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23"/>
  </p:notesMasterIdLst>
  <p:sldIdLst>
    <p:sldId id="424" r:id="rId2"/>
    <p:sldId id="2147471032" r:id="rId3"/>
    <p:sldId id="348" r:id="rId4"/>
    <p:sldId id="2147471051" r:id="rId5"/>
    <p:sldId id="425" r:id="rId6"/>
    <p:sldId id="426" r:id="rId7"/>
    <p:sldId id="427" r:id="rId8"/>
    <p:sldId id="428" r:id="rId9"/>
    <p:sldId id="429" r:id="rId10"/>
    <p:sldId id="430" r:id="rId11"/>
    <p:sldId id="431" r:id="rId12"/>
    <p:sldId id="432" r:id="rId13"/>
    <p:sldId id="2147471053" r:id="rId14"/>
    <p:sldId id="433" r:id="rId15"/>
    <p:sldId id="434" r:id="rId16"/>
    <p:sldId id="435" r:id="rId17"/>
    <p:sldId id="436" r:id="rId18"/>
    <p:sldId id="437" r:id="rId19"/>
    <p:sldId id="438" r:id="rId20"/>
    <p:sldId id="439" r:id="rId21"/>
    <p:sldId id="44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66"/>
    <a:srgbClr val="0072BB"/>
    <a:srgbClr val="BCBDBF"/>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33" autoAdjust="0"/>
    <p:restoredTop sz="85850"/>
  </p:normalViewPr>
  <p:slideViewPr>
    <p:cSldViewPr snapToGrid="0">
      <p:cViewPr varScale="1">
        <p:scale>
          <a:sx n="109" d="100"/>
          <a:sy n="109" d="100"/>
        </p:scale>
        <p:origin x="1544" y="184"/>
      </p:cViewPr>
      <p:guideLst>
        <p:guide orient="horz" pos="2160"/>
        <p:guide pos="3840"/>
      </p:guideLst>
    </p:cSldViewPr>
  </p:slideViewPr>
  <p:notesTextViewPr>
    <p:cViewPr>
      <p:scale>
        <a:sx n="170" d="100"/>
        <a:sy n="170" d="100"/>
      </p:scale>
      <p:origin x="0" y="0"/>
    </p:cViewPr>
  </p:notesTextViewPr>
  <p:sorterViewPr>
    <p:cViewPr varScale="1">
      <p:scale>
        <a:sx n="1" d="1"/>
        <a:sy n="1" d="1"/>
      </p:scale>
      <p:origin x="0" y="-1731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E264B-9CDE-404B-9752-6CEF6506E4B2}" type="datetimeFigureOut">
              <a:rPr lang="en-US" smtClean="0"/>
              <a:t>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7D7DD-5F2C-46FA-A90B-13E5B00944BE}" type="slidenum">
              <a:rPr lang="en-US" smtClean="0"/>
              <a:t>‹#›</a:t>
            </a:fld>
            <a:endParaRPr lang="en-US"/>
          </a:p>
        </p:txBody>
      </p:sp>
    </p:spTree>
    <p:extLst>
      <p:ext uri="{BB962C8B-B14F-4D97-AF65-F5344CB8AC3E}">
        <p14:creationId xmlns:p14="http://schemas.microsoft.com/office/powerpoint/2010/main" val="1760661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***SETTING***: Pronunciation: C# --&gt; see sharp</a:t>
            </a:r>
          </a:p>
          <a:p>
            <a:r>
              <a:rPr dirty="0"/>
              <a:t>***SETTING***: Pronunciation: .NET --&gt; dot net</a:t>
            </a:r>
          </a:p>
          <a:p>
            <a:r>
              <a:rPr dirty="0"/>
              <a:t>***SETTING***: Pronunciation: LINQ --&gt; link</a:t>
            </a:r>
          </a:p>
          <a:p>
            <a:r>
              <a:rPr dirty="0"/>
              <a:t>***SETTING***: Pronunciation: SQL --&gt; sequel</a:t>
            </a:r>
          </a:p>
          <a:p>
            <a:r>
              <a:rPr dirty="0"/>
              <a:t>***SETTING***: Pronunciation: JSON --&gt; </a:t>
            </a:r>
            <a:r>
              <a:rPr dirty="0" err="1"/>
              <a:t>jason</a:t>
            </a:r>
            <a:endParaRPr dirty="0"/>
          </a:p>
          <a:p>
            <a:r>
              <a:rPr dirty="0"/>
              <a:t>***SETTING***: Pronunciation: XML --&gt; X M L</a:t>
            </a:r>
          </a:p>
          <a:p>
            <a:r>
              <a:rPr dirty="0"/>
              <a:t>***SETTING***: Pronunciation: XAML --&gt; </a:t>
            </a:r>
            <a:r>
              <a:rPr dirty="0" err="1"/>
              <a:t>zammel</a:t>
            </a:r>
            <a:endParaRPr dirty="0"/>
          </a:p>
          <a:p>
            <a:r>
              <a:rPr dirty="0"/>
              <a:t>***SETTING***: Pronunciation: ASP.NET --&gt; A S P dot net</a:t>
            </a:r>
          </a:p>
          <a:p>
            <a:r>
              <a:rPr dirty="0"/>
              <a:t>***SETTING***: Pronunciation: Blazor --&gt; blay-</a:t>
            </a:r>
            <a:r>
              <a:rPr dirty="0" err="1"/>
              <a:t>zor</a:t>
            </a:r>
            <a:endParaRPr dirty="0"/>
          </a:p>
          <a:p>
            <a:r>
              <a:rPr dirty="0"/>
              <a:t>***SETTING***: Pronunciation: Azure --&gt; azure</a:t>
            </a:r>
          </a:p>
          <a:p>
            <a:r>
              <a:rPr dirty="0"/>
              <a:t>***SETTING***: Pronunciation: OAuth --&gt; oh-auth</a:t>
            </a:r>
          </a:p>
          <a:p>
            <a:r>
              <a:rPr dirty="0"/>
              <a:t>***SETTING***: Pronunciation: GUID --&gt; </a:t>
            </a:r>
            <a:r>
              <a:rPr dirty="0" err="1"/>
              <a:t>gwhid</a:t>
            </a:r>
            <a:endParaRPr dirty="0"/>
          </a:p>
          <a:p>
            <a:r>
              <a:rPr dirty="0"/>
              <a:t>***SETTING***: Pronunciation: regex --&gt; reg-ex</a:t>
            </a:r>
          </a:p>
          <a:p>
            <a:r>
              <a:rPr dirty="0"/>
              <a:t>***SETTING***: Pronunciation: </a:t>
            </a:r>
            <a:r>
              <a:rPr dirty="0" err="1"/>
              <a:t>enum</a:t>
            </a:r>
            <a:r>
              <a:rPr dirty="0"/>
              <a:t> --&gt; ee-num</a:t>
            </a:r>
          </a:p>
          <a:p>
            <a:r>
              <a:rPr dirty="0"/>
              <a:t>***SETTING***: Pronunciation: NuGet --&gt; new-get</a:t>
            </a:r>
          </a:p>
          <a:p>
            <a:r>
              <a:rPr dirty="0"/>
              <a:t>***SETTING***: Pronunciation: DevOps --&gt; dev ops</a:t>
            </a:r>
          </a:p>
          <a:p>
            <a:r>
              <a:rPr dirty="0"/>
              <a:t>***SETTING***: Pronunciation: RDBMS --&gt; R D B M S</a:t>
            </a:r>
          </a:p>
          <a:p>
            <a:r>
              <a:rPr dirty="0"/>
              <a:t>***SETTING***: Pronunciation: NoSQL --&gt; no sequel</a:t>
            </a:r>
          </a:p>
          <a:p>
            <a:r>
              <a:rPr dirty="0"/>
              <a:t>***SETTING***: Pronunciation: MySQL --&gt; my sequel</a:t>
            </a:r>
          </a:p>
          <a:p>
            <a:r>
              <a:rPr dirty="0"/>
              <a:t>***SETTING***: Pronunciation: PostgreSQL --&gt; post-</a:t>
            </a:r>
            <a:r>
              <a:rPr dirty="0" err="1"/>
              <a:t>gres</a:t>
            </a:r>
            <a:r>
              <a:rPr dirty="0"/>
              <a:t> Q L</a:t>
            </a:r>
          </a:p>
          <a:p>
            <a:r>
              <a:rPr dirty="0"/>
              <a:t>***SETTING***: Pronunciation: SQLite --&gt; sequel lite</a:t>
            </a:r>
          </a:p>
          <a:p>
            <a:r>
              <a:rPr dirty="0"/>
              <a:t>***SETTING***: Pronunciation: </a:t>
            </a:r>
            <a:r>
              <a:rPr dirty="0" err="1"/>
              <a:t>jwot</a:t>
            </a:r>
            <a:r>
              <a:rPr dirty="0"/>
              <a:t> --&gt; jot</a:t>
            </a:r>
          </a:p>
          <a:p>
            <a:r>
              <a:rPr dirty="0"/>
              <a:t>***SETTING***: Pronunciation: </a:t>
            </a:r>
            <a:r>
              <a:rPr dirty="0" err="1"/>
              <a:t>jwt</a:t>
            </a:r>
            <a:r>
              <a:rPr dirty="0"/>
              <a:t> --&gt; jot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105A7-0C9E-5CB9-5F38-A62B5085D5D4}"/>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05F0A355-459C-D6B0-510C-67C0B8BA2FC8}"/>
              </a:ext>
            </a:extLst>
          </p:cNvPr>
          <p:cNvSpPr>
            <a:spLocks noGrp="1"/>
          </p:cNvSpPr>
          <p:nvPr>
            <p:ph type="body" idx="1"/>
          </p:nvPr>
        </p:nvSpPr>
        <p:spPr/>
        <p:txBody>
          <a:bodyPr/>
          <a:lstStyle/>
          <a:p>
            <a:r>
              <a:t># Title -- The Developer's Definition of Done</a:t>
            </a:r>
          </a:p>
          <a:p>
            <a:endParaRPr/>
          </a:p>
          <a:p>
            <a:r>
              <a:t># Code is written with unit tests</a:t>
            </a:r>
          </a:p>
          <a:p>
            <a:r>
              <a:t>Code is written with unit tests, great, you're testing as you go.</a:t>
            </a:r>
          </a:p>
          <a:p>
            <a:endParaRPr/>
          </a:p>
          <a:p>
            <a:r>
              <a:t># Unit tests have minimum 75% code coverage</a:t>
            </a:r>
          </a:p>
          <a:p>
            <a:r>
              <a:t>You've got a coverage target, 75 percent, that's reasonable.</a:t>
            </a:r>
          </a:p>
          <a:p>
            <a:endParaRPr/>
          </a:p>
          <a:p>
            <a:r>
              <a:t># Code has been merged to main</a:t>
            </a:r>
          </a:p>
          <a:p>
            <a:r>
              <a:t>Code is merged to main, so it's not sitting in a feature branch somewhere rotting.</a:t>
            </a:r>
          </a:p>
          <a:p>
            <a:endParaRPr/>
          </a:p>
          <a:p>
            <a:r>
              <a:t># Code compiles and tests pass in automated build</a:t>
            </a:r>
          </a:p>
          <a:p>
            <a:r>
              <a:t>It compiles and all the tests pass as part of an automated build. Continuous integration is working.</a:t>
            </a:r>
          </a:p>
          <a:p>
            <a:endParaRPr/>
          </a:p>
          <a:p>
            <a:r>
              <a:t># Code reviewed by someone other than the author</a:t>
            </a:r>
          </a:p>
          <a:p>
            <a:r>
              <a:t>And it's been code reviewed. So you've got another set of eyes on it. A developer looking at this list would say, yeah, we're doing well. We're professional. We're thorough. And they'd be right, as far as this list goes.</a:t>
            </a:r>
          </a:p>
          <a:p>
            <a:endParaRPr/>
          </a:p>
        </p:txBody>
      </p:sp>
    </p:spTree>
    <p:extLst>
      <p:ext uri="{BB962C8B-B14F-4D97-AF65-F5344CB8AC3E}">
        <p14:creationId xmlns:p14="http://schemas.microsoft.com/office/powerpoint/2010/main" val="257011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ACTUAL Definition of Done</a:t>
            </a:r>
          </a:p>
          <a:p>
            <a:endParaRPr/>
          </a:p>
          <a:p>
            <a:r>
              <a:t># Written QA test plan, tested by someone else</a:t>
            </a:r>
          </a:p>
          <a:p>
            <a:r>
              <a:t>There's a QA test plan, and it's been tested by someone other than the person who wrote the code. That's a coordination problem, a scheduling problem, and a skills problem all in one line.</a:t>
            </a:r>
          </a:p>
          <a:p>
            <a:endParaRPr/>
          </a:p>
          <a:p>
            <a:r>
              <a:t># Deployed and tested in staging environment</a:t>
            </a:r>
          </a:p>
          <a:p>
            <a:r>
              <a:t>It's been deployed to a staging environment and tested there. Do you even have a staging environment? Is it up to date? Who deploys to it? How long does that take?</a:t>
            </a:r>
          </a:p>
          <a:p>
            <a:endParaRPr/>
          </a:p>
          <a:p>
            <a:r>
              <a:t># Reviewed by Product Owner, passes acceptance criteria</a:t>
            </a:r>
          </a:p>
          <a:p>
            <a:r>
              <a:t>The Product Owner has reviewed it and confirmed it passes the acceptance criteria. Does your PO have time to do that? Do you even have acceptance criteria? Are they written before the work starts or after?</a:t>
            </a:r>
          </a:p>
          <a:p>
            <a:endParaRPr/>
          </a:p>
          <a:p>
            <a:r>
              <a:t># Known deployment and rollback plan</a:t>
            </a:r>
          </a:p>
          <a:p>
            <a:r>
              <a:t>There's a deployment plan AND a rollback plan, reviewed by ops. When was the last time your team had a rollback plan before they deployed something?</a:t>
            </a:r>
          </a:p>
          <a:p>
            <a:endParaRPr/>
          </a:p>
          <a:p>
            <a:r>
              <a:t># Deployed to production</a:t>
            </a:r>
          </a:p>
          <a:p>
            <a:r>
              <a:t>And finally, deployed to production. Not merged to main. Not sitting in staging. In production. In front of users. Collecting value. Code sitting in GitHub with all the unit tests passing has zero value to the people paying for this software.</a:t>
            </a:r>
          </a:p>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Every Unchecked Box Is a Human Problem</a:t>
            </a:r>
          </a:p>
          <a:p>
            <a:endParaRPr dirty="0"/>
          </a:p>
          <a:p>
            <a:r>
              <a:rPr dirty="0"/>
              <a:t># Stock Photo: headache-stress</a:t>
            </a:r>
          </a:p>
          <a:p>
            <a:endParaRPr dirty="0"/>
          </a:p>
          <a:p>
            <a:r>
              <a:rPr dirty="0"/>
              <a:t>Now look at that full list and ask yourself honestly: how many of those boxes can your team actually check? </a:t>
            </a:r>
            <a:endParaRPr lang="en-US" dirty="0"/>
          </a:p>
          <a:p>
            <a:r>
              <a:rPr dirty="0"/>
              <a:t>Because every single one you can't check is not a technical problem. It's a human problem. </a:t>
            </a:r>
            <a:endParaRPr lang="en-US" dirty="0"/>
          </a:p>
          <a:p>
            <a:endParaRPr lang="en-US" dirty="0"/>
          </a:p>
          <a:p>
            <a:r>
              <a:rPr dirty="0"/>
              <a:t>Can't get code reviewed? That's a collaboration problem. </a:t>
            </a:r>
            <a:endParaRPr lang="en-US" dirty="0"/>
          </a:p>
          <a:p>
            <a:r>
              <a:rPr dirty="0"/>
              <a:t>No staging environment? That's a prioritization problem. </a:t>
            </a:r>
            <a:endParaRPr lang="en-US" dirty="0"/>
          </a:p>
          <a:p>
            <a:r>
              <a:rPr dirty="0"/>
              <a:t>Product Owner doesn't have time to review? That's an organizational design problem. </a:t>
            </a:r>
            <a:endParaRPr lang="en-US" dirty="0"/>
          </a:p>
          <a:p>
            <a:r>
              <a:rPr dirty="0"/>
              <a:t>No rollback plan? That's a risk management conversation nobody wants to have. </a:t>
            </a:r>
            <a:endParaRPr lang="en-US" dirty="0"/>
          </a:p>
          <a:p>
            <a:endParaRPr lang="en-US" dirty="0"/>
          </a:p>
          <a:p>
            <a:r>
              <a:rPr dirty="0"/>
              <a:t>The Definition of Done is the single best diagnostic tool I know for surfacing the human problems that are actually slowing your team down.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Done Software Is Where You START</a:t>
            </a:r>
          </a:p>
          <a:p>
            <a:endParaRPr dirty="0"/>
          </a:p>
          <a:p>
            <a:r>
              <a:rPr dirty="0"/>
              <a:t>And here's the key reframe I want you to take away from this section. </a:t>
            </a:r>
            <a:endParaRPr lang="en-US" dirty="0"/>
          </a:p>
          <a:p>
            <a:r>
              <a:rPr dirty="0"/>
              <a:t>Shipping done software is not the goal. </a:t>
            </a:r>
            <a:endParaRPr lang="en-US" dirty="0"/>
          </a:p>
          <a:p>
            <a:r>
              <a:rPr dirty="0"/>
              <a:t>Shipping done software is the place to START asking where the human problems are. </a:t>
            </a:r>
            <a:endParaRPr lang="en-US" dirty="0"/>
          </a:p>
          <a:p>
            <a:endParaRPr lang="en-US" dirty="0"/>
          </a:p>
          <a:p>
            <a:r>
              <a:rPr dirty="0"/>
              <a:t>The DoD is your X-ray. </a:t>
            </a:r>
            <a:endParaRPr lang="en-US" dirty="0"/>
          </a:p>
          <a:p>
            <a:r>
              <a:rPr dirty="0"/>
              <a:t>The stuff you can't do, the lines you can't check off, that's where the fractures are. </a:t>
            </a:r>
            <a:endParaRPr lang="en-US" dirty="0"/>
          </a:p>
          <a:p>
            <a:r>
              <a:rPr dirty="0"/>
              <a:t>That's where the </a:t>
            </a:r>
            <a:r>
              <a:rPr dirty="0" err="1"/>
              <a:t>oogie</a:t>
            </a:r>
            <a:r>
              <a:rPr dirty="0"/>
              <a:t> feeling lives. </a:t>
            </a:r>
            <a:endParaRPr lang="en-US" dirty="0"/>
          </a:p>
          <a:p>
            <a:endParaRPr lang="en-US" dirty="0"/>
          </a:p>
          <a:p>
            <a:r>
              <a:rPr dirty="0"/>
              <a:t>And that is exactly where your attention as a leader needs to go. </a:t>
            </a:r>
            <a:endParaRPr lang="en-US" dirty="0"/>
          </a:p>
          <a:p>
            <a:r>
              <a:rPr dirty="0"/>
              <a:t>Not to the process. Not to the ceremonies. To the human problems the process revealed.</a:t>
            </a:r>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The Busy Trap</a:t>
            </a:r>
          </a:p>
          <a:p>
            <a:endParaRPr dirty="0"/>
          </a:p>
          <a:p>
            <a:r>
              <a:rPr dirty="0"/>
              <a:t># "Go faster" is almost always the wrong instruction</a:t>
            </a:r>
          </a:p>
          <a:p>
            <a:r>
              <a:rPr dirty="0"/>
              <a:t>Go faster is almost always the wrong instruction. Not because speed doesn't matter, it does. But because when you tell a team to go faster, what actually happens is they start more things. They don't finish more things, they START more things. And now you've got fifteen items in progress and nothing getting to done.</a:t>
            </a:r>
          </a:p>
          <a:p>
            <a:endParaRPr dirty="0"/>
          </a:p>
          <a:p>
            <a:r>
              <a:rPr dirty="0"/>
              <a:t># Busy is not the same as productive</a:t>
            </a:r>
          </a:p>
          <a:p>
            <a:r>
              <a:rPr dirty="0"/>
              <a:t>Being busy is not the same as being productive. And I can almost guarantee you: your team is very, very busy. The question is whether that busyness is producing finished, valuable, done work, or whether it's producing a lot of motion that looks like progress but isn't.</a:t>
            </a:r>
          </a:p>
          <a:p>
            <a:endParaRPr dirty="0"/>
          </a:p>
          <a:p>
            <a:r>
              <a:rPr dirty="0"/>
              <a:t># Multitasking is the engine of the busy trap</a:t>
            </a:r>
          </a:p>
          <a:p>
            <a:r>
              <a:rPr dirty="0"/>
              <a:t>And the engine that drives the busy trap is multitasking. Context switching. Working on five things at once and finishing none of them. This is the single most common anti-pattern I see in every organization I walk into, and it's almost always driven by leadership, not by the team.</a:t>
            </a:r>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Real Cost of Multitasking</a:t>
            </a:r>
          </a:p>
          <a:p>
            <a:endParaRPr/>
          </a:p>
          <a:p>
            <a:r>
              <a:t># One project: all your time, zero waste</a:t>
            </a:r>
          </a:p>
          <a:p>
            <a:r>
              <a:t>One project, you get a hundred percent of your productive time on it. No switching cost. This is the baseline.</a:t>
            </a:r>
          </a:p>
          <a:p>
            <a:endParaRPr/>
          </a:p>
          <a:p>
            <a:r>
              <a:t># Three projects: 60% of your week is gone</a:t>
            </a:r>
          </a:p>
          <a:p>
            <a:r>
              <a:t>Three simultaneous projects, and 40 percent of your week is lost to context switching. You're spending 1 day per week on each project. That's not three times as productive, that's barely productive at all.</a:t>
            </a:r>
          </a:p>
          <a:p>
            <a:endParaRPr/>
          </a:p>
          <a:p>
            <a:r>
              <a:t># Five projects: you are functionally useless</a:t>
            </a:r>
          </a:p>
          <a:p>
            <a:r>
              <a:t>At five projects, 75 percent of your time is waste. You're spending about 2 hours per week on each project. You are functionally useless on all five, but you look incredibly busy, which is the whole problem.</a:t>
            </a:r>
          </a:p>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Outputs vs. Outcomes</a:t>
            </a:r>
          </a:p>
          <a:p>
            <a:endParaRPr/>
          </a:p>
          <a:p>
            <a:r>
              <a:t># Outputs</a:t>
            </a:r>
          </a:p>
          <a:p>
            <a:endParaRPr/>
          </a:p>
          <a:p>
            <a:r>
              <a:t># Outcomes</a:t>
            </a:r>
          </a:p>
          <a:p>
            <a:endParaRPr/>
          </a:p>
          <a:p>
            <a:r>
              <a:t># Lines of code written</a:t>
            </a:r>
          </a:p>
          <a:p>
            <a:r>
              <a:t>Lines of code written. More lines must mean more progress, right? Except the best code change I ever made was deleting 2,000 lines.</a:t>
            </a:r>
          </a:p>
          <a:p>
            <a:endParaRPr/>
          </a:p>
          <a:p>
            <a:r>
              <a:t># Story points completed</a:t>
            </a:r>
          </a:p>
          <a:p>
            <a:r>
              <a:t>Story points completed per sprint. Velocity. Except we just showed how easily that's gamed, just inflate the estimates.</a:t>
            </a:r>
          </a:p>
          <a:p>
            <a:endParaRPr/>
          </a:p>
          <a:p>
            <a:r>
              <a:t># Features shipped</a:t>
            </a:r>
          </a:p>
          <a:p>
            <a:r>
              <a:t>Number of features shipped. Except shipping a feature nobody uses is worse than shipping nothing, because now you have to maintain it forever.</a:t>
            </a:r>
          </a:p>
          <a:p>
            <a:endParaRPr/>
          </a:p>
          <a:p>
            <a:r>
              <a:t># Customer support tickets reduced</a:t>
            </a:r>
          </a:p>
          <a:p>
            <a:r>
              <a:t>Did the thing we shipped actually reduce support tickets? That's a measurable change in customer experience that the business cares about.</a:t>
            </a:r>
          </a:p>
          <a:p>
            <a:endParaRPr/>
          </a:p>
          <a:p>
            <a:r>
              <a:t># User adoption increased</a:t>
            </a:r>
          </a:p>
          <a:p>
            <a:r>
              <a:t>Are more people using the feature? Or did we ship something that sits there gathering dust while users find workarounds?</a:t>
            </a:r>
          </a:p>
          <a:p>
            <a:endParaRPr/>
          </a:p>
          <a:p>
            <a:r>
              <a:t># Revenue or renewal impact</a:t>
            </a:r>
          </a:p>
          <a:p>
            <a:r>
              <a:t>Did it move the business needle? More renewals, more revenue, lower churn? That's the outcome the investment was supposed to produce.</a:t>
            </a:r>
          </a:p>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Survives Any Methodology</a:t>
            </a:r>
          </a:p>
          <a:p>
            <a:endParaRPr/>
          </a:p>
          <a:p>
            <a:r>
              <a:t># 1: 1. Know What Done Means → A shared, honest definition everyone can see</a:t>
            </a:r>
          </a:p>
          <a:p>
            <a:r>
              <a:t>First, know what done means. Have a shared, honest definition that everyone on the team and everyone who depends on the team can see. This is your diagnostic. This is where the human problems surface.</a:t>
            </a:r>
          </a:p>
          <a:p>
            <a:endParaRPr/>
          </a:p>
          <a:p>
            <a:r>
              <a:t># 2: 2. Finish Before You Start → Stop starting, start finishing</a:t>
            </a:r>
          </a:p>
          <a:p>
            <a:r>
              <a:t>Second, finish before you start. Stop starting new things and start finishing the things that are already in progress. This is the antidote to the busy trap. Lower your WIP, finish what you've started, and watch what happens to your throughput.</a:t>
            </a:r>
          </a:p>
          <a:p>
            <a:endParaRPr/>
          </a:p>
          <a:p>
            <a:r>
              <a:t># 3: 3. Measure Outcomes, Not Outputs → Did it matter, not did we ship it</a:t>
            </a:r>
          </a:p>
          <a:p>
            <a:r>
              <a:t>Third, measure outcomes, not outputs. The question isn't how much did we ship, it's did what we shipped actually matter. Did it change something for a user, for a customer, for the business?</a:t>
            </a:r>
          </a:p>
          <a:p>
            <a:endParaRPr/>
          </a:p>
          <a:p>
            <a:r>
              <a:t># 4: 4. Use Discomfort as a Signal → The oogie feeling is information, not a problem</a:t>
            </a:r>
          </a:p>
          <a:p>
            <a:r>
              <a:t>And fourth, use discomfort as a signal, not as a reason to retreat. The oogie feeling is information. It's the diagnostic working. When your process makes something uncomfortable visible, the generative response is curiosity, not avoidance.</a:t>
            </a:r>
          </a:p>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The Oogie Feeling Is a Gift.</a:t>
            </a:r>
          </a:p>
          <a:p>
            <a:endParaRPr/>
          </a:p>
          <a:p>
            <a:r>
              <a:rPr dirty="0"/>
              <a:t>So the next time you feel that </a:t>
            </a:r>
            <a:r>
              <a:rPr err="1"/>
              <a:t>oogie</a:t>
            </a:r>
            <a:r>
              <a:rPr dirty="0"/>
              <a:t> feeling, the next time a retro gets uncomfortable, or a sprint review reveals that nothing is really done, or your Definition of Done makes everyone squirm, don't shoot the X-ray machine. </a:t>
            </a:r>
            <a:endParaRPr lang="en-US" dirty="0"/>
          </a:p>
          <a:p>
            <a:r>
              <a:t>Read the X-ray. </a:t>
            </a:r>
            <a:endParaRPr lang="en-US">
              <a:ea typeface="Calibri"/>
              <a:cs typeface="Calibri"/>
            </a:endParaRPr>
          </a:p>
          <a:p>
            <a:endParaRPr lang="en-US" dirty="0"/>
          </a:p>
          <a:p>
            <a:r>
              <a:rPr dirty="0"/>
              <a:t>The discomfort is telling you exactly where the human problems are. And those human problems, that's what we're going to spend the rest of today learning how to address.</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GB" dirty="0"/>
              <a:t>I’ve always loved solving hard problems, usually related to messy people stuff,</a:t>
            </a:r>
            <a:endParaRPr lang="en-US" dirty="0"/>
          </a:p>
          <a:p>
            <a:pPr defTabSz="931042">
              <a:defRPr/>
            </a:pPr>
            <a:r>
              <a:rPr lang="en-GB" dirty="0"/>
              <a:t>And I strive to lead and manage from the heart </a:t>
            </a:r>
            <a:endParaRPr lang="en-GB" dirty="0">
              <a:ea typeface="Calibri"/>
              <a:cs typeface="Calibri"/>
            </a:endParaRPr>
          </a:p>
          <a:p>
            <a:pPr defTabSz="931042">
              <a:defRPr/>
            </a:pPr>
            <a:r>
              <a:rPr lang="en-GB" dirty="0"/>
              <a:t>A lot of what I’ll be sharing today comes directly from the Experiences, strategies, and </a:t>
            </a:r>
            <a:r>
              <a:rPr lang="en-GB" b="1" dirty="0"/>
              <a:t>mistakes </a:t>
            </a:r>
            <a:r>
              <a:rPr lang="en-GB" dirty="0"/>
              <a:t>that have served me well</a:t>
            </a:r>
            <a:endParaRPr lang="en-GB" dirty="0">
              <a:ea typeface="Calibri"/>
              <a:cs typeface="Calibri"/>
            </a:endParaRPr>
          </a:p>
          <a:p>
            <a:pPr defTabSz="931042">
              <a:defRPr/>
            </a:pPr>
            <a:endParaRPr lang="en-GB" dirty="0"/>
          </a:p>
          <a:p>
            <a:pPr defTabSz="931042">
              <a:defRPr/>
            </a:pPr>
            <a:r>
              <a:rPr lang="en-GB" dirty="0"/>
              <a:t>I’ve been at a handful of small consulting firms as well as Microsoft, twice now</a:t>
            </a:r>
            <a:endParaRPr lang="en-GB" dirty="0">
              <a:ea typeface="Calibri" panose="020F0502020204030204"/>
              <a:cs typeface="Calibri" panose="020F0502020204030204"/>
            </a:endParaRPr>
          </a:p>
          <a:p>
            <a:pPr defTabSz="931042">
              <a:defRPr/>
            </a:pPr>
            <a:r>
              <a:rPr lang="en-GB" dirty="0"/>
              <a:t>I’ve made moves I loved that grew my career, been forced to make moves that led to me quitting, </a:t>
            </a:r>
            <a:endParaRPr lang="en-GB" dirty="0">
              <a:ea typeface="Calibri" panose="020F0502020204030204"/>
              <a:cs typeface="Calibri" panose="020F0502020204030204"/>
            </a:endParaRPr>
          </a:p>
          <a:p>
            <a:pPr defTabSz="931042">
              <a:defRPr/>
            </a:pPr>
            <a:r>
              <a:rPr lang="en-GB" dirty="0"/>
              <a:t>and last year I got to experience being laid off for the first time, that was NOT awesome</a:t>
            </a:r>
            <a:endParaRPr lang="en-GB" dirty="0">
              <a:ea typeface="Calibri"/>
              <a:cs typeface="Calibri"/>
            </a:endParaRPr>
          </a:p>
          <a:p>
            <a:pPr defTabSz="931042">
              <a:defRPr/>
            </a:pPr>
            <a:endParaRPr lang="en-GB" dirty="0"/>
          </a:p>
          <a:p>
            <a:pPr defTabSz="931042">
              <a:defRPr/>
            </a:pPr>
            <a:r>
              <a:rPr lang="en-GB" dirty="0"/>
              <a:t>I’m often entrenched at companies, In both leadership and individual contributor roles, usually as a full time employee</a:t>
            </a:r>
            <a:endParaRPr lang="en-GB" dirty="0">
              <a:ea typeface="Calibri" panose="020F0502020204030204"/>
              <a:cs typeface="Calibri" panose="020F0502020204030204"/>
            </a:endParaRPr>
          </a:p>
          <a:p>
            <a:pPr defTabSz="931042">
              <a:defRPr/>
            </a:pPr>
            <a:r>
              <a:rPr lang="en-GB" dirty="0"/>
              <a:t>I live the things I talk about here, It’s not just about the SHOULD happen, it’s about what DOES happen</a:t>
            </a:r>
            <a:endParaRPr lang="en-GB" dirty="0">
              <a:ea typeface="Calibri" panose="020F0502020204030204"/>
              <a:cs typeface="Calibri" panose="020F0502020204030204"/>
            </a:endParaRPr>
          </a:p>
          <a:p>
            <a:pPr defTabSz="931042">
              <a:defRPr/>
            </a:pPr>
            <a:r>
              <a:rPr lang="en-GB" dirty="0"/>
              <a:t>Because I stick around for the long haul, I navigate politics, I manage down AND up,</a:t>
            </a:r>
            <a:endParaRPr lang="en-GB" dirty="0">
              <a:ea typeface="Calibri" panose="020F0502020204030204"/>
              <a:cs typeface="Calibri" panose="020F0502020204030204"/>
            </a:endParaRPr>
          </a:p>
          <a:p>
            <a:pPr defTabSz="931042">
              <a:defRPr/>
            </a:pPr>
            <a:r>
              <a:rPr lang="en-GB" dirty="0"/>
              <a:t>and I live with the consequences, good and bad</a:t>
            </a:r>
            <a:endParaRPr lang="en-GB" dirty="0">
              <a:ea typeface="Calibri"/>
              <a:cs typeface="Calibri"/>
            </a:endParaRPr>
          </a:p>
          <a:p>
            <a:pPr defTabSz="931042">
              <a:defRPr/>
            </a:pPr>
            <a:endParaRPr lang="en-GB" dirty="0"/>
          </a:p>
          <a:p>
            <a:pPr defTabSz="931042">
              <a:defRPr/>
            </a:pPr>
            <a:r>
              <a:rPr lang="en-GB" dirty="0"/>
              <a:t>Today I can be the yin to Ben’s yang</a:t>
            </a:r>
            <a:endParaRPr lang="en-GB" dirty="0">
              <a:ea typeface="Calibri" panose="020F0502020204030204"/>
              <a:cs typeface="Calibri" panose="020F0502020204030204"/>
            </a:endParaRPr>
          </a:p>
          <a:p>
            <a:pPr defTabSz="931042">
              <a:defRPr/>
            </a:pPr>
            <a:r>
              <a:rPr lang="en-GB" dirty="0"/>
              <a:t>At times we’ll be in lock step, And sometimes we’ll be offering dual perspectives</a:t>
            </a:r>
            <a:endParaRPr lang="en-GB" dirty="0">
              <a:ea typeface="Calibri" panose="020F0502020204030204"/>
              <a:cs typeface="Calibri" panose="020F0502020204030204"/>
            </a:endParaRPr>
          </a:p>
          <a:p>
            <a:pPr defTabSz="931042">
              <a:defRPr/>
            </a:pPr>
            <a:r>
              <a:rPr lang="en-GB" dirty="0"/>
              <a:t>Don’t worry, we’ve become very good friends over the last 16 years, but that doesn’t mean we always agree</a:t>
            </a:r>
            <a:endParaRPr lang="en-GB" dirty="0">
              <a:ea typeface="Calibri"/>
              <a:cs typeface="Calibri"/>
            </a:endParaRPr>
          </a:p>
          <a:p>
            <a:pPr defTabSz="931042">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B34C9-7882-C04B-A2F5-1C8E3B62CFA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094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"Scrum Just Slowed Us Down."</a:t>
            </a:r>
          </a:p>
          <a:p>
            <a:endParaRPr/>
          </a:p>
          <a:p>
            <a:r>
              <a:t>I hear this constantly. I've heard it from CTOs, from VPs of engineering, from individual developers. Scrum just slowed us down. We were faster before. All those meetings, all that ceremony, all that overhead, and we still missed the deadline. So we went back to doing things the old way, or we moved to something lighter, or we just stopped doing anything in particular. And honestly? I get it. That's a completely rational response to an uncomfortable experience. But I think the diagnosis is backwards.</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Complaint Department</a:t>
            </a:r>
          </a:p>
          <a:p>
            <a:endParaRPr/>
          </a:p>
          <a:p>
            <a:r>
              <a:t># "Too many meetings"</a:t>
            </a:r>
          </a:p>
          <a:p>
            <a:r>
              <a:t>Too many meetings. Standup, sprint planning, review, retro, backlog refinement. Every day there's another meeting where nothing gets decided and I can't get any real work done.</a:t>
            </a:r>
          </a:p>
          <a:p>
            <a:endParaRPr/>
          </a:p>
          <a:p>
            <a:r>
              <a:t># "We never finish anything on time"</a:t>
            </a:r>
          </a:p>
          <a:p>
            <a:r>
              <a:t>We never finish what we planned for the sprint. We commit to ten things, we finish four, we drag six into the next sprint, and then we commit to ten more on top of those six. Every sprint feels like failure.</a:t>
            </a:r>
          </a:p>
          <a:p>
            <a:endParaRPr/>
          </a:p>
          <a:p>
            <a:r>
              <a:t># "Story points are meaningless theater"</a:t>
            </a:r>
          </a:p>
          <a:p>
            <a:r>
              <a:t>Story points. Planning poker. Is this a 5 or an 8? Who cares? We argue for 20 minutes about a number that doesn't map to anything real and then we miss the deadline anyway.</a:t>
            </a:r>
          </a:p>
          <a:p>
            <a:endParaRPr/>
          </a:p>
          <a:p>
            <a:r>
              <a:t># "It's just process for the sake of process"</a:t>
            </a:r>
          </a:p>
          <a:p>
            <a:r>
              <a:t>And underneath all of it: this feels like process for the sake of process. It feels like we're doing agile AT people instead of actually building software. And if you've felt that way, you're not wrong, but I want to reframe what's actually happening.</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Scrum Didn't Slow You Down.</a:t>
            </a:r>
          </a:p>
          <a:p>
            <a:endParaRPr/>
          </a:p>
          <a:p>
            <a:r>
              <a:t># Stock Photo: mind-blown</a:t>
            </a:r>
          </a:p>
          <a:p>
            <a:endParaRPr/>
          </a:p>
          <a:p>
            <a:r>
              <a:t>Here's my theory, and this is the thing that I think explains why the entire agile movement has fallen out of favor. Scrum didn't slow you down. Scrum showed you how slow you already were. Before scrum, you had no feedback loop. You'd work for six months, miss a deadline, and blame requirements changes or scope creep or the database team. Scrum put a two-week mirror in front of your process and said: look. This is what you actually accomplished in two weeks. This is what done actually looks like. And for most teams, what they saw in that mirror was deeply, deeply uncomfortable.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The "Oogie" Feeling</a:t>
            </a:r>
          </a:p>
          <a:p>
            <a:endParaRPr dirty="0"/>
          </a:p>
          <a:p>
            <a:r>
              <a:rPr dirty="0"/>
              <a:t># Transparency makes extractive habits visible</a:t>
            </a:r>
          </a:p>
          <a:p>
            <a:r>
              <a:rPr dirty="0"/>
              <a:t>When you introduce transparency into an extractive system, which is what most organizations are running, the extractive habits become visible. </a:t>
            </a:r>
            <a:endParaRPr lang="en-US" dirty="0"/>
          </a:p>
          <a:p>
            <a:r>
              <a:rPr dirty="0"/>
              <a:t>Work that was half-done for months? Visible. Dependencies that nobody wanted to talk about? Visible. </a:t>
            </a:r>
            <a:endParaRPr lang="en-US" dirty="0"/>
          </a:p>
          <a:p>
            <a:r>
              <a:rPr dirty="0"/>
              <a:t>The fact that your Definition of Done is really a Definition of Kinda Sorta Maybe? Visible. And that visibility is deeply uncomfortable.</a:t>
            </a:r>
          </a:p>
          <a:p>
            <a:endParaRPr dirty="0"/>
          </a:p>
          <a:p>
            <a:r>
              <a:rPr dirty="0"/>
              <a:t># The discomfort IS the tool working</a:t>
            </a:r>
          </a:p>
          <a:p>
            <a:r>
              <a:rPr dirty="0"/>
              <a:t>And here's what I want you to sit with: the discomfort is the tool working. </a:t>
            </a:r>
            <a:endParaRPr lang="en-US" dirty="0"/>
          </a:p>
          <a:p>
            <a:r>
              <a:rPr dirty="0"/>
              <a:t>That </a:t>
            </a:r>
            <a:r>
              <a:rPr dirty="0" err="1"/>
              <a:t>oogie</a:t>
            </a:r>
            <a:r>
              <a:rPr dirty="0"/>
              <a:t> feeling, that creeping anxiety when the sprint review reveals that nothing is really done, that's not a problem with scrum. </a:t>
            </a:r>
            <a:endParaRPr lang="en-US" dirty="0"/>
          </a:p>
          <a:p>
            <a:r>
              <a:rPr dirty="0"/>
              <a:t>That's scrum doing exactly what it's supposed to do. It's a diagnostic. It's the X-ray showing you the fracture.</a:t>
            </a:r>
          </a:p>
          <a:p>
            <a:endParaRPr dirty="0"/>
          </a:p>
          <a:p>
            <a:r>
              <a:rPr dirty="0"/>
              <a:t># People don't shoot the fracture — they shoot the X-ray machine</a:t>
            </a:r>
          </a:p>
          <a:p>
            <a:r>
              <a:rPr dirty="0"/>
              <a:t>But here's the thing about humans: when the X-ray shows something uncomfortable, we don't get mad at the fracture. </a:t>
            </a:r>
            <a:endParaRPr lang="en-US" dirty="0"/>
          </a:p>
          <a:p>
            <a:r>
              <a:rPr dirty="0"/>
              <a:t>We get mad at the X-ray machine. And that's what happened to agile. The industry shot the X-ray machine. </a:t>
            </a:r>
            <a:endParaRPr lang="en-US" dirty="0"/>
          </a:p>
          <a:p>
            <a:r>
              <a:rPr dirty="0"/>
              <a:t>We threw out scrum, we abandoned the ceremonies, we stopped doing retrospectives, and now we're back to working in the dark, and we feel better, because we can't see the fracture anymore. But the fracture is still there.</a:t>
            </a:r>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The Extractive Response to Transparency</a:t>
            </a:r>
          </a:p>
          <a:p>
            <a:endParaRPr dirty="0"/>
          </a:p>
          <a:p>
            <a:r>
              <a:rPr dirty="0"/>
              <a:t># Extractive Response</a:t>
            </a:r>
          </a:p>
          <a:p>
            <a:endParaRPr dirty="0"/>
          </a:p>
          <a:p>
            <a:r>
              <a:rPr dirty="0"/>
              <a:t># Generative Response</a:t>
            </a:r>
          </a:p>
          <a:p>
            <a:endParaRPr dirty="0"/>
          </a:p>
          <a:p>
            <a:r>
              <a:rPr dirty="0"/>
              <a:t># Velocity becomes a target</a:t>
            </a:r>
          </a:p>
          <a:p>
            <a:r>
              <a:rPr dirty="0"/>
              <a:t>Take the diagnostic signal, velocity, and turn it into a target. Now velocity is something teams are punished or rewarded for, which means it instantly becomes meaningless because people inflate their estimates.</a:t>
            </a:r>
          </a:p>
          <a:p>
            <a:endParaRPr dirty="0"/>
          </a:p>
          <a:p>
            <a:r>
              <a:rPr dirty="0"/>
              <a:t># Ceremonies become compliance</a:t>
            </a:r>
          </a:p>
          <a:p>
            <a:r>
              <a:rPr dirty="0"/>
              <a:t>Take the ceremonies, which are supposed to be learning opportunities, and turn them into compliance checkboxes. Did you have your standup? Check. Did you do planning? Check. Is anyone learning anything? Who cares, we checked the box.</a:t>
            </a:r>
          </a:p>
          <a:p>
            <a:endParaRPr dirty="0"/>
          </a:p>
          <a:p>
            <a:r>
              <a:rPr dirty="0"/>
              <a:t># Discomfort triggers removal</a:t>
            </a:r>
          </a:p>
          <a:p>
            <a:r>
              <a:rPr dirty="0"/>
              <a:t>And when the transparency creates discomfort, the extractive response is to remove the transparency. Kill the retro. Stop doing sprint reviews. Go back to quarterly status reports where nobody can see what's actually happening.</a:t>
            </a:r>
          </a:p>
          <a:p>
            <a:endParaRPr dirty="0"/>
          </a:p>
          <a:p>
            <a:r>
              <a:rPr dirty="0"/>
              <a:t># Velocity informs conversation</a:t>
            </a:r>
          </a:p>
          <a:p>
            <a:r>
              <a:rPr dirty="0"/>
              <a:t>Take velocity not as a target but as a conversation starter. We finished less than we planned, what happened? Were the items bigger than we thought? Were we blocked? Are we carrying too much WIP? The number isn't the answer, it's the first question.</a:t>
            </a:r>
          </a:p>
          <a:p>
            <a:endParaRPr dirty="0"/>
          </a:p>
          <a:p>
            <a:r>
              <a:rPr dirty="0"/>
              <a:t># Ceremonies become learning</a:t>
            </a:r>
          </a:p>
          <a:p>
            <a:r>
              <a:rPr dirty="0"/>
              <a:t>Take the ceremonies and treat them as structured learning opportunities. The retro isn't a complaint session, it's an experiment design meeting. What one thing will we try differently next sprint?</a:t>
            </a:r>
          </a:p>
          <a:p>
            <a:endParaRPr dirty="0"/>
          </a:p>
          <a:p>
            <a:r>
              <a:rPr dirty="0"/>
              <a:t># Discomfort triggers curiosity</a:t>
            </a:r>
          </a:p>
          <a:p>
            <a:r>
              <a:rPr dirty="0"/>
              <a:t>And when transparency creates discomfort, instead of removing the mirror, you get curious about what you're seeing. That's the shift. That's the whole game.</a:t>
            </a:r>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What Survives Any Methodology?</a:t>
            </a:r>
          </a:p>
          <a:p>
            <a:endParaRPr dirty="0"/>
          </a:p>
          <a:p>
            <a:r>
              <a:rPr dirty="0"/>
              <a:t># Stock Photo: question-yellow</a:t>
            </a:r>
          </a:p>
          <a:p>
            <a:endParaRPr dirty="0"/>
          </a:p>
          <a:p>
            <a:r>
              <a:rPr dirty="0"/>
              <a:t>So if agile is out of favor, and scrum is optional, and methodologies come and go, what actually matters? What survives regardless of what process you're using or not using? I'd argue there are a handful of things that are true whether you're doing Scrum, Kanban, </a:t>
            </a:r>
            <a:r>
              <a:rPr dirty="0" err="1"/>
              <a:t>SAFe</a:t>
            </a:r>
            <a:r>
              <a:rPr dirty="0"/>
              <a:t>, waterfall, or nothing in particular. And the first one, the one that makes everything else possible, is understanding what done actually means.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Definition of Done Is Everything</a:t>
            </a:r>
          </a:p>
          <a:p>
            <a:endParaRPr/>
          </a:p>
          <a:p>
            <a:r>
              <a:t>Angela and I have walked into dozens of organizations over the years, and I can tell you that almost every delivery problem we've ever diagnosed traces back to this one thing: the team doesn't have a shared, honest definition of what done means. Not aspirational done, not 'done on my machine' done, not 'the code compiles' done. Actually done. Releasable. In the hands of users. Collecting feedback. That kind of done. And the reason this matters so much is that a Definition of Done is not a scrum artifact, it's a diagnostic tool. Every line on your DoD that you can't check off is a human problem wearing a technical costume.</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105688"/>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4601360"/>
            <a:ext cx="9144000" cy="656439"/>
          </a:xfrm>
        </p:spPr>
        <p:txBody>
          <a:bodyPr anchor="ct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169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7" name="Text Placeholder 16"/>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743783" y="3097359"/>
            <a:ext cx="3147933" cy="663284"/>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Summary</a:t>
            </a:r>
          </a:p>
        </p:txBody>
      </p:sp>
      <p:pic>
        <p:nvPicPr>
          <p:cNvPr id="5" name="Picture 12">
            <a:extLst>
              <a:ext uri="{FF2B5EF4-FFF2-40B4-BE49-F238E27FC236}">
                <a16:creationId xmlns:a16="http://schemas.microsoft.com/office/drawing/2014/main" id="{CADB670E-B418-859F-27F9-7E00202AF8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6" name="TextBox 5">
            <a:extLst>
              <a:ext uri="{FF2B5EF4-FFF2-40B4-BE49-F238E27FC236}">
                <a16:creationId xmlns:a16="http://schemas.microsoft.com/office/drawing/2014/main" id="{A9357D01-F3C0-A215-D087-DD35F1E682F7}"/>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2" name="Rectangle 1">
            <a:extLst>
              <a:ext uri="{FF2B5EF4-FFF2-40B4-BE49-F238E27FC236}">
                <a16:creationId xmlns:a16="http://schemas.microsoft.com/office/drawing/2014/main" id="{9462677C-8AA0-C2E5-7285-2D6BC4AA10C4}"/>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Summary</a:t>
            </a:r>
          </a:p>
        </p:txBody>
      </p:sp>
    </p:spTree>
    <p:extLst>
      <p:ext uri="{BB962C8B-B14F-4D97-AF65-F5344CB8AC3E}">
        <p14:creationId xmlns:p14="http://schemas.microsoft.com/office/powerpoint/2010/main" val="29483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_o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9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p:cNvSpPr>
            <a:spLocks noGrp="1"/>
          </p:cNvSpPr>
          <p:nvPr>
            <p:ph type="title"/>
          </p:nvPr>
        </p:nvSpPr>
        <p:spPr>
          <a:xfrm>
            <a:off x="839788" y="365125"/>
            <a:ext cx="10515600" cy="1325563"/>
          </a:xfrm>
        </p:spPr>
        <p:txBody>
          <a:bodyPr/>
          <a:lstStyle/>
          <a:p>
            <a:r>
              <a:rPr lang="en-US" dirty="0"/>
              <a:t>Click to edit Master title style</a:t>
            </a:r>
          </a:p>
        </p:txBody>
      </p:sp>
      <p:sp>
        <p:nvSpPr>
          <p:cNvPr id="3" name="Topic1Title"/>
          <p:cNvSpPr>
            <a:spLocks noGrp="1"/>
          </p:cNvSpPr>
          <p:nvPr>
            <p:ph type="body" idx="1"/>
          </p:nvPr>
        </p:nvSpPr>
        <p:spPr>
          <a:xfrm>
            <a:off x="839789" y="1681163"/>
            <a:ext cx="49914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Topic1Content"/>
          <p:cNvSpPr>
            <a:spLocks noGrp="1"/>
          </p:cNvSpPr>
          <p:nvPr>
            <p:ph sz="half" idx="2"/>
          </p:nvPr>
        </p:nvSpPr>
        <p:spPr>
          <a:xfrm>
            <a:off x="839789" y="2505075"/>
            <a:ext cx="499149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opic2Title"/>
          <p:cNvSpPr>
            <a:spLocks noGrp="1"/>
          </p:cNvSpPr>
          <p:nvPr>
            <p:ph type="body" sz="quarter" idx="3"/>
          </p:nvPr>
        </p:nvSpPr>
        <p:spPr>
          <a:xfrm>
            <a:off x="6276102" y="1681163"/>
            <a:ext cx="50792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Topic2Content"/>
          <p:cNvSpPr>
            <a:spLocks noGrp="1"/>
          </p:cNvSpPr>
          <p:nvPr>
            <p:ph sz="quarter" idx="4"/>
          </p:nvPr>
        </p:nvSpPr>
        <p:spPr>
          <a:xfrm>
            <a:off x="6276104" y="2505075"/>
            <a:ext cx="5079284"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D3F83B63-675B-3F23-6482-0348EDA9E172}"/>
              </a:ext>
            </a:extLst>
          </p:cNvPr>
          <p:cNvCxnSpPr>
            <a:cxnSpLocks/>
          </p:cNvCxnSpPr>
          <p:nvPr userDrawn="1"/>
        </p:nvCxnSpPr>
        <p:spPr>
          <a:xfrm>
            <a:off x="6053691" y="16925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5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s-cons">
    <p:spTree>
      <p:nvGrpSpPr>
        <p:cNvPr id="1" name=""/>
        <p:cNvGrpSpPr/>
        <p:nvPr/>
      </p:nvGrpSpPr>
      <p:grpSpPr>
        <a:xfrm>
          <a:off x="0" y="0"/>
          <a:ext cx="0" cy="0"/>
          <a:chOff x="0" y="0"/>
          <a:chExt cx="0" cy="0"/>
        </a:xfrm>
      </p:grpSpPr>
      <p:sp>
        <p:nvSpPr>
          <p:cNvPr id="2" name="Title"/>
          <p:cNvSpPr>
            <a:spLocks noGrp="1"/>
          </p:cNvSpPr>
          <p:nvPr>
            <p:ph type="title"/>
          </p:nvPr>
        </p:nvSpPr>
        <p:spPr>
          <a:xfrm>
            <a:off x="839788" y="365126"/>
            <a:ext cx="10515600" cy="744484"/>
          </a:xfrm>
        </p:spPr>
        <p:txBody>
          <a:bodyPr/>
          <a:lstStyle/>
          <a:p>
            <a:r>
              <a:rPr lang="en-US"/>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Pros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opic">
            <a:extLst>
              <a:ext uri="{FF2B5EF4-FFF2-40B4-BE49-F238E27FC236}">
                <a16:creationId xmlns:a16="http://schemas.microsoft.com/office/drawing/2014/main" id="{A044B3F5-C108-1E4D-AA14-7F0166AD17B6}"/>
              </a:ext>
            </a:extLst>
          </p:cNvPr>
          <p:cNvSpPr>
            <a:spLocks noGrp="1"/>
          </p:cNvSpPr>
          <p:nvPr>
            <p:ph sz="quarter" idx="10"/>
          </p:nvPr>
        </p:nvSpPr>
        <p:spPr>
          <a:xfrm>
            <a:off x="839788" y="1109610"/>
            <a:ext cx="10515600" cy="5715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Not Animate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03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3020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urce Code">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3" name="Content">
            <a:extLst>
              <a:ext uri="{FF2B5EF4-FFF2-40B4-BE49-F238E27FC236}">
                <a16:creationId xmlns:a16="http://schemas.microsoft.com/office/drawing/2014/main" id="{15D30E45-AB2A-9F49-A178-6AE4E493CC12}"/>
              </a:ext>
            </a:extLst>
          </p:cNvPr>
          <p:cNvSpPr>
            <a:spLocks noGrp="1"/>
          </p:cNvSpPr>
          <p:nvPr>
            <p:ph type="body" sz="quarter" idx="12" hasCustomPrompt="1"/>
          </p:nvPr>
        </p:nvSpPr>
        <p:spPr>
          <a:xfrm>
            <a:off x="7708816" y="1187582"/>
            <a:ext cx="4020283" cy="5046531"/>
          </a:xfrm>
        </p:spPr>
        <p:txBody>
          <a:bodyPr anchor="ctr">
            <a:normAutofit/>
          </a:bodyPr>
          <a:lstStyle>
            <a:lvl1pPr algn="l">
              <a:lnSpc>
                <a:spcPct val="100000"/>
              </a:lnSpc>
              <a:defRPr sz="2800" baseline="0">
                <a:solidFill>
                  <a:schemeClr val="tx1"/>
                </a:solidFill>
                <a:latin typeface="+mn-lt"/>
              </a:defRPr>
            </a:lvl1pPr>
            <a:lvl2pPr algn="l">
              <a:defRPr sz="2400" b="0" i="0" baseline="0">
                <a:solidFill>
                  <a:schemeClr val="tx1"/>
                </a:solidFill>
                <a:latin typeface="+mn-lt"/>
                <a:ea typeface="Gotham Book" panose="02000604040000020004" pitchFamily="50" charset="0"/>
                <a:cs typeface="Gotham Book" panose="02000604040000020004" pitchFamily="50" charset="0"/>
              </a:defRPr>
            </a:lvl2pPr>
            <a:lvl3pPr algn="l">
              <a:defRPr sz="2000" b="0" i="0" baseline="0">
                <a:solidFill>
                  <a:schemeClr val="tx1"/>
                </a:solidFill>
                <a:latin typeface="+mn-lt"/>
                <a:ea typeface="Gotham Book" panose="02000604040000020004" pitchFamily="50" charset="0"/>
                <a:cs typeface="Gotham Book" panose="02000604040000020004" pitchFamily="50" charset="0"/>
              </a:defRPr>
            </a:lvl3pPr>
            <a:lvl4pPr algn="l">
              <a:defRPr sz="2000" b="0" i="0" baseline="0">
                <a:solidFill>
                  <a:schemeClr val="tx1"/>
                </a:solidFill>
                <a:latin typeface="+mn-lt"/>
                <a:ea typeface="Gotham Book" panose="02000604040000020004" pitchFamily="50" charset="0"/>
                <a:cs typeface="Gotham Book" panose="02000604040000020004" pitchFamily="50" charset="0"/>
              </a:defRPr>
            </a:lvl4pPr>
            <a:lvl5pPr algn="l">
              <a:defRPr sz="2000" b="0" i="0" baseline="0">
                <a:solidFill>
                  <a:schemeClr val="tx1"/>
                </a:solidFill>
                <a:latin typeface="+mn-lt"/>
                <a:ea typeface="Gotham Book" panose="02000604040000020004" pitchFamily="50" charset="0"/>
                <a:cs typeface="Gotham Book" panose="02000604040000020004" pitchFamily="50" charset="0"/>
              </a:defRPr>
            </a:lvl5pPr>
            <a:lvl6pPr marL="1427163" indent="0">
              <a:buNone/>
              <a:defRPr>
                <a:solidFill>
                  <a:schemeClr val="accent1"/>
                </a:solidFill>
              </a:defRPr>
            </a:lvl6pPr>
            <a:lvl7pPr>
              <a:defRPr>
                <a:solidFill>
                  <a:schemeClr val="accent1"/>
                </a:solidFill>
              </a:defRPr>
            </a:lvl7pPr>
            <a:lvl8pPr>
              <a:defRPr>
                <a:solidFill>
                  <a:schemeClr val="accent1"/>
                </a:solidFill>
              </a:defRPr>
            </a:lvl8pPr>
            <a:lvl9pPr marL="2286000" indent="0">
              <a:buNone/>
              <a:defRPr>
                <a:solidFill>
                  <a:schemeClr val="accent1"/>
                </a:solidFill>
              </a:defRPr>
            </a:lvl9pPr>
          </a:lstStyle>
          <a:p>
            <a:pPr lvl="0"/>
            <a:r>
              <a:rPr lang="en-US" dirty="0"/>
              <a:t>Click to add longer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de">
            <a:extLst>
              <a:ext uri="{FF2B5EF4-FFF2-40B4-BE49-F238E27FC236}">
                <a16:creationId xmlns:a16="http://schemas.microsoft.com/office/drawing/2014/main" id="{C2310A01-8711-9A1C-57A3-EE41B837A5B5}"/>
              </a:ext>
            </a:extLst>
          </p:cNvPr>
          <p:cNvSpPr>
            <a:spLocks noGrp="1"/>
          </p:cNvSpPr>
          <p:nvPr>
            <p:ph sz="quarter" idx="13"/>
          </p:nvPr>
        </p:nvSpPr>
        <p:spPr>
          <a:xfrm>
            <a:off x="337684" y="1187582"/>
            <a:ext cx="7013847"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53129F8-374A-5500-2F8F-29B22A5B6264}"/>
              </a:ext>
            </a:extLst>
          </p:cNvPr>
          <p:cNvCxnSpPr>
            <a:cxnSpLocks/>
          </p:cNvCxnSpPr>
          <p:nvPr userDrawn="1"/>
        </p:nvCxnSpPr>
        <p:spPr>
          <a:xfrm>
            <a:off x="7531264" y="13761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094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6">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7">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8">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9">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de-zoom">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5" name="Full Code">
            <a:extLst>
              <a:ext uri="{FF2B5EF4-FFF2-40B4-BE49-F238E27FC236}">
                <a16:creationId xmlns:a16="http://schemas.microsoft.com/office/drawing/2014/main" id="{C2310A01-8711-9A1C-57A3-EE41B837A5B5}"/>
              </a:ext>
            </a:extLst>
          </p:cNvPr>
          <p:cNvSpPr>
            <a:spLocks noGrp="1"/>
          </p:cNvSpPr>
          <p:nvPr>
            <p:ph sz="quarter" idx="13"/>
          </p:nvPr>
        </p:nvSpPr>
        <p:spPr>
          <a:xfrm>
            <a:off x="337684" y="1230323"/>
            <a:ext cx="531934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53129F8-374A-5500-2F8F-29B22A5B6264}"/>
              </a:ext>
            </a:extLst>
          </p:cNvPr>
          <p:cNvCxnSpPr>
            <a:cxnSpLocks/>
          </p:cNvCxnSpPr>
          <p:nvPr userDrawn="1"/>
        </p:nvCxnSpPr>
        <p:spPr>
          <a:xfrm>
            <a:off x="6053691" y="13761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 name="Zoomed Code">
            <a:extLst>
              <a:ext uri="{FF2B5EF4-FFF2-40B4-BE49-F238E27FC236}">
                <a16:creationId xmlns:a16="http://schemas.microsoft.com/office/drawing/2014/main" id="{8F642596-2DBB-ACBC-94AD-7C12B537E446}"/>
              </a:ext>
            </a:extLst>
          </p:cNvPr>
          <p:cNvSpPr>
            <a:spLocks noGrp="1"/>
          </p:cNvSpPr>
          <p:nvPr>
            <p:ph sz="quarter" idx="14"/>
          </p:nvPr>
        </p:nvSpPr>
        <p:spPr>
          <a:xfrm>
            <a:off x="6450354" y="1230323"/>
            <a:ext cx="536336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358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just-code">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5" name="Code">
            <a:extLst>
              <a:ext uri="{FF2B5EF4-FFF2-40B4-BE49-F238E27FC236}">
                <a16:creationId xmlns:a16="http://schemas.microsoft.com/office/drawing/2014/main" id="{C2310A01-8711-9A1C-57A3-EE41B837A5B5}"/>
              </a:ext>
            </a:extLst>
          </p:cNvPr>
          <p:cNvSpPr>
            <a:spLocks noGrp="1"/>
          </p:cNvSpPr>
          <p:nvPr>
            <p:ph sz="quarter" idx="13"/>
          </p:nvPr>
        </p:nvSpPr>
        <p:spPr>
          <a:xfrm>
            <a:off x="337684" y="1187582"/>
            <a:ext cx="1147603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1963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35434" y="2274555"/>
            <a:ext cx="10515600" cy="2095266"/>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Tree>
    <p:extLst>
      <p:ext uri="{BB962C8B-B14F-4D97-AF65-F5344CB8AC3E}">
        <p14:creationId xmlns:p14="http://schemas.microsoft.com/office/powerpoint/2010/main" val="37227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98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gression">
    <p:spTree>
      <p:nvGrpSpPr>
        <p:cNvPr id="1" name=""/>
        <p:cNvGrpSpPr/>
        <p:nvPr/>
      </p:nvGrpSpPr>
      <p:grpSpPr>
        <a:xfrm>
          <a:off x="0" y="0"/>
          <a:ext cx="0" cy="0"/>
          <a:chOff x="0" y="0"/>
          <a:chExt cx="0" cy="0"/>
        </a:xfrm>
      </p:grpSpPr>
      <p:sp>
        <p:nvSpPr>
          <p:cNvPr id="2" name="Title 1"/>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5" name="SmartArt Placeholder 4">
            <a:extLst>
              <a:ext uri="{FF2B5EF4-FFF2-40B4-BE49-F238E27FC236}">
                <a16:creationId xmlns:a16="http://schemas.microsoft.com/office/drawing/2014/main" id="{C46D5273-51C7-3E2C-AC3D-CE4557B14DF8}"/>
              </a:ext>
            </a:extLst>
          </p:cNvPr>
          <p:cNvSpPr>
            <a:spLocks noGrp="1"/>
          </p:cNvSpPr>
          <p:nvPr>
            <p:ph type="dgm" sz="quarter" idx="10"/>
          </p:nvPr>
        </p:nvSpPr>
        <p:spPr>
          <a:xfrm>
            <a:off x="417513" y="1449388"/>
            <a:ext cx="11356975" cy="4694237"/>
          </a:xfrm>
        </p:spPr>
        <p:txBody>
          <a:bodyPr/>
          <a:lstStyle/>
          <a:p>
            <a:endParaRPr lang="en-US"/>
          </a:p>
        </p:txBody>
      </p:sp>
    </p:spTree>
    <p:extLst>
      <p:ext uri="{BB962C8B-B14F-4D97-AF65-F5344CB8AC3E}">
        <p14:creationId xmlns:p14="http://schemas.microsoft.com/office/powerpoint/2010/main" val="2864733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tegories-1">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4606924"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Tree>
    <p:extLst>
      <p:ext uri="{BB962C8B-B14F-4D97-AF65-F5344CB8AC3E}">
        <p14:creationId xmlns:p14="http://schemas.microsoft.com/office/powerpoint/2010/main" val="110630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tegories-2">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2721161"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2721162" y="500203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6540154"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6540155" y="500203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Tree>
    <p:extLst>
      <p:ext uri="{BB962C8B-B14F-4D97-AF65-F5344CB8AC3E}">
        <p14:creationId xmlns:p14="http://schemas.microsoft.com/office/powerpoint/2010/main" val="365036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tegories-3">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82134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821341"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4606925"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839251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8392509" y="4972050"/>
            <a:ext cx="2978150" cy="482600"/>
          </a:xfrm>
        </p:spPr>
        <p:txBody>
          <a:bodyPr anchor="ctr">
            <a:normAutofit/>
          </a:bodyPr>
          <a:lstStyle>
            <a:lvl1pPr algn="ctr">
              <a:defRPr sz="2400">
                <a:solidFill>
                  <a:srgbClr val="666666"/>
                </a:solidFill>
                <a:latin typeface="+mn-lt"/>
              </a:defRPr>
            </a:lvl1pPr>
          </a:lstStyle>
          <a:p>
            <a:pPr lvl="0"/>
            <a:r>
              <a:rPr lang="en-US" dirty="0"/>
              <a:t>Item 3 Description</a:t>
            </a:r>
          </a:p>
        </p:txBody>
      </p:sp>
    </p:spTree>
    <p:extLst>
      <p:ext uri="{BB962C8B-B14F-4D97-AF65-F5344CB8AC3E}">
        <p14:creationId xmlns:p14="http://schemas.microsoft.com/office/powerpoint/2010/main" val="36010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tegories-4">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80536" y="4590311"/>
            <a:ext cx="2410945"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3401453"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3401454" y="4590311"/>
            <a:ext cx="2410944"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637960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6379604" y="4584948"/>
            <a:ext cx="2410944"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935775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9357754" y="4584948"/>
            <a:ext cx="2410944"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Tree>
    <p:extLst>
      <p:ext uri="{BB962C8B-B14F-4D97-AF65-F5344CB8AC3E}">
        <p14:creationId xmlns:p14="http://schemas.microsoft.com/office/powerpoint/2010/main" val="263169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tegories-5">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7" y="2425712"/>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67873" y="4584948"/>
            <a:ext cx="1916563"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2790298"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2777635" y="4584948"/>
            <a:ext cx="1916562"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5141663"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5129000" y="4584948"/>
            <a:ext cx="1916562"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7480365"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7467702" y="4584948"/>
            <a:ext cx="1916562"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Item 5 Label">
            <a:extLst>
              <a:ext uri="{FF2B5EF4-FFF2-40B4-BE49-F238E27FC236}">
                <a16:creationId xmlns:a16="http://schemas.microsoft.com/office/drawing/2014/main" id="{E854911B-A50F-E6A0-5C2D-FE6C0E31F192}"/>
              </a:ext>
            </a:extLst>
          </p:cNvPr>
          <p:cNvSpPr>
            <a:spLocks noGrp="1"/>
          </p:cNvSpPr>
          <p:nvPr>
            <p:ph type="body" sz="quarter" idx="18" hasCustomPrompt="1"/>
          </p:nvPr>
        </p:nvSpPr>
        <p:spPr>
          <a:xfrm>
            <a:off x="9877462"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5</a:t>
            </a:r>
          </a:p>
        </p:txBody>
      </p:sp>
      <p:sp>
        <p:nvSpPr>
          <p:cNvPr id="13" name="Item 5 Description">
            <a:extLst>
              <a:ext uri="{FF2B5EF4-FFF2-40B4-BE49-F238E27FC236}">
                <a16:creationId xmlns:a16="http://schemas.microsoft.com/office/drawing/2014/main" id="{AC613A05-E27E-BCFA-6DF8-D4B5A51207A8}"/>
              </a:ext>
            </a:extLst>
          </p:cNvPr>
          <p:cNvSpPr>
            <a:spLocks noGrp="1"/>
          </p:cNvSpPr>
          <p:nvPr>
            <p:ph type="body" sz="quarter" idx="19" hasCustomPrompt="1"/>
          </p:nvPr>
        </p:nvSpPr>
        <p:spPr>
          <a:xfrm>
            <a:off x="9864799" y="4584948"/>
            <a:ext cx="1916562" cy="594248"/>
          </a:xfrm>
        </p:spPr>
        <p:txBody>
          <a:bodyPr anchor="ctr">
            <a:normAutofit/>
          </a:bodyPr>
          <a:lstStyle>
            <a:lvl1pPr algn="ctr">
              <a:defRPr sz="2400">
                <a:solidFill>
                  <a:srgbClr val="666666"/>
                </a:solidFill>
                <a:latin typeface="+mn-lt"/>
              </a:defRPr>
            </a:lvl1pPr>
          </a:lstStyle>
          <a:p>
            <a:pPr lvl="0"/>
            <a:r>
              <a:rPr lang="en-US" dirty="0"/>
              <a:t>Item 5 Description</a:t>
            </a:r>
          </a:p>
        </p:txBody>
      </p:sp>
    </p:spTree>
    <p:extLst>
      <p:ext uri="{BB962C8B-B14F-4D97-AF65-F5344CB8AC3E}">
        <p14:creationId xmlns:p14="http://schemas.microsoft.com/office/powerpoint/2010/main" val="71823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uiExpand="1" build="p" animBg="1">
        <p:tmplLst>
          <p:tmpl>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gression-1">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4606924"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Tree>
    <p:extLst>
      <p:ext uri="{BB962C8B-B14F-4D97-AF65-F5344CB8AC3E}">
        <p14:creationId xmlns:p14="http://schemas.microsoft.com/office/powerpoint/2010/main" val="32284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gression-2">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2721161"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2721162" y="500203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6540154"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6540155" y="500203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Arrow Between 1 and 2">
            <a:extLst>
              <a:ext uri="{FF2B5EF4-FFF2-40B4-BE49-F238E27FC236}">
                <a16:creationId xmlns:a16="http://schemas.microsoft.com/office/drawing/2014/main" id="{E45CCADB-2998-7D95-9C89-0D4F3E344B83}"/>
              </a:ext>
            </a:extLst>
          </p:cNvPr>
          <p:cNvSpPr/>
          <p:nvPr userDrawn="1"/>
        </p:nvSpPr>
        <p:spPr>
          <a:xfrm>
            <a:off x="5936852" y="327609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gression-3">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82134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821341"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4606925"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839251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8392509" y="4972050"/>
            <a:ext cx="2978150" cy="482600"/>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Arrow Between 1 and 2">
            <a:extLst>
              <a:ext uri="{FF2B5EF4-FFF2-40B4-BE49-F238E27FC236}">
                <a16:creationId xmlns:a16="http://schemas.microsoft.com/office/drawing/2014/main" id="{7DA4A1ED-CEA6-7E7A-D1BF-095D0FD9A6E2}"/>
              </a:ext>
            </a:extLst>
          </p:cNvPr>
          <p:cNvSpPr/>
          <p:nvPr userDrawn="1"/>
        </p:nvSpPr>
        <p:spPr>
          <a:xfrm>
            <a:off x="4020327" y="3246118"/>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Between 2 and 3">
            <a:extLst>
              <a:ext uri="{FF2B5EF4-FFF2-40B4-BE49-F238E27FC236}">
                <a16:creationId xmlns:a16="http://schemas.microsoft.com/office/drawing/2014/main" id="{2AE54F46-213C-909B-5F03-5AD2AFB0276E}"/>
              </a:ext>
            </a:extLst>
          </p:cNvPr>
          <p:cNvSpPr/>
          <p:nvPr userDrawn="1"/>
        </p:nvSpPr>
        <p:spPr>
          <a:xfrm>
            <a:off x="7805912" y="3246118"/>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49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gression-4">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80536" y="4590311"/>
            <a:ext cx="2410945"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3401453"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3401454" y="4590311"/>
            <a:ext cx="2410944"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637960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6379604" y="4584948"/>
            <a:ext cx="2410944"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935775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9357754" y="4584948"/>
            <a:ext cx="2410944"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Arrow Between 1 and 2">
            <a:extLst>
              <a:ext uri="{FF2B5EF4-FFF2-40B4-BE49-F238E27FC236}">
                <a16:creationId xmlns:a16="http://schemas.microsoft.com/office/drawing/2014/main" id="{2044029E-23A9-F584-5F8D-39FFDB190709}"/>
              </a:ext>
            </a:extLst>
          </p:cNvPr>
          <p:cNvSpPr/>
          <p:nvPr userDrawn="1"/>
        </p:nvSpPr>
        <p:spPr>
          <a:xfrm>
            <a:off x="2934970"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tween 2 and 3">
            <a:extLst>
              <a:ext uri="{FF2B5EF4-FFF2-40B4-BE49-F238E27FC236}">
                <a16:creationId xmlns:a16="http://schemas.microsoft.com/office/drawing/2014/main" id="{F6E254DA-DDE9-6317-C056-405194DD9FD2}"/>
              </a:ext>
            </a:extLst>
          </p:cNvPr>
          <p:cNvSpPr/>
          <p:nvPr userDrawn="1"/>
        </p:nvSpPr>
        <p:spPr>
          <a:xfrm>
            <a:off x="5913120"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tween 3 and 4">
            <a:extLst>
              <a:ext uri="{FF2B5EF4-FFF2-40B4-BE49-F238E27FC236}">
                <a16:creationId xmlns:a16="http://schemas.microsoft.com/office/drawing/2014/main" id="{B137760B-D262-BE44-37BF-F701B7D68D1E}"/>
              </a:ext>
            </a:extLst>
          </p:cNvPr>
          <p:cNvSpPr/>
          <p:nvPr userDrawn="1"/>
        </p:nvSpPr>
        <p:spPr>
          <a:xfrm>
            <a:off x="8891271" y="3143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68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animBg="1"/>
      <p:bldP spid="13" grpId="0" animBg="1"/>
      <p:bldP spid="1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96937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gression-5">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464271"/>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29432" y="4584947"/>
            <a:ext cx="1852892"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2763412" y="2461168"/>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2712308" y="4591019"/>
            <a:ext cx="1852891"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5146288" y="2461167"/>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5095184" y="4584947"/>
            <a:ext cx="1852891"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7512093" y="2461166"/>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7458855" y="4584947"/>
            <a:ext cx="1852891"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Arrow Between 1 and 2">
            <a:extLst>
              <a:ext uri="{FF2B5EF4-FFF2-40B4-BE49-F238E27FC236}">
                <a16:creationId xmlns:a16="http://schemas.microsoft.com/office/drawing/2014/main" id="{2044029E-23A9-F584-5F8D-39FFDB190709}"/>
              </a:ext>
            </a:extLst>
          </p:cNvPr>
          <p:cNvSpPr/>
          <p:nvPr userDrawn="1"/>
        </p:nvSpPr>
        <p:spPr>
          <a:xfrm>
            <a:off x="2262366"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tween 2 and 3">
            <a:extLst>
              <a:ext uri="{FF2B5EF4-FFF2-40B4-BE49-F238E27FC236}">
                <a16:creationId xmlns:a16="http://schemas.microsoft.com/office/drawing/2014/main" id="{F6E254DA-DDE9-6317-C056-405194DD9FD2}"/>
              </a:ext>
            </a:extLst>
          </p:cNvPr>
          <p:cNvSpPr/>
          <p:nvPr userDrawn="1"/>
        </p:nvSpPr>
        <p:spPr>
          <a:xfrm>
            <a:off x="4649383"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tween 3 and 4">
            <a:extLst>
              <a:ext uri="{FF2B5EF4-FFF2-40B4-BE49-F238E27FC236}">
                <a16:creationId xmlns:a16="http://schemas.microsoft.com/office/drawing/2014/main" id="{B137760B-D262-BE44-37BF-F701B7D68D1E}"/>
              </a:ext>
            </a:extLst>
          </p:cNvPr>
          <p:cNvSpPr/>
          <p:nvPr userDrawn="1"/>
        </p:nvSpPr>
        <p:spPr>
          <a:xfrm>
            <a:off x="7028118"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tem 5 Label">
            <a:extLst>
              <a:ext uri="{FF2B5EF4-FFF2-40B4-BE49-F238E27FC236}">
                <a16:creationId xmlns:a16="http://schemas.microsoft.com/office/drawing/2014/main" id="{9B635A1D-1B4B-4D42-DFDE-1898A64A4FBD}"/>
              </a:ext>
            </a:extLst>
          </p:cNvPr>
          <p:cNvSpPr>
            <a:spLocks noGrp="1"/>
          </p:cNvSpPr>
          <p:nvPr>
            <p:ph type="body" sz="quarter" idx="18" hasCustomPrompt="1"/>
          </p:nvPr>
        </p:nvSpPr>
        <p:spPr>
          <a:xfrm>
            <a:off x="10023980" y="2461165"/>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5</a:t>
            </a:r>
          </a:p>
        </p:txBody>
      </p:sp>
      <p:sp>
        <p:nvSpPr>
          <p:cNvPr id="16" name="Item 5 Description">
            <a:extLst>
              <a:ext uri="{FF2B5EF4-FFF2-40B4-BE49-F238E27FC236}">
                <a16:creationId xmlns:a16="http://schemas.microsoft.com/office/drawing/2014/main" id="{8D848190-C3EA-345C-7091-5E55E262A08C}"/>
              </a:ext>
            </a:extLst>
          </p:cNvPr>
          <p:cNvSpPr>
            <a:spLocks noGrp="1"/>
          </p:cNvSpPr>
          <p:nvPr>
            <p:ph type="body" sz="quarter" idx="19" hasCustomPrompt="1"/>
          </p:nvPr>
        </p:nvSpPr>
        <p:spPr>
          <a:xfrm>
            <a:off x="9972876" y="4584947"/>
            <a:ext cx="1852891" cy="594248"/>
          </a:xfrm>
        </p:spPr>
        <p:txBody>
          <a:bodyPr anchor="ctr">
            <a:normAutofit/>
          </a:bodyPr>
          <a:lstStyle>
            <a:lvl1pPr algn="ctr">
              <a:defRPr sz="2400">
                <a:solidFill>
                  <a:srgbClr val="666666"/>
                </a:solidFill>
                <a:latin typeface="+mn-lt"/>
              </a:defRPr>
            </a:lvl1pPr>
          </a:lstStyle>
          <a:p>
            <a:pPr lvl="0"/>
            <a:r>
              <a:rPr lang="en-US" dirty="0"/>
              <a:t>Item 5 Description</a:t>
            </a:r>
          </a:p>
        </p:txBody>
      </p:sp>
      <p:sp>
        <p:nvSpPr>
          <p:cNvPr id="17" name="Arrow Between 4 and 5">
            <a:extLst>
              <a:ext uri="{FF2B5EF4-FFF2-40B4-BE49-F238E27FC236}">
                <a16:creationId xmlns:a16="http://schemas.microsoft.com/office/drawing/2014/main" id="{360777F3-6426-15DF-32F6-0200888B7465}"/>
              </a:ext>
            </a:extLst>
          </p:cNvPr>
          <p:cNvSpPr/>
          <p:nvPr userDrawn="1"/>
        </p:nvSpPr>
        <p:spPr>
          <a:xfrm>
            <a:off x="9460499"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3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animBg="1"/>
      <p:bldP spid="13" grpId="0" animBg="1"/>
      <p:bldP spid="14" grpId="0" animBg="1"/>
      <p:bldP spid="15" grpId="0" uiExpand="1" build="p" animBg="1">
        <p:tmplLst>
          <p:tmpl>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17"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erm"/>
          <p:cNvSpPr>
            <a:spLocks noGrp="1"/>
          </p:cNvSpPr>
          <p:nvPr>
            <p:ph type="title"/>
          </p:nvPr>
        </p:nvSpPr>
        <p:spPr>
          <a:xfrm>
            <a:off x="335434" y="1975851"/>
            <a:ext cx="10515600" cy="640095"/>
          </a:xfrm>
        </p:spPr>
        <p:txBody>
          <a:bodyPr anchor="t"/>
          <a:lstStyle>
            <a:lvl1pPr>
              <a:defRPr b="1" u="none"/>
            </a:lvl1pPr>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Content">
            <a:extLst>
              <a:ext uri="{FF2B5EF4-FFF2-40B4-BE49-F238E27FC236}">
                <a16:creationId xmlns:a16="http://schemas.microsoft.com/office/drawing/2014/main" id="{8A6BD3E1-2D75-E5B5-AAC6-F326BE767940}"/>
              </a:ext>
            </a:extLst>
          </p:cNvPr>
          <p:cNvSpPr>
            <a:spLocks noGrp="1"/>
          </p:cNvSpPr>
          <p:nvPr>
            <p:ph sz="quarter" idx="10"/>
          </p:nvPr>
        </p:nvSpPr>
        <p:spPr>
          <a:xfrm>
            <a:off x="334963" y="3873246"/>
            <a:ext cx="10515600" cy="1885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efinition">
            <a:extLst>
              <a:ext uri="{FF2B5EF4-FFF2-40B4-BE49-F238E27FC236}">
                <a16:creationId xmlns:a16="http://schemas.microsoft.com/office/drawing/2014/main" id="{FA114F27-5F86-8A51-1138-31098F7440E4}"/>
              </a:ext>
            </a:extLst>
          </p:cNvPr>
          <p:cNvSpPr>
            <a:spLocks noGrp="1"/>
          </p:cNvSpPr>
          <p:nvPr>
            <p:ph type="body" sz="quarter" idx="11"/>
          </p:nvPr>
        </p:nvSpPr>
        <p:spPr>
          <a:xfrm>
            <a:off x="334963" y="2697162"/>
            <a:ext cx="10515600" cy="843597"/>
          </a:xfrm>
        </p:spPr>
        <p:txBody>
          <a:bodyPr/>
          <a:lstStyle>
            <a:lvl1pPr>
              <a:defRPr i="1"/>
            </a:lvl1pPr>
            <a:lvl2pPr>
              <a:defRPr i="1"/>
            </a:lvl2pPr>
            <a:lvl3pPr>
              <a:defRPr i="1"/>
            </a:lvl3pPr>
            <a:lvl4pPr>
              <a:defRPr i="1"/>
            </a:lvl4pPr>
            <a:lvl5pP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241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969696"/>
                                      </p:to>
                                    </p:animClr>
                                  </p:sub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969696"/>
                                      </p:to>
                                    </p:animClr>
                                  </p:sub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969696"/>
                                      </p:to>
                                    </p:animClr>
                                  </p:sub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2">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3">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4">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5">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Just some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7625721"/>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Important Statement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2914988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Important Statem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pic>
        <p:nvPicPr>
          <p:cNvPr id="5" name="Picture 4" descr="A light bulb with a black background&#10;&#10;Description automatically generated">
            <a:extLst>
              <a:ext uri="{FF2B5EF4-FFF2-40B4-BE49-F238E27FC236}">
                <a16:creationId xmlns:a16="http://schemas.microsoft.com/office/drawing/2014/main" id="{98E3A2A2-BADE-3FA0-6154-981FB1FE79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469" y="205565"/>
            <a:ext cx="1381894" cy="1381894"/>
          </a:xfrm>
          <a:prstGeom prst="rect">
            <a:avLst/>
          </a:prstGeom>
        </p:spPr>
      </p:pic>
    </p:spTree>
    <p:extLst>
      <p:ext uri="{BB962C8B-B14F-4D97-AF65-F5344CB8AC3E}">
        <p14:creationId xmlns:p14="http://schemas.microsoft.com/office/powerpoint/2010/main" val="279042586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Just some text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9586134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3898" y="482009"/>
            <a:ext cx="4628707" cy="307635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45508701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Text Chunking">
    <p:spTree>
      <p:nvGrpSpPr>
        <p:cNvPr id="1" name=""/>
        <p:cNvGrpSpPr/>
        <p:nvPr/>
      </p:nvGrpSpPr>
      <p:grpSpPr>
        <a:xfrm>
          <a:off x="0" y="0"/>
          <a:ext cx="0" cy="0"/>
          <a:chOff x="0" y="0"/>
          <a:chExt cx="0" cy="0"/>
        </a:xfrm>
      </p:grpSpPr>
      <p:sp>
        <p:nvSpPr>
          <p:cNvPr id="20" name="Content Placeholder 10"/>
          <p:cNvSpPr>
            <a:spLocks noGrp="1"/>
          </p:cNvSpPr>
          <p:nvPr>
            <p:ph sz="quarter" idx="12" hasCustomPrompt="1"/>
          </p:nvPr>
        </p:nvSpPr>
        <p:spPr>
          <a:xfrm>
            <a:off x="8051306"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Content Placeholder 10"/>
          <p:cNvSpPr>
            <a:spLocks noGrp="1"/>
          </p:cNvSpPr>
          <p:nvPr>
            <p:ph sz="quarter" idx="11" hasCustomPrompt="1"/>
          </p:nvPr>
        </p:nvSpPr>
        <p:spPr>
          <a:xfrm>
            <a:off x="4376320"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9" name="Content Placeholder 10"/>
          <p:cNvSpPr>
            <a:spLocks noGrp="1"/>
          </p:cNvSpPr>
          <p:nvPr>
            <p:ph sz="quarter" idx="10" hasCustomPrompt="1"/>
          </p:nvPr>
        </p:nvSpPr>
        <p:spPr>
          <a:xfrm>
            <a:off x="701335"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9" name="Title Placeholder 1"/>
          <p:cNvSpPr>
            <a:spLocks noGrp="1"/>
          </p:cNvSpPr>
          <p:nvPr>
            <p:ph type="title" hasCustomPrompt="1"/>
          </p:nvPr>
        </p:nvSpPr>
        <p:spPr>
          <a:xfrm>
            <a:off x="706518" y="588391"/>
            <a:ext cx="10778971" cy="437131"/>
          </a:xfrm>
          <a:prstGeom prst="rect">
            <a:avLst/>
          </a:prstGeom>
        </p:spPr>
        <p:txBody>
          <a:bodyPr vert="horz" lIns="0" tIns="43960" rIns="87919" bIns="43960" rtlCol="0" anchor="t" anchorCtr="0">
            <a:noAutofit/>
          </a:bodyPr>
          <a:lstStyle>
            <a:lvl1pPr algn="ctr">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1832857410"/>
      </p:ext>
    </p:extLst>
  </p:cSld>
  <p:clrMapOvr>
    <a:masterClrMapping/>
  </p:clrMapOvr>
  <p:extLst>
    <p:ext uri="{DCECCB84-F9BA-43D5-87BE-67443E8EF086}">
      <p15:sldGuideLst xmlns:p15="http://schemas.microsoft.com/office/powerpoint/2012/main">
        <p15:guide id="1" orient="horz" pos="1152">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with fade">
    <p:spTree>
      <p:nvGrpSpPr>
        <p:cNvPr id="1" name=""/>
        <p:cNvGrpSpPr/>
        <p:nvPr/>
      </p:nvGrpSpPr>
      <p:grpSpPr>
        <a:xfrm>
          <a:off x="0" y="0"/>
          <a:ext cx="0" cy="0"/>
          <a:chOff x="0" y="0"/>
          <a:chExt cx="0" cy="0"/>
        </a:xfrm>
      </p:grpSpPr>
      <p:cxnSp>
        <p:nvCxnSpPr>
          <p:cNvPr id="10" name="Straight Connector 9"/>
          <p:cNvCxnSpPr/>
          <p:nvPr userDrawn="1"/>
        </p:nvCxnSpPr>
        <p:spPr>
          <a:xfrm>
            <a:off x="6096000" y="1762125"/>
            <a:ext cx="0" cy="4645479"/>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opic1Title"/>
          <p:cNvSpPr>
            <a:spLocks noGrp="1"/>
          </p:cNvSpPr>
          <p:nvPr>
            <p:ph type="body" sz="quarter" idx="10" hasCustomPrompt="1"/>
          </p:nvPr>
        </p:nvSpPr>
        <p:spPr>
          <a:xfrm>
            <a:off x="706519" y="1762125"/>
            <a:ext cx="5152416" cy="438150"/>
          </a:xfrm>
        </p:spPr>
        <p:txBody>
          <a:bodyPr/>
          <a:lstStyle>
            <a:lvl1pPr algn="r">
              <a:defRPr baseline="0">
                <a:solidFill>
                  <a:srgbClr val="595959"/>
                </a:solidFill>
                <a:latin typeface="+mn-lt"/>
              </a:defRPr>
            </a:lvl1pPr>
          </a:lstStyle>
          <a:p>
            <a:pPr lvl="0"/>
            <a:r>
              <a:rPr lang="en-US" dirty="0"/>
              <a:t>Compare item one</a:t>
            </a:r>
          </a:p>
        </p:txBody>
      </p:sp>
      <p:sp>
        <p:nvSpPr>
          <p:cNvPr id="16" name="Topic1Content"/>
          <p:cNvSpPr>
            <a:spLocks noGrp="1"/>
          </p:cNvSpPr>
          <p:nvPr>
            <p:ph type="body" sz="quarter" idx="15" hasCustomPrompt="1"/>
          </p:nvPr>
        </p:nvSpPr>
        <p:spPr>
          <a:xfrm>
            <a:off x="706518" y="2428876"/>
            <a:ext cx="5152417" cy="3978728"/>
          </a:xfrm>
        </p:spPr>
        <p:txBody>
          <a:bodyPr/>
          <a:lstStyle>
            <a:lvl1pPr marL="0" indent="0" algn="r">
              <a:lnSpc>
                <a:spcPct val="90000"/>
              </a:lnSpc>
              <a:buNone/>
              <a:defRPr sz="20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Topic2Title"/>
          <p:cNvSpPr>
            <a:spLocks noGrp="1"/>
          </p:cNvSpPr>
          <p:nvPr>
            <p:ph type="body" sz="quarter" idx="16" hasCustomPrompt="1"/>
          </p:nvPr>
        </p:nvSpPr>
        <p:spPr>
          <a:xfrm>
            <a:off x="6333066" y="1762125"/>
            <a:ext cx="5152421" cy="438150"/>
          </a:xfrm>
        </p:spPr>
        <p:txBody>
          <a:bodyPr/>
          <a:lstStyle>
            <a:lvl1pPr algn="l">
              <a:defRPr baseline="0">
                <a:solidFill>
                  <a:srgbClr val="595959"/>
                </a:solidFill>
                <a:latin typeface="+mn-lt"/>
              </a:defRPr>
            </a:lvl1pPr>
          </a:lstStyle>
          <a:p>
            <a:pPr lvl="0"/>
            <a:r>
              <a:rPr lang="en-US" dirty="0"/>
              <a:t>Compare item two</a:t>
            </a:r>
          </a:p>
        </p:txBody>
      </p:sp>
      <p:sp>
        <p:nvSpPr>
          <p:cNvPr id="18" name="Topic2Content"/>
          <p:cNvSpPr>
            <a:spLocks noGrp="1"/>
          </p:cNvSpPr>
          <p:nvPr>
            <p:ph type="body" sz="quarter" idx="17" hasCustomPrompt="1"/>
          </p:nvPr>
        </p:nvSpPr>
        <p:spPr>
          <a:xfrm>
            <a:off x="6333066" y="2428876"/>
            <a:ext cx="5152422" cy="3978728"/>
          </a:xfrm>
        </p:spPr>
        <p:txBody>
          <a:bodyPr/>
          <a:lstStyle>
            <a:lvl1pPr marL="0" indent="0" algn="l">
              <a:lnSpc>
                <a:spcPct val="90000"/>
              </a:lnSpc>
              <a:buNone/>
              <a:defRPr sz="20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2" name="Title"/>
          <p:cNvSpPr>
            <a:spLocks noGrp="1"/>
          </p:cNvSpPr>
          <p:nvPr>
            <p:ph type="title" hasCustomPrompt="1"/>
          </p:nvPr>
        </p:nvSpPr>
        <p:spPr>
          <a:xfrm>
            <a:off x="706518" y="588391"/>
            <a:ext cx="10778971" cy="945133"/>
          </a:xfrm>
          <a:prstGeom prst="rect">
            <a:avLst/>
          </a:prstGeom>
        </p:spPr>
        <p:txBody>
          <a:bodyPr vert="horz" lIns="0" tIns="43960" rIns="87919" bIns="43960" rtlCol="0" anchor="t" anchorCtr="0">
            <a:noAutofit/>
          </a:bodyPr>
          <a:lstStyle>
            <a:lvl1pPr algn="l">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10876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7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207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P spid="4" grpId="0" uiExpand="1"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5987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10702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82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909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Just word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39355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Your Speak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4B74165-E185-1240-95C9-02E2F443B73A}"/>
              </a:ext>
            </a:extLst>
          </p:cNvPr>
          <p:cNvSpPr txBox="1">
            <a:spLocks/>
          </p:cNvSpPr>
          <p:nvPr/>
        </p:nvSpPr>
        <p:spPr>
          <a:xfrm>
            <a:off x="527049" y="2927349"/>
            <a:ext cx="8909051" cy="668339"/>
          </a:xfrm>
          <a:prstGeom prst="rect">
            <a:avLst/>
          </a:prstGeom>
          <a:noFill/>
          <a:ln w="15875" cap="rnd" cmpd="sng" algn="ctr">
            <a:noFill/>
            <a:prstDash val="solid"/>
          </a:ln>
          <a:effectLst/>
        </p:spPr>
        <p:txBody>
          <a:bodyPr anchor="b"/>
          <a:lstStyle>
            <a:lvl1pPr algn="l" defTabSz="457200" rtl="0" eaLnBrk="1" latinLnBrk="0" hangingPunct="1">
              <a:spcBef>
                <a:spcPct val="0"/>
              </a:spcBef>
              <a:buNone/>
              <a:defRPr sz="4000" b="0" kern="1200">
                <a:solidFill>
                  <a:schemeClr val="bg2"/>
                </a:solidFill>
                <a:latin typeface="+mn-lt"/>
                <a:ea typeface="+mn-ea"/>
                <a:cs typeface="+mn-cs"/>
              </a:defRPr>
            </a:lvl1pPr>
            <a:lvl2pPr eaLnBrk="1" hangingPunct="1">
              <a:defRPr>
                <a:solidFill>
                  <a:schemeClr val="tx2"/>
                </a:solidFill>
                <a:latin typeface="+mn-lt"/>
                <a:ea typeface="+mn-ea"/>
                <a:cs typeface="+mn-cs"/>
              </a:defRPr>
            </a:lvl2pPr>
            <a:lvl3pPr eaLnBrk="1" hangingPunct="1">
              <a:defRPr>
                <a:solidFill>
                  <a:schemeClr val="tx2"/>
                </a:solidFill>
                <a:latin typeface="+mn-lt"/>
                <a:ea typeface="+mn-ea"/>
                <a:cs typeface="+mn-cs"/>
              </a:defRPr>
            </a:lvl3pPr>
            <a:lvl4pPr eaLnBrk="1" hangingPunct="1">
              <a:defRPr>
                <a:solidFill>
                  <a:schemeClr val="tx2"/>
                </a:solidFill>
                <a:latin typeface="+mn-lt"/>
                <a:ea typeface="+mn-ea"/>
                <a:cs typeface="+mn-cs"/>
              </a:defRPr>
            </a:lvl4pPr>
            <a:lvl5pPr eaLnBrk="1" hangingPunct="1">
              <a:defRPr>
                <a:solidFill>
                  <a:schemeClr val="tx2"/>
                </a:solidFill>
                <a:latin typeface="+mn-lt"/>
                <a:ea typeface="+mn-ea"/>
                <a:cs typeface="+mn-cs"/>
              </a:defRPr>
            </a:lvl5pPr>
            <a:lvl6pPr eaLnBrk="1" hangingPunct="1">
              <a:defRPr>
                <a:solidFill>
                  <a:schemeClr val="tx2"/>
                </a:solidFill>
                <a:latin typeface="+mn-lt"/>
                <a:ea typeface="+mn-ea"/>
                <a:cs typeface="+mn-cs"/>
              </a:defRPr>
            </a:lvl6pPr>
            <a:lvl7pPr eaLnBrk="1" hangingPunct="1">
              <a:defRPr>
                <a:solidFill>
                  <a:schemeClr val="tx2"/>
                </a:solidFill>
                <a:latin typeface="+mn-lt"/>
                <a:ea typeface="+mn-ea"/>
                <a:cs typeface="+mn-cs"/>
              </a:defRPr>
            </a:lvl7pPr>
            <a:lvl8pPr eaLnBrk="1" hangingPunct="1">
              <a:defRPr>
                <a:solidFill>
                  <a:schemeClr val="tx2"/>
                </a:solidFill>
                <a:latin typeface="+mn-lt"/>
                <a:ea typeface="+mn-ea"/>
                <a:cs typeface="+mn-cs"/>
              </a:defRPr>
            </a:lvl8pPr>
            <a:lvl9pPr eaLnBrk="1" hangingPunct="1">
              <a:defRPr>
                <a:solidFill>
                  <a:schemeClr val="tx2"/>
                </a:solidFill>
                <a:latin typeface="+mn-lt"/>
                <a:ea typeface="+mn-ea"/>
                <a:cs typeface="+mn-cs"/>
              </a:defRPr>
            </a:lvl9pPr>
          </a:lstStyle>
          <a:p>
            <a:pPr fontAlgn="auto">
              <a:spcAft>
                <a:spcPts val="0"/>
              </a:spcAft>
              <a:defRPr/>
            </a:pPr>
            <a:endParaRPr lang="en-US" sz="4000" b="0" i="0">
              <a:solidFill>
                <a:schemeClr val="accent1"/>
              </a:solidFill>
              <a:latin typeface="Poppins Light" pitchFamily="2" charset="77"/>
              <a:cs typeface="Poppins Light" pitchFamily="2" charset="77"/>
            </a:endParaRPr>
          </a:p>
        </p:txBody>
      </p:sp>
      <p:sp>
        <p:nvSpPr>
          <p:cNvPr id="2" name="Footer Placeholder 8">
            <a:extLst>
              <a:ext uri="{FF2B5EF4-FFF2-40B4-BE49-F238E27FC236}">
                <a16:creationId xmlns:a16="http://schemas.microsoft.com/office/drawing/2014/main" id="{8860065C-57AD-C452-28A6-D07B1ABEF261}"/>
              </a:ext>
            </a:extLst>
          </p:cNvPr>
          <p:cNvSpPr>
            <a:spLocks noGrp="1"/>
          </p:cNvSpPr>
          <p:nvPr>
            <p:ph type="ftr" sz="quarter" idx="11"/>
          </p:nvPr>
        </p:nvSpPr>
        <p:spPr>
          <a:xfrm>
            <a:off x="1045031" y="6445249"/>
            <a:ext cx="8628212" cy="118871"/>
          </a:xfrm>
        </p:spPr>
        <p:txBody>
          <a:bodyPr/>
          <a:lstStyle/>
          <a:p>
            <a:r>
              <a:rPr lang="en-US" dirty="0"/>
              <a:t>© 2025, That Angela Person., All Rights Reserved.</a:t>
            </a:r>
            <a:endParaRPr lang="en-US" sz="800" dirty="0"/>
          </a:p>
        </p:txBody>
      </p:sp>
      <p:sp>
        <p:nvSpPr>
          <p:cNvPr id="3" name="Slide Number Placeholder 9">
            <a:extLst>
              <a:ext uri="{FF2B5EF4-FFF2-40B4-BE49-F238E27FC236}">
                <a16:creationId xmlns:a16="http://schemas.microsoft.com/office/drawing/2014/main" id="{6D5160F2-1939-CE71-15A6-8846AE131488}"/>
              </a:ext>
            </a:extLst>
          </p:cNvPr>
          <p:cNvSpPr>
            <a:spLocks noGrp="1"/>
          </p:cNvSpPr>
          <p:nvPr>
            <p:ph type="sldNum" sz="quarter" idx="12"/>
          </p:nvPr>
        </p:nvSpPr>
        <p:spPr>
          <a:xfrm>
            <a:off x="496890" y="6445249"/>
            <a:ext cx="332207" cy="118871"/>
          </a:xfrm>
        </p:spPr>
        <p:txBody>
          <a:bodyPr/>
          <a:lstStyle/>
          <a:p>
            <a:fld id="{A82C3BC0-3EBF-3C4C-A3D8-795624EBC6AA}" type="slidenum">
              <a:rPr lang="en-US" smtClean="0"/>
              <a:pPr/>
              <a:t>‹#›</a:t>
            </a:fld>
            <a:endParaRPr lang="en-US"/>
          </a:p>
        </p:txBody>
      </p:sp>
    </p:spTree>
    <p:extLst>
      <p:ext uri="{BB962C8B-B14F-4D97-AF65-F5344CB8AC3E}">
        <p14:creationId xmlns:p14="http://schemas.microsoft.com/office/powerpoint/2010/main" val="152207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Image | Content">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5037364" y="426704"/>
            <a:ext cx="6776355" cy="5990425"/>
          </a:xfrm>
        </p:spPr>
        <p:txBody>
          <a:bodyPr anchor="ctr">
            <a:normAutofit/>
          </a:bodyPr>
          <a:lstStyle>
            <a:lvl1pPr algn="l">
              <a:lnSpc>
                <a:spcPct val="100000"/>
              </a:lnSpc>
              <a:defRPr sz="2800" baseline="0">
                <a:solidFill>
                  <a:schemeClr val="tx1"/>
                </a:solidFill>
                <a:latin typeface="+mn-lt"/>
              </a:defRPr>
            </a:lvl1pPr>
            <a:lvl2pPr algn="l">
              <a:defRPr sz="2400" b="0" i="0" baseline="0">
                <a:solidFill>
                  <a:schemeClr val="tx1"/>
                </a:solidFill>
                <a:latin typeface="+mn-lt"/>
                <a:ea typeface="Gotham Book" panose="02000604040000020004" pitchFamily="50" charset="0"/>
                <a:cs typeface="Gotham Book" panose="02000604040000020004" pitchFamily="50" charset="0"/>
              </a:defRPr>
            </a:lvl2pPr>
            <a:lvl3pPr algn="l">
              <a:defRPr sz="2000" b="0" i="0" baseline="0">
                <a:solidFill>
                  <a:schemeClr val="tx1"/>
                </a:solidFill>
                <a:latin typeface="+mn-lt"/>
                <a:ea typeface="Gotham Book" panose="02000604040000020004" pitchFamily="50" charset="0"/>
                <a:cs typeface="Gotham Book" panose="02000604040000020004" pitchFamily="50" charset="0"/>
              </a:defRPr>
            </a:lvl3pPr>
            <a:lvl4pPr algn="l">
              <a:defRPr sz="2000" b="0" i="0" baseline="0">
                <a:solidFill>
                  <a:schemeClr val="tx1"/>
                </a:solidFill>
                <a:latin typeface="+mn-lt"/>
                <a:ea typeface="Gotham Book" panose="02000604040000020004" pitchFamily="50" charset="0"/>
                <a:cs typeface="Gotham Book" panose="02000604040000020004" pitchFamily="50" charset="0"/>
              </a:defRPr>
            </a:lvl4pPr>
            <a:lvl5pPr algn="l">
              <a:defRPr sz="2000" b="0" i="0" baseline="0">
                <a:solidFill>
                  <a:schemeClr val="tx1"/>
                </a:solidFill>
                <a:latin typeface="+mn-lt"/>
                <a:ea typeface="Gotham Book" panose="02000604040000020004" pitchFamily="50" charset="0"/>
                <a:cs typeface="Gotham Book" panose="02000604040000020004" pitchFamily="50" charset="0"/>
              </a:defRPr>
            </a:lvl5pPr>
            <a:lvl6pPr marL="1427163" indent="0">
              <a:buNone/>
              <a:defRPr>
                <a:solidFill>
                  <a:schemeClr val="accent1"/>
                </a:solidFill>
              </a:defRPr>
            </a:lvl6pPr>
            <a:lvl7pPr>
              <a:defRPr>
                <a:solidFill>
                  <a:schemeClr val="accent1"/>
                </a:solidFill>
              </a:defRPr>
            </a:lvl7pPr>
            <a:lvl8pPr>
              <a:defRPr>
                <a:solidFill>
                  <a:schemeClr val="accent1"/>
                </a:solidFill>
              </a:defRPr>
            </a:lvl8pPr>
            <a:lvl9pPr marL="2286000" indent="0">
              <a:buNone/>
              <a:defRPr>
                <a:solidFill>
                  <a:schemeClr val="accent1"/>
                </a:solidFill>
              </a:defRPr>
            </a:lvl9pPr>
          </a:lstStyle>
          <a:p>
            <a:pPr lvl="0"/>
            <a:r>
              <a:rPr lang="en-US" dirty="0"/>
              <a:t>Click to add longer text </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4584700" y="426704"/>
            <a:ext cx="0" cy="5990425"/>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sz="quarter" idx="14" hasCustomPrompt="1"/>
          </p:nvPr>
        </p:nvSpPr>
        <p:spPr>
          <a:xfrm>
            <a:off x="358814" y="1598903"/>
            <a:ext cx="3773223" cy="3646025"/>
          </a:xfrm>
        </p:spPr>
        <p:txBody>
          <a:bodyPr anchor="ctr"/>
          <a:lstStyle>
            <a:lvl1pPr algn="r">
              <a:lnSpc>
                <a:spcPct val="100000"/>
              </a:lnSpc>
              <a:defRPr sz="3600" b="0" i="0">
                <a:latin typeface="+mj-lt"/>
                <a:ea typeface="Gotham Rounded Light" charset="0"/>
                <a:cs typeface="Gotham Rounded Light" charset="0"/>
              </a:defRPr>
            </a:lvl1pPr>
          </a:lstStyle>
          <a:p>
            <a:pPr lvl="0"/>
            <a:r>
              <a:rPr lang="en-US" dirty="0"/>
              <a:t>Click to Add Title or Click Icon to Add Graphic</a:t>
            </a:r>
          </a:p>
        </p:txBody>
      </p:sp>
      <p:sp>
        <p:nvSpPr>
          <p:cNvPr id="6" name="Rectangle 5"/>
          <p:cNvSpPr/>
          <p:nvPr userDrawn="1"/>
        </p:nvSpPr>
        <p:spPr>
          <a:xfrm>
            <a:off x="-1463041" y="0"/>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slide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Tree>
    <p:extLst>
      <p:ext uri="{BB962C8B-B14F-4D97-AF65-F5344CB8AC3E}">
        <p14:creationId xmlns:p14="http://schemas.microsoft.com/office/powerpoint/2010/main" val="14396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6">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7">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8">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9">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7" name="Text Placeholder 16"/>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743783" y="2718853"/>
            <a:ext cx="3147933" cy="1209179"/>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Course </a:t>
            </a:r>
            <a:br>
              <a:rPr lang="en-US" dirty="0"/>
            </a:br>
            <a:r>
              <a:rPr lang="en-US" dirty="0"/>
              <a:t>Overview</a:t>
            </a:r>
          </a:p>
        </p:txBody>
      </p:sp>
      <p:pic>
        <p:nvPicPr>
          <p:cNvPr id="2" name="Picture 12">
            <a:extLst>
              <a:ext uri="{FF2B5EF4-FFF2-40B4-BE49-F238E27FC236}">
                <a16:creationId xmlns:a16="http://schemas.microsoft.com/office/drawing/2014/main" id="{0D8F2BEB-5D28-0EC0-513D-324F9C4EC6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3" name="TextBox 2">
            <a:extLst>
              <a:ext uri="{FF2B5EF4-FFF2-40B4-BE49-F238E27FC236}">
                <a16:creationId xmlns:a16="http://schemas.microsoft.com/office/drawing/2014/main" id="{C35ED2ED-D0D6-9EB2-4091-2B1DB999C6EC}"/>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5" name="Rectangle 4">
            <a:extLst>
              <a:ext uri="{FF2B5EF4-FFF2-40B4-BE49-F238E27FC236}">
                <a16:creationId xmlns:a16="http://schemas.microsoft.com/office/drawing/2014/main" id="{EA8B7E99-3F38-9F5D-5C20-CB9B01D31F9A}"/>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Course </a:t>
            </a:r>
            <a:b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b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Overview</a:t>
            </a:r>
          </a:p>
        </p:txBody>
      </p:sp>
    </p:spTree>
    <p:extLst>
      <p:ext uri="{BB962C8B-B14F-4D97-AF65-F5344CB8AC3E}">
        <p14:creationId xmlns:p14="http://schemas.microsoft.com/office/powerpoint/2010/main" val="10758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0" name="Text Placeholder 9"/>
          <p:cNvSpPr>
            <a:spLocks noGrp="1"/>
          </p:cNvSpPr>
          <p:nvPr>
            <p:ph type="body" sz="quarter" idx="13" hasCustomPrompt="1"/>
          </p:nvPr>
        </p:nvSpPr>
        <p:spPr>
          <a:xfrm>
            <a:off x="743783" y="3097359"/>
            <a:ext cx="3147933" cy="663284"/>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Overview</a:t>
            </a:r>
          </a:p>
        </p:txBody>
      </p:sp>
      <p:sp>
        <p:nvSpPr>
          <p:cNvPr id="2" name="Text Placeholder 16">
            <a:extLst>
              <a:ext uri="{FF2B5EF4-FFF2-40B4-BE49-F238E27FC236}">
                <a16:creationId xmlns:a16="http://schemas.microsoft.com/office/drawing/2014/main" id="{42B26ADC-8C1B-18C4-15C9-F6E9F8E7F0D9}"/>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11E59EDD-9CF4-B0BA-3977-F2FE00FAAD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F082090C-CB75-C963-659F-058A68399A59}"/>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3" name="Rectangle 2">
            <a:extLst>
              <a:ext uri="{FF2B5EF4-FFF2-40B4-BE49-F238E27FC236}">
                <a16:creationId xmlns:a16="http://schemas.microsoft.com/office/drawing/2014/main" id="{A291A030-5501-2D69-8B98-DEE83CA8BC6A}"/>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Overview</a:t>
            </a:r>
          </a:p>
        </p:txBody>
      </p:sp>
    </p:spTree>
    <p:extLst>
      <p:ext uri="{BB962C8B-B14F-4D97-AF65-F5344CB8AC3E}">
        <p14:creationId xmlns:p14="http://schemas.microsoft.com/office/powerpoint/2010/main" val="342282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4" name="Rectangle 3"/>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Demo</a:t>
            </a:r>
          </a:p>
        </p:txBody>
      </p:sp>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2" name="Text Placeholder 16">
            <a:extLst>
              <a:ext uri="{FF2B5EF4-FFF2-40B4-BE49-F238E27FC236}">
                <a16:creationId xmlns:a16="http://schemas.microsoft.com/office/drawing/2014/main" id="{3F99C228-436B-3FAE-55AD-8C46C80FFB93}"/>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CC4D5AAC-793C-C655-85A8-D1D79AFE32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D34FD805-A3F4-3427-D749-35C1BF6045B1}"/>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250160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4" name="Rectangle 3"/>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Next up…</a:t>
            </a:r>
          </a:p>
        </p:txBody>
      </p:sp>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2" name="Text Placeholder 16">
            <a:extLst>
              <a:ext uri="{FF2B5EF4-FFF2-40B4-BE49-F238E27FC236}">
                <a16:creationId xmlns:a16="http://schemas.microsoft.com/office/drawing/2014/main" id="{3F99C228-436B-3FAE-55AD-8C46C80FFB93}"/>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CC4D5AAC-793C-C655-85A8-D1D79AFE32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D34FD805-A3F4-3427-D749-35C1BF6045B1}"/>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274665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2"/>
          <p:cNvPicPr>
            <a:picLocks noChangeAspect="1" noChangeArrowheads="1"/>
          </p:cNvPicPr>
          <p:nvPr userDrawn="1"/>
        </p:nvPicPr>
        <p:blipFill>
          <a:blip r:embed="rId47">
            <a:extLst>
              <a:ext uri="{28A0092B-C50C-407E-A947-70E740481C1C}">
                <a14:useLocalDpi xmlns:a14="http://schemas.microsoft.com/office/drawing/2010/main" val="0"/>
              </a:ext>
            </a:extLst>
          </a:blip>
          <a:srcRect/>
          <a:stretch/>
        </p:blipFill>
        <p:spPr bwMode="auto">
          <a:xfrm>
            <a:off x="103104" y="6331582"/>
            <a:ext cx="407194" cy="407194"/>
          </a:xfrm>
          <a:prstGeom prst="rect">
            <a:avLst/>
          </a:prstGeom>
          <a:noFill/>
          <a:ln w="9525">
            <a:noFill/>
            <a:miter lim="800000"/>
            <a:headEnd/>
            <a:tailEnd/>
          </a:ln>
        </p:spPr>
      </p:pic>
      <p:sp>
        <p:nvSpPr>
          <p:cNvPr id="8" name="TextBox 7"/>
          <p:cNvSpPr txBox="1"/>
          <p:nvPr userDrawn="1"/>
        </p:nvSpPr>
        <p:spPr>
          <a:xfrm>
            <a:off x="475016" y="6381290"/>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8247905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90" r:id="rId9"/>
    <p:sldLayoutId id="2147483673" r:id="rId10"/>
    <p:sldLayoutId id="2147483674" r:id="rId11"/>
    <p:sldLayoutId id="2147483709" r:id="rId12"/>
    <p:sldLayoutId id="2147483696" r:id="rId13"/>
    <p:sldLayoutId id="2147483675" r:id="rId14"/>
    <p:sldLayoutId id="2147483676" r:id="rId15"/>
    <p:sldLayoutId id="2147483691" r:id="rId16"/>
    <p:sldLayoutId id="2147483695" r:id="rId17"/>
    <p:sldLayoutId id="2147483693" r:id="rId18"/>
    <p:sldLayoutId id="2147483677" r:id="rId19"/>
    <p:sldLayoutId id="2147483697" r:id="rId20"/>
    <p:sldLayoutId id="2147483699" r:id="rId21"/>
    <p:sldLayoutId id="2147483701" r:id="rId22"/>
    <p:sldLayoutId id="2147483702" r:id="rId23"/>
    <p:sldLayoutId id="2147483703" r:id="rId24"/>
    <p:sldLayoutId id="2147483711" r:id="rId25"/>
    <p:sldLayoutId id="2147483704" r:id="rId26"/>
    <p:sldLayoutId id="2147483705" r:id="rId27"/>
    <p:sldLayoutId id="2147483706" r:id="rId28"/>
    <p:sldLayoutId id="2147483707" r:id="rId29"/>
    <p:sldLayoutId id="2147483710" r:id="rId30"/>
    <p:sldLayoutId id="2147483694" r:id="rId31"/>
    <p:sldLayoutId id="2147483678" r:id="rId32"/>
    <p:sldLayoutId id="2147483679" r:id="rId33"/>
    <p:sldLayoutId id="2147483680" r:id="rId34"/>
    <p:sldLayoutId id="2147483681" r:id="rId35"/>
    <p:sldLayoutId id="2147483708"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712" r:id="rId4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enday.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hyperlink" Target="https://www.redfoundry.com/" TargetMode="External"/><Relationship Id="rId5" Type="http://schemas.openxmlformats.org/officeDocument/2006/relationships/hyperlink" Target="http://www.duganstrategic.com/" TargetMode="External"/><Relationship Id="rId4" Type="http://schemas.openxmlformats.org/officeDocument/2006/relationships/hyperlink" Target="http://www.duganstrategic.co/"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A3E9B2B-7C4C-30AD-2527-0B4E031BC06D}"/>
              </a:ext>
            </a:extLst>
          </p:cNvPr>
          <p:cNvSpPr>
            <a:spLocks noGrp="1"/>
          </p:cNvSpPr>
          <p:nvPr>
            <p:ph type="subTitle" idx="1"/>
          </p:nvPr>
        </p:nvSpPr>
        <p:spPr>
          <a:xfrm>
            <a:off x="807256" y="5134880"/>
            <a:ext cx="3142207" cy="1090473"/>
          </a:xfrm>
        </p:spPr>
        <p:txBody>
          <a:bodyPr>
            <a:normAutofit/>
          </a:bodyPr>
          <a:lstStyle/>
          <a:p>
            <a:r>
              <a:rPr lang="en-US" dirty="0"/>
              <a:t>Benjamin Day </a:t>
            </a:r>
            <a:br>
              <a:rPr lang="en-US" dirty="0"/>
            </a:br>
            <a:r>
              <a:rPr lang="en-US" dirty="0">
                <a:hlinkClick r:id="rId3"/>
              </a:rPr>
              <a:t>www.benday.com</a:t>
            </a:r>
            <a:br>
              <a:rPr lang="en-US" dirty="0"/>
            </a:br>
            <a:r>
              <a:rPr lang="en-US" dirty="0"/>
              <a:t>info@benday.com</a:t>
            </a:r>
          </a:p>
        </p:txBody>
      </p:sp>
      <p:pic>
        <p:nvPicPr>
          <p:cNvPr id="3" name="Picture">
            <a:extLst>
              <a:ext uri="{FF2B5EF4-FFF2-40B4-BE49-F238E27FC236}">
                <a16:creationId xmlns:a16="http://schemas.microsoft.com/office/drawing/2014/main" id="{367C05E3-BB8E-9E0D-63AA-91A8807785CA}"/>
              </a:ext>
            </a:extLst>
          </p:cNvPr>
          <p:cNvPicPr>
            <a:picLocks noChangeAspect="1"/>
          </p:cNvPicPr>
          <p:nvPr/>
        </p:nvPicPr>
        <p:blipFill>
          <a:blip r:embed="rId4">
            <a:extLst>
              <a:ext uri="{28A0092B-C50C-407E-A947-70E740481C1C}">
                <a14:useLocalDpi xmlns:a14="http://schemas.microsoft.com/office/drawing/2010/main" val="0"/>
              </a:ext>
            </a:extLst>
          </a:blip>
          <a:srcRect l="23592" r="23592"/>
          <a:stretch/>
        </p:blipFill>
        <p:spPr>
          <a:xfrm>
            <a:off x="4958993" y="0"/>
            <a:ext cx="7233008" cy="6858000"/>
          </a:xfrm>
          <a:prstGeom prst="rect">
            <a:avLst/>
          </a:prstGeom>
        </p:spPr>
      </p:pic>
      <p:sp>
        <p:nvSpPr>
          <p:cNvPr id="2" name="Title">
            <a:extLst>
              <a:ext uri="{FF2B5EF4-FFF2-40B4-BE49-F238E27FC236}">
                <a16:creationId xmlns:a16="http://schemas.microsoft.com/office/drawing/2014/main" id="{0A2F4CBD-C66B-3533-7CA8-0AD8129C7335}"/>
              </a:ext>
            </a:extLst>
          </p:cNvPr>
          <p:cNvSpPr txBox="1">
            <a:spLocks/>
          </p:cNvSpPr>
          <p:nvPr/>
        </p:nvSpPr>
        <p:spPr>
          <a:xfrm>
            <a:off x="454460" y="1188274"/>
            <a:ext cx="4238044" cy="3105688"/>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nSpc>
                <a:spcPct val="120000"/>
              </a:lnSpc>
            </a:pPr>
            <a:r>
              <a:rPr lang="en-US" sz="5300" dirty="0"/>
              <a:t>Human Factors in Engineering</a:t>
            </a:r>
            <a:br>
              <a:rPr lang="en-US" dirty="0"/>
            </a:br>
            <a:br>
              <a:rPr lang="en-US" dirty="0"/>
            </a:br>
            <a:r>
              <a:rPr lang="en-US" b="0" dirty="0">
                <a:latin typeface="+mn-lt"/>
              </a:rPr>
              <a:t>Why Does Everyone Suddenly Hate Agile &amp; Scrum?</a:t>
            </a:r>
          </a:p>
        </p:txBody>
      </p:sp>
      <p:cxnSp>
        <p:nvCxnSpPr>
          <p:cNvPr id="6" name="Straight Connector 5">
            <a:extLst>
              <a:ext uri="{FF2B5EF4-FFF2-40B4-BE49-F238E27FC236}">
                <a16:creationId xmlns:a16="http://schemas.microsoft.com/office/drawing/2014/main" id="{7C24E326-5D22-FCD9-4B35-9881A1917F13}"/>
              </a:ext>
            </a:extLst>
          </p:cNvPr>
          <p:cNvCxnSpPr/>
          <p:nvPr/>
        </p:nvCxnSpPr>
        <p:spPr>
          <a:xfrm>
            <a:off x="807256" y="2649071"/>
            <a:ext cx="31422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38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p:txBody>
          <a:bodyPr/>
          <a:lstStyle/>
          <a:p>
            <a:r>
              <a:t>What Survives Any Methodology?</a:t>
            </a:r>
          </a:p>
        </p:txBody>
      </p:sp>
    </p:spTree>
    <p:extLst>
      <p:ext uri="{BB962C8B-B14F-4D97-AF65-F5344CB8AC3E}">
        <p14:creationId xmlns:p14="http://schemas.microsoft.com/office/powerpoint/2010/main" val="637125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99E22FB-AD22-3A11-4368-4F75AE3FE746}"/>
              </a:ext>
            </a:extLst>
          </p:cNvPr>
          <p:cNvSpPr>
            <a:spLocks noGrp="1"/>
          </p:cNvSpPr>
          <p:nvPr>
            <p:ph type="title"/>
          </p:nvPr>
        </p:nvSpPr>
        <p:spPr/>
        <p:txBody>
          <a:bodyPr/>
          <a:lstStyle/>
          <a:p>
            <a:r>
              <a:t>Definition of Done Is Everything</a:t>
            </a:r>
          </a:p>
        </p:txBody>
      </p:sp>
    </p:spTree>
    <p:extLst>
      <p:ext uri="{BB962C8B-B14F-4D97-AF65-F5344CB8AC3E}">
        <p14:creationId xmlns:p14="http://schemas.microsoft.com/office/powerpoint/2010/main" val="31889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lang="en-US" dirty="0"/>
              <a:t>Requirements DoD</a:t>
            </a:r>
            <a:endParaRPr dirty="0"/>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rPr lang="en-US" dirty="0"/>
              <a:t>PLACEHOLDER FOR DEFINITION OF READY</a:t>
            </a:r>
            <a:endParaRPr dirty="0"/>
          </a:p>
        </p:txBody>
      </p:sp>
    </p:spTree>
    <p:extLst>
      <p:ext uri="{BB962C8B-B14F-4D97-AF65-F5344CB8AC3E}">
        <p14:creationId xmlns:p14="http://schemas.microsoft.com/office/powerpoint/2010/main" val="2294743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F5843-DB31-9D4D-02D7-C56EB1860A0B}"/>
            </a:ext>
          </a:extLst>
        </p:cNvPr>
        <p:cNvGrpSpPr/>
        <p:nvPr/>
      </p:nvGrpSpPr>
      <p:grpSpPr>
        <a:xfrm>
          <a:off x="0" y="0"/>
          <a:ext cx="0" cy="0"/>
          <a:chOff x="0" y="0"/>
          <a:chExt cx="0" cy="0"/>
        </a:xfrm>
      </p:grpSpPr>
      <p:sp>
        <p:nvSpPr>
          <p:cNvPr id="7" name="Content">
            <a:extLst>
              <a:ext uri="{FF2B5EF4-FFF2-40B4-BE49-F238E27FC236}">
                <a16:creationId xmlns:a16="http://schemas.microsoft.com/office/drawing/2014/main" id="{3DB0D3F3-4E56-224D-E9A2-5FC6FF885550}"/>
              </a:ext>
            </a:extLst>
          </p:cNvPr>
          <p:cNvSpPr>
            <a:spLocks noGrp="1"/>
          </p:cNvSpPr>
          <p:nvPr>
            <p:ph type="body" sz="quarter" idx="12"/>
          </p:nvPr>
        </p:nvSpPr>
        <p:spPr/>
        <p:txBody>
          <a:bodyPr/>
          <a:lstStyle/>
          <a:p>
            <a:r>
              <a:t>Code is written with unit tests</a:t>
            </a:r>
          </a:p>
          <a:p>
            <a:r>
              <a:t>Unit tests have minimum 75% code coverage</a:t>
            </a:r>
          </a:p>
          <a:p>
            <a:r>
              <a:t>Code has been merged to main</a:t>
            </a:r>
          </a:p>
          <a:p>
            <a:r>
              <a:t>Code compiles and tests pass in automated build</a:t>
            </a:r>
          </a:p>
          <a:p>
            <a:r>
              <a:t>Code reviewed by someone other than the author</a:t>
            </a:r>
          </a:p>
        </p:txBody>
      </p:sp>
      <p:sp>
        <p:nvSpPr>
          <p:cNvPr id="8" name="Title">
            <a:extLst>
              <a:ext uri="{FF2B5EF4-FFF2-40B4-BE49-F238E27FC236}">
                <a16:creationId xmlns:a16="http://schemas.microsoft.com/office/drawing/2014/main" id="{16080AD9-5E51-A7CE-8488-AE3588FFFFEF}"/>
              </a:ext>
            </a:extLst>
          </p:cNvPr>
          <p:cNvSpPr>
            <a:spLocks noGrp="1"/>
          </p:cNvSpPr>
          <p:nvPr>
            <p:ph sz="quarter" idx="14"/>
          </p:nvPr>
        </p:nvSpPr>
        <p:spPr/>
        <p:txBody>
          <a:bodyPr/>
          <a:lstStyle/>
          <a:p>
            <a:r>
              <a:t>The Developer's Definition of Done</a:t>
            </a:r>
          </a:p>
        </p:txBody>
      </p:sp>
    </p:spTree>
    <p:extLst>
      <p:ext uri="{BB962C8B-B14F-4D97-AF65-F5344CB8AC3E}">
        <p14:creationId xmlns:p14="http://schemas.microsoft.com/office/powerpoint/2010/main" val="1763779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Written QA test plan, tested by someone else</a:t>
            </a:r>
          </a:p>
          <a:p>
            <a:r>
              <a:t>Deployed and tested in staging environment</a:t>
            </a:r>
          </a:p>
          <a:p>
            <a:r>
              <a:t>Reviewed by Product Owner, passes acceptance criteria</a:t>
            </a:r>
          </a:p>
          <a:p>
            <a:r>
              <a:t>Known deployment and rollback plan</a:t>
            </a:r>
          </a:p>
          <a:p>
            <a:r>
              <a:t>Deployed to production</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ACTUAL Definition of Done</a:t>
            </a:r>
          </a:p>
        </p:txBody>
      </p:sp>
    </p:spTree>
    <p:extLst>
      <p:ext uri="{BB962C8B-B14F-4D97-AF65-F5344CB8AC3E}">
        <p14:creationId xmlns:p14="http://schemas.microsoft.com/office/powerpoint/2010/main" val="229474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a:xfrm>
            <a:off x="7402517" y="1791264"/>
            <a:ext cx="4628707" cy="3076354"/>
          </a:xfrm>
        </p:spPr>
        <p:txBody>
          <a:bodyPr/>
          <a:lstStyle/>
          <a:p>
            <a:r>
              <a:rPr dirty="0"/>
              <a:t>Every Unchecked Box Is a Human Problem</a:t>
            </a:r>
          </a:p>
        </p:txBody>
      </p:sp>
    </p:spTree>
    <p:extLst>
      <p:ext uri="{BB962C8B-B14F-4D97-AF65-F5344CB8AC3E}">
        <p14:creationId xmlns:p14="http://schemas.microsoft.com/office/powerpoint/2010/main" val="637125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99E22FB-AD22-3A11-4368-4F75AE3FE746}"/>
              </a:ext>
            </a:extLst>
          </p:cNvPr>
          <p:cNvSpPr>
            <a:spLocks noGrp="1"/>
          </p:cNvSpPr>
          <p:nvPr>
            <p:ph type="title"/>
          </p:nvPr>
        </p:nvSpPr>
        <p:spPr/>
        <p:txBody>
          <a:bodyPr/>
          <a:lstStyle/>
          <a:p>
            <a:r>
              <a:t>Done Software Is Where You START</a:t>
            </a:r>
          </a:p>
        </p:txBody>
      </p:sp>
    </p:spTree>
    <p:extLst>
      <p:ext uri="{BB962C8B-B14F-4D97-AF65-F5344CB8AC3E}">
        <p14:creationId xmlns:p14="http://schemas.microsoft.com/office/powerpoint/2010/main" val="31889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"Go faster" is almost always the wrong instruction</a:t>
            </a:r>
          </a:p>
          <a:p>
            <a:r>
              <a:t>Busy is not the same as productive</a:t>
            </a:r>
          </a:p>
          <a:p>
            <a:r>
              <a:t>Multitasking is the engine of the busy trap</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Busy Trap</a:t>
            </a:r>
          </a:p>
        </p:txBody>
      </p:sp>
    </p:spTree>
    <p:extLst>
      <p:ext uri="{BB962C8B-B14F-4D97-AF65-F5344CB8AC3E}">
        <p14:creationId xmlns:p14="http://schemas.microsoft.com/office/powerpoint/2010/main" val="2294743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B9192-4559-9668-41BD-B8EDBAB72413}"/>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255CD715-CFE5-FAD2-2C33-77040590C34B}"/>
              </a:ext>
            </a:extLst>
          </p:cNvPr>
          <p:cNvSpPr>
            <a:spLocks noGrp="1"/>
          </p:cNvSpPr>
          <p:nvPr>
            <p:ph type="title"/>
          </p:nvPr>
        </p:nvSpPr>
        <p:spPr/>
        <p:txBody>
          <a:bodyPr/>
          <a:lstStyle/>
          <a:p>
            <a:r>
              <a:t>The Real Cost of Multitasking</a:t>
            </a:r>
          </a:p>
        </p:txBody>
      </p:sp>
      <p:sp>
        <p:nvSpPr>
          <p:cNvPr id="4" name="Content">
            <a:extLst>
              <a:ext uri="{FF2B5EF4-FFF2-40B4-BE49-F238E27FC236}">
                <a16:creationId xmlns:a16="http://schemas.microsoft.com/office/drawing/2014/main" id="{A144E305-C122-0E04-6E2C-1A375493C47C}"/>
              </a:ext>
            </a:extLst>
          </p:cNvPr>
          <p:cNvSpPr>
            <a:spLocks noGrp="1"/>
          </p:cNvSpPr>
          <p:nvPr>
            <p:ph type="body" sz="quarter" idx="12"/>
          </p:nvPr>
        </p:nvSpPr>
        <p:spPr/>
        <p:txBody>
          <a:bodyPr/>
          <a:lstStyle/>
          <a:p>
            <a:r>
              <a:t>One project: all your time, zero waste</a:t>
            </a:r>
          </a:p>
          <a:p>
            <a:r>
              <a:t>Three projects: 60% of your week is gone</a:t>
            </a:r>
          </a:p>
          <a:p>
            <a:r>
              <a:t>Five projects: you are functionally useless</a:t>
            </a:r>
          </a:p>
        </p:txBody>
      </p:sp>
      <p:pic>
        <p:nvPicPr>
          <p:cNvPr id="6" name="Table">
            <a:extLst>
              <a:ext uri="{FF2B5EF4-FFF2-40B4-BE49-F238E27FC236}">
                <a16:creationId xmlns:a16="http://schemas.microsoft.com/office/drawing/2014/main" id="{1E665574-9A1C-C908-893A-366E7A52E935}"/>
              </a:ext>
            </a:extLst>
          </p:cNvPr>
          <p:cNvPicPr>
            <a:picLocks noChangeAspect="1"/>
          </p:cNvPicPr>
          <p:nvPr/>
        </p:nvPicPr>
        <p:blipFill>
          <a:blip r:embed="rId3">
            <a:extLst>
              <a:ext uri="{28A0092B-C50C-407E-A947-70E740481C1C}">
                <a14:useLocalDpi xmlns:a14="http://schemas.microsoft.com/office/drawing/2010/main" val="0"/>
              </a:ext>
            </a:extLst>
          </a:blip>
          <a:srcRect b="53509"/>
          <a:stretch>
            <a:fillRect/>
          </a:stretch>
        </p:blipFill>
        <p:spPr>
          <a:xfrm>
            <a:off x="218105" y="1988284"/>
            <a:ext cx="7009206" cy="2940628"/>
          </a:xfrm>
          <a:prstGeom prst="rect">
            <a:avLst/>
          </a:prstGeom>
        </p:spPr>
      </p:pic>
    </p:spTree>
    <p:extLst>
      <p:ext uri="{BB962C8B-B14F-4D97-AF65-F5344CB8AC3E}">
        <p14:creationId xmlns:p14="http://schemas.microsoft.com/office/powerpoint/2010/main" val="3521359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t>Outputs vs. Outcomes</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Outputs</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Lines of code written</a:t>
            </a:r>
          </a:p>
          <a:p>
            <a:r>
              <a:t>Story points completed</a:t>
            </a:r>
          </a:p>
          <a:p>
            <a:r>
              <a:t>Features shipped</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Outcomes</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Customer support tickets reduced</a:t>
            </a:r>
          </a:p>
          <a:p>
            <a:r>
              <a:t>User adoption increased</a:t>
            </a:r>
          </a:p>
          <a:p>
            <a:r>
              <a:t>Revenue or renewal impact</a:t>
            </a:r>
          </a:p>
        </p:txBody>
      </p:sp>
    </p:spTree>
    <p:extLst>
      <p:ext uri="{BB962C8B-B14F-4D97-AF65-F5344CB8AC3E}">
        <p14:creationId xmlns:p14="http://schemas.microsoft.com/office/powerpoint/2010/main" val="221634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F334FD-FF76-7786-93B0-5043E7CBA301}"/>
              </a:ext>
            </a:extLst>
          </p:cNvPr>
          <p:cNvSpPr/>
          <p:nvPr/>
        </p:nvSpPr>
        <p:spPr>
          <a:xfrm>
            <a:off x="0" y="0"/>
            <a:ext cx="3740727" cy="6858000"/>
          </a:xfrm>
          <a:prstGeom prst="rect">
            <a:avLst/>
          </a:prstGeom>
          <a:solidFill>
            <a:srgbClr val="4E31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0EB8F71-3085-A2F1-4620-DF11BEA1C09A}"/>
              </a:ext>
            </a:extLst>
          </p:cNvPr>
          <p:cNvSpPr txBox="1"/>
          <p:nvPr/>
        </p:nvSpPr>
        <p:spPr>
          <a:xfrm>
            <a:off x="0" y="5320544"/>
            <a:ext cx="3749040" cy="988816"/>
          </a:xfrm>
          <a:prstGeom prst="rect">
            <a:avLst/>
          </a:prstGeom>
          <a:noFill/>
        </p:spPr>
        <p:txBody>
          <a:bodyPr wrap="squar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Poppins Light" pitchFamily="2" charset="77"/>
              </a:rPr>
              <a:t>Vice President, Client Delivery</a:t>
            </a:r>
          </a:p>
          <a:p>
            <a:pPr marL="0" marR="0" lvl="0" indent="0" algn="ctr" defTabSz="914377" rtl="0" eaLnBrk="1" fontAlgn="auto" latinLnBrk="0" hangingPunct="1">
              <a:lnSpc>
                <a:spcPct val="100000"/>
              </a:lnSpc>
              <a:spcBef>
                <a:spcPts val="0"/>
              </a:spcBef>
              <a:spcAft>
                <a:spcPts val="0"/>
              </a:spcAft>
              <a:buClrTx/>
              <a:buSzTx/>
              <a:buFontTx/>
              <a:buNone/>
              <a:tabLst/>
              <a:defRPr/>
            </a:pPr>
            <a:r>
              <a:rPr lang="en-GB" dirty="0">
                <a:solidFill>
                  <a:prstClr val="white"/>
                </a:solidFill>
                <a:latin typeface="Roboto" panose="02000000000000000000" pitchFamily="2" charset="0"/>
                <a:ea typeface="Roboto" panose="02000000000000000000" pitchFamily="2" charset="0"/>
                <a:cs typeface="Poppins Light" pitchFamily="2" charset="77"/>
              </a:rPr>
              <a:t>Red Foundry</a:t>
            </a:r>
            <a:endParaRPr kumimoji="0" lang="en-US"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Poppins Light" pitchFamily="2" charset="77"/>
            </a:endParaRPr>
          </a:p>
        </p:txBody>
      </p:sp>
      <p:pic>
        <p:nvPicPr>
          <p:cNvPr id="8" name="Picture Placeholder 9" descr="A person wearing glasses&#10;&#10;Description automatically generated with low confidence">
            <a:extLst>
              <a:ext uri="{FF2B5EF4-FFF2-40B4-BE49-F238E27FC236}">
                <a16:creationId xmlns:a16="http://schemas.microsoft.com/office/drawing/2014/main" id="{A0C4D243-9794-4250-5FFB-BC18D0108E99}"/>
              </a:ext>
            </a:extLst>
          </p:cNvPr>
          <p:cNvPicPr>
            <a:picLocks noChangeAspect="1"/>
          </p:cNvPicPr>
          <p:nvPr/>
        </p:nvPicPr>
        <p:blipFill>
          <a:blip r:embed="rId3"/>
          <a:srcRect t="650" b="650"/>
          <a:stretch>
            <a:fillRect/>
          </a:stretch>
        </p:blipFill>
        <p:spPr>
          <a:xfrm>
            <a:off x="0" y="0"/>
            <a:ext cx="3740106" cy="3720662"/>
          </a:xfrm>
          <a:prstGeom prst="roundRect">
            <a:avLst>
              <a:gd name="adj" fmla="val 0"/>
            </a:avLst>
          </a:prstGeom>
        </p:spPr>
      </p:pic>
      <p:sp>
        <p:nvSpPr>
          <p:cNvPr id="5" name="Title 1">
            <a:extLst>
              <a:ext uri="{FF2B5EF4-FFF2-40B4-BE49-F238E27FC236}">
                <a16:creationId xmlns:a16="http://schemas.microsoft.com/office/drawing/2014/main" id="{07573ADA-8F04-9342-F45D-EAF5EE0332E0}"/>
              </a:ext>
            </a:extLst>
          </p:cNvPr>
          <p:cNvSpPr txBox="1">
            <a:spLocks/>
          </p:cNvSpPr>
          <p:nvPr/>
        </p:nvSpPr>
        <p:spPr>
          <a:xfrm>
            <a:off x="707904" y="4330701"/>
            <a:ext cx="2333232" cy="850900"/>
          </a:xfrm>
          <a:prstGeom prst="rect">
            <a:avLst/>
          </a:prstGeom>
        </p:spPr>
        <p:txBody>
          <a:bodyPr>
            <a:noAutofit/>
          </a:bodyPr>
          <a:lstStyle>
            <a:lvl1pPr algn="l" defTabSz="914377" rtl="0" eaLnBrk="1" latinLnBrk="0" hangingPunct="1">
              <a:lnSpc>
                <a:spcPct val="90000"/>
              </a:lnSpc>
              <a:spcBef>
                <a:spcPct val="0"/>
              </a:spcBef>
              <a:buNone/>
              <a:defRPr sz="2800" b="0" i="0" kern="1200" cap="none" spc="-51" baseline="0">
                <a:solidFill>
                  <a:schemeClr val="accent1"/>
                </a:solidFill>
                <a:latin typeface="Arial" panose="020B0604020202020204" pitchFamily="34" charset="0"/>
                <a:ea typeface="+mj-ea"/>
                <a:cs typeface="+mj-cs"/>
              </a:defRPr>
            </a:lvl1pPr>
          </a:lstStyle>
          <a:p>
            <a:pPr marL="0" marR="0" lvl="0" indent="0" algn="ctr" defTabSz="914377" rtl="0" eaLnBrk="1" fontAlgn="auto" latinLnBrk="0" hangingPunct="1">
              <a:lnSpc>
                <a:spcPts val="3200"/>
              </a:lnSpc>
              <a:spcBef>
                <a:spcPct val="0"/>
              </a:spcBef>
              <a:spcAft>
                <a:spcPts val="0"/>
              </a:spcAft>
              <a:buClrTx/>
              <a:buSzTx/>
              <a:buFontTx/>
              <a:buNone/>
              <a:tabLst/>
              <a:defRPr/>
            </a:pPr>
            <a:r>
              <a:rPr kumimoji="0" lang="en-US" sz="2800" b="0" i="0" u="none" strike="noStrike" kern="1200" cap="none" spc="-51"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j-cs"/>
              </a:rPr>
              <a:t>Angela Dugan</a:t>
            </a:r>
            <a:br>
              <a:rPr kumimoji="0" lang="en-US" sz="2800" b="0" i="0" u="none" strike="noStrike" kern="1200" cap="none" spc="-51"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j-cs"/>
              </a:rPr>
            </a:br>
            <a:r>
              <a:rPr kumimoji="0" lang="en-US" sz="1800" b="0" i="0" u="none" strike="noStrike" kern="1200" cap="none" spc="-51"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j-cs"/>
              </a:rPr>
              <a:t>(she/her)</a:t>
            </a:r>
            <a:endParaRPr kumimoji="0" lang="en-US" sz="2800" b="0" i="0" u="none" strike="noStrike" kern="1200" cap="none" spc="-51"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j-cs"/>
            </a:endParaRPr>
          </a:p>
        </p:txBody>
      </p:sp>
      <p:graphicFrame>
        <p:nvGraphicFramePr>
          <p:cNvPr id="9" name="Table 8">
            <a:extLst>
              <a:ext uri="{FF2B5EF4-FFF2-40B4-BE49-F238E27FC236}">
                <a16:creationId xmlns:a16="http://schemas.microsoft.com/office/drawing/2014/main" id="{8E4C78BF-1994-9B6A-C9CF-C145481863DD}"/>
              </a:ext>
            </a:extLst>
          </p:cNvPr>
          <p:cNvGraphicFramePr>
            <a:graphicFrameLocks noGrp="1"/>
          </p:cNvGraphicFramePr>
          <p:nvPr/>
        </p:nvGraphicFramePr>
        <p:xfrm>
          <a:off x="4674418" y="1527810"/>
          <a:ext cx="6968359" cy="4183380"/>
        </p:xfrm>
        <a:graphic>
          <a:graphicData uri="http://schemas.openxmlformats.org/drawingml/2006/table">
            <a:tbl>
              <a:tblPr firstRow="1" bandRow="1">
                <a:tableStyleId>{2D5ABB26-0587-4C30-8999-92F81FD0307C}</a:tableStyleId>
              </a:tblPr>
              <a:tblGrid>
                <a:gridCol w="1458494">
                  <a:extLst>
                    <a:ext uri="{9D8B030D-6E8A-4147-A177-3AD203B41FA5}">
                      <a16:colId xmlns:a16="http://schemas.microsoft.com/office/drawing/2014/main" val="3008881181"/>
                    </a:ext>
                  </a:extLst>
                </a:gridCol>
                <a:gridCol w="5509865">
                  <a:extLst>
                    <a:ext uri="{9D8B030D-6E8A-4147-A177-3AD203B41FA5}">
                      <a16:colId xmlns:a16="http://schemas.microsoft.com/office/drawing/2014/main" val="408971266"/>
                    </a:ext>
                  </a:extLst>
                </a:gridCol>
              </a:tblGrid>
              <a:tr h="433876">
                <a:tc>
                  <a:txBody>
                    <a:bodyPr/>
                    <a:lstStyle/>
                    <a:p>
                      <a:pPr algn="r">
                        <a:lnSpc>
                          <a:spcPts val="3000"/>
                        </a:lnSpc>
                        <a:spcAft>
                          <a:spcPts val="1200"/>
                        </a:spcAft>
                      </a:pPr>
                      <a:r>
                        <a:rPr lang="en-US" sz="1800" b="0" i="0" dirty="0">
                          <a:solidFill>
                            <a:srgbClr val="4E3179"/>
                          </a:solidFill>
                          <a:latin typeface="Roboto" panose="02000000000000000000" pitchFamily="2" charset="0"/>
                          <a:ea typeface="Roboto" panose="02000000000000000000" pitchFamily="2" charset="0"/>
                          <a:cs typeface="Poppins" pitchFamily="2" charset="77"/>
                        </a:rPr>
                        <a:t>Values =</a:t>
                      </a:r>
                    </a:p>
                  </a:txBody>
                  <a:tcPr/>
                </a:tc>
                <a:tc>
                  <a:txBody>
                    <a:bodyPr/>
                    <a:lstStyle/>
                    <a:p>
                      <a:pPr>
                        <a:lnSpc>
                          <a:spcPts val="3000"/>
                        </a:lnSpc>
                        <a:spcAft>
                          <a:spcPts val="1200"/>
                        </a:spcAft>
                      </a:pPr>
                      <a:r>
                        <a:rPr lang="en-US" sz="1800" b="0" i="0" dirty="0">
                          <a:latin typeface="Roboto Light" panose="02000000000000000000" pitchFamily="2" charset="0"/>
                          <a:ea typeface="Roboto Light" panose="02000000000000000000" pitchFamily="2" charset="0"/>
                          <a:cs typeface="Poppins" pitchFamily="2" charset="77"/>
                        </a:rPr>
                        <a:t>Connection | Authenticity | Service to Others</a:t>
                      </a:r>
                    </a:p>
                  </a:txBody>
                  <a:tcPr/>
                </a:tc>
                <a:extLst>
                  <a:ext uri="{0D108BD9-81ED-4DB2-BD59-A6C34878D82A}">
                    <a16:rowId xmlns:a16="http://schemas.microsoft.com/office/drawing/2014/main" val="3195317494"/>
                  </a:ext>
                </a:extLst>
              </a:tr>
              <a:tr h="433876">
                <a:tc>
                  <a:txBody>
                    <a:bodyPr/>
                    <a:lstStyle/>
                    <a:p>
                      <a:pPr algn="r">
                        <a:lnSpc>
                          <a:spcPts val="3000"/>
                        </a:lnSpc>
                        <a:spcAft>
                          <a:spcPts val="1200"/>
                        </a:spcAft>
                      </a:pPr>
                      <a:r>
                        <a:rPr lang="en-US" sz="1800" b="0" i="0" dirty="0">
                          <a:solidFill>
                            <a:srgbClr val="4E3179"/>
                          </a:solidFill>
                          <a:latin typeface="Roboto" panose="02000000000000000000" pitchFamily="2" charset="0"/>
                          <a:ea typeface="Roboto" panose="02000000000000000000" pitchFamily="2" charset="0"/>
                          <a:cs typeface="Poppins" pitchFamily="2" charset="77"/>
                        </a:rPr>
                        <a:t>Passion = </a:t>
                      </a:r>
                    </a:p>
                  </a:txBody>
                  <a:tcPr/>
                </a:tc>
                <a:tc>
                  <a:txBody>
                    <a:bodyPr/>
                    <a:lstStyle/>
                    <a:p>
                      <a:pPr>
                        <a:lnSpc>
                          <a:spcPts val="3000"/>
                        </a:lnSpc>
                        <a:spcAft>
                          <a:spcPts val="1200"/>
                        </a:spcAft>
                      </a:pPr>
                      <a:r>
                        <a:rPr lang="en-US" sz="1800" b="0" i="0" dirty="0">
                          <a:latin typeface="Roboto Light" panose="02000000000000000000" pitchFamily="2" charset="0"/>
                          <a:ea typeface="Roboto Light" panose="02000000000000000000" pitchFamily="2" charset="0"/>
                          <a:cs typeface="Poppins" pitchFamily="2" charset="77"/>
                        </a:rPr>
                        <a:t>Helping humans who help other humans to be the best humans they can be</a:t>
                      </a:r>
                    </a:p>
                  </a:txBody>
                  <a:tcPr/>
                </a:tc>
                <a:extLst>
                  <a:ext uri="{0D108BD9-81ED-4DB2-BD59-A6C34878D82A}">
                    <a16:rowId xmlns:a16="http://schemas.microsoft.com/office/drawing/2014/main" val="2996303766"/>
                  </a:ext>
                </a:extLst>
              </a:tr>
              <a:tr h="433876">
                <a:tc>
                  <a:txBody>
                    <a:bodyPr/>
                    <a:lstStyle/>
                    <a:p>
                      <a:pPr algn="r">
                        <a:lnSpc>
                          <a:spcPts val="3000"/>
                        </a:lnSpc>
                        <a:spcAft>
                          <a:spcPts val="1200"/>
                        </a:spcAft>
                      </a:pPr>
                      <a:r>
                        <a:rPr lang="en-US" sz="1800" b="0" i="0" dirty="0">
                          <a:solidFill>
                            <a:srgbClr val="4E3179"/>
                          </a:solidFill>
                          <a:latin typeface="Roboto" panose="02000000000000000000" pitchFamily="2" charset="0"/>
                          <a:ea typeface="Roboto" panose="02000000000000000000" pitchFamily="2" charset="0"/>
                          <a:cs typeface="Poppins" pitchFamily="2" charset="77"/>
                        </a:rPr>
                        <a:t>Location = </a:t>
                      </a:r>
                    </a:p>
                  </a:txBody>
                  <a:tcPr/>
                </a:tc>
                <a:tc>
                  <a:txBody>
                    <a:bodyPr/>
                    <a:lstStyle/>
                    <a:p>
                      <a:pPr>
                        <a:lnSpc>
                          <a:spcPts val="3000"/>
                        </a:lnSpc>
                        <a:spcAft>
                          <a:spcPts val="1200"/>
                        </a:spcAft>
                      </a:pPr>
                      <a:r>
                        <a:rPr lang="en-US" sz="1800" b="0" i="0" dirty="0">
                          <a:latin typeface="Roboto Light" panose="02000000000000000000" pitchFamily="2" charset="0"/>
                          <a:ea typeface="Roboto Light" panose="02000000000000000000" pitchFamily="2" charset="0"/>
                          <a:cs typeface="Poppins" pitchFamily="2" charset="77"/>
                        </a:rPr>
                        <a:t>Chicago</a:t>
                      </a:r>
                    </a:p>
                  </a:txBody>
                  <a:tcPr/>
                </a:tc>
                <a:extLst>
                  <a:ext uri="{0D108BD9-81ED-4DB2-BD59-A6C34878D82A}">
                    <a16:rowId xmlns:a16="http://schemas.microsoft.com/office/drawing/2014/main" val="724107713"/>
                  </a:ext>
                </a:extLst>
              </a:tr>
              <a:tr h="433876">
                <a:tc>
                  <a:txBody>
                    <a:bodyPr/>
                    <a:lstStyle/>
                    <a:p>
                      <a:pPr algn="r">
                        <a:lnSpc>
                          <a:spcPts val="3000"/>
                        </a:lnSpc>
                        <a:spcAft>
                          <a:spcPts val="1200"/>
                        </a:spcAft>
                      </a:pPr>
                      <a:r>
                        <a:rPr lang="en-US" sz="1800" b="0" i="0" dirty="0">
                          <a:solidFill>
                            <a:srgbClr val="4E3179"/>
                          </a:solidFill>
                          <a:latin typeface="Roboto" panose="02000000000000000000" pitchFamily="2" charset="0"/>
                          <a:ea typeface="Roboto" panose="02000000000000000000" pitchFamily="2" charset="0"/>
                          <a:cs typeface="Poppins" pitchFamily="2" charset="77"/>
                        </a:rPr>
                        <a:t>Fun facts = </a:t>
                      </a:r>
                    </a:p>
                  </a:txBody>
                  <a:tcPr/>
                </a:tc>
                <a:tc>
                  <a:txBody>
                    <a:bodyPr/>
                    <a:lstStyle/>
                    <a:p>
                      <a:pPr>
                        <a:lnSpc>
                          <a:spcPts val="3000"/>
                        </a:lnSpc>
                        <a:spcAft>
                          <a:spcPts val="1200"/>
                        </a:spcAft>
                      </a:pPr>
                      <a:r>
                        <a:rPr lang="en-US" sz="1800" b="0" i="0" dirty="0">
                          <a:latin typeface="Roboto Light" panose="02000000000000000000" pitchFamily="2" charset="0"/>
                          <a:ea typeface="Roboto Light" panose="02000000000000000000" pitchFamily="2" charset="0"/>
                          <a:cs typeface="Poppins" pitchFamily="2" charset="77"/>
                        </a:rPr>
                        <a:t>Obsessed with Halloween; </a:t>
                      </a:r>
                      <a:r>
                        <a:rPr lang="en-GB" sz="1800" b="0" i="0" dirty="0">
                          <a:latin typeface="Roboto Light" panose="02000000000000000000" pitchFamily="2" charset="0"/>
                          <a:ea typeface="Roboto Light" panose="02000000000000000000" pitchFamily="2" charset="0"/>
                          <a:cs typeface="Poppins" pitchFamily="2" charset="77"/>
                        </a:rPr>
                        <a:t>Raises</a:t>
                      </a:r>
                      <a:r>
                        <a:rPr lang="en-US" sz="1800" b="0" i="0" dirty="0">
                          <a:latin typeface="Roboto Light" panose="02000000000000000000" pitchFamily="2" charset="0"/>
                          <a:ea typeface="Roboto Light" panose="02000000000000000000" pitchFamily="2" charset="0"/>
                          <a:cs typeface="Poppins" pitchFamily="2" charset="77"/>
                        </a:rPr>
                        <a:t> chickens </a:t>
                      </a:r>
                      <a:br>
                        <a:rPr lang="en-US" sz="1800" b="0" i="0" dirty="0">
                          <a:latin typeface="Roboto Light" panose="02000000000000000000" pitchFamily="2" charset="0"/>
                          <a:ea typeface="Roboto Light" panose="02000000000000000000" pitchFamily="2" charset="0"/>
                          <a:cs typeface="Poppins" pitchFamily="2" charset="77"/>
                        </a:rPr>
                      </a:br>
                      <a:r>
                        <a:rPr lang="en-US" sz="1800" b="0" i="0" dirty="0">
                          <a:latin typeface="Roboto Light" panose="02000000000000000000" pitchFamily="2" charset="0"/>
                          <a:ea typeface="Roboto Light" panose="02000000000000000000" pitchFamily="2" charset="0"/>
                          <a:cs typeface="Poppins" pitchFamily="2" charset="77"/>
                        </a:rPr>
                        <a:t>in her backyard!</a:t>
                      </a:r>
                    </a:p>
                  </a:txBody>
                  <a:tcPr/>
                </a:tc>
                <a:extLst>
                  <a:ext uri="{0D108BD9-81ED-4DB2-BD59-A6C34878D82A}">
                    <a16:rowId xmlns:a16="http://schemas.microsoft.com/office/drawing/2014/main" val="1520141621"/>
                  </a:ext>
                </a:extLst>
              </a:tr>
              <a:tr h="433876">
                <a:tc>
                  <a:txBody>
                    <a:bodyPr/>
                    <a:lstStyle/>
                    <a:p>
                      <a:pPr algn="r">
                        <a:lnSpc>
                          <a:spcPts val="3000"/>
                        </a:lnSpc>
                        <a:spcAft>
                          <a:spcPts val="1200"/>
                        </a:spcAft>
                      </a:pPr>
                      <a:r>
                        <a:rPr lang="en-US" sz="1800" b="0" i="0" dirty="0">
                          <a:solidFill>
                            <a:srgbClr val="4E3179"/>
                          </a:solidFill>
                          <a:latin typeface="Roboto" panose="02000000000000000000" pitchFamily="2" charset="0"/>
                          <a:ea typeface="Roboto" panose="02000000000000000000" pitchFamily="2" charset="0"/>
                          <a:cs typeface="Poppins" pitchFamily="2" charset="77"/>
                        </a:rPr>
                        <a:t>Email =</a:t>
                      </a:r>
                    </a:p>
                  </a:txBody>
                  <a:tcPr/>
                </a:tc>
                <a:tc>
                  <a:txBody>
                    <a:bodyPr/>
                    <a:lstStyle/>
                    <a:p>
                      <a:pPr>
                        <a:lnSpc>
                          <a:spcPts val="3000"/>
                        </a:lnSpc>
                        <a:spcAft>
                          <a:spcPts val="1200"/>
                        </a:spcAft>
                      </a:pPr>
                      <a:r>
                        <a:rPr lang="en-US" sz="1800" b="0" i="0" dirty="0" err="1">
                          <a:latin typeface="Roboto Light" panose="02000000000000000000" pitchFamily="2" charset="0"/>
                          <a:ea typeface="Roboto Light" panose="02000000000000000000" pitchFamily="2" charset="0"/>
                          <a:cs typeface="Poppins" pitchFamily="2" charset="77"/>
                        </a:rPr>
                        <a:t>adugan@redfoundry.com</a:t>
                      </a:r>
                      <a:endParaRPr lang="en-US" sz="1800" b="0" i="0" dirty="0">
                        <a:latin typeface="Roboto Light" panose="02000000000000000000" pitchFamily="2" charset="0"/>
                        <a:ea typeface="Roboto Light" panose="02000000000000000000" pitchFamily="2" charset="0"/>
                        <a:cs typeface="Poppins" pitchFamily="2" charset="77"/>
                      </a:endParaRPr>
                    </a:p>
                  </a:txBody>
                  <a:tcPr/>
                </a:tc>
                <a:extLst>
                  <a:ext uri="{0D108BD9-81ED-4DB2-BD59-A6C34878D82A}">
                    <a16:rowId xmlns:a16="http://schemas.microsoft.com/office/drawing/2014/main" val="1643593125"/>
                  </a:ext>
                </a:extLst>
              </a:tr>
              <a:tr h="433876">
                <a:tc>
                  <a:txBody>
                    <a:bodyPr/>
                    <a:lstStyle/>
                    <a:p>
                      <a:pPr algn="r">
                        <a:lnSpc>
                          <a:spcPts val="3000"/>
                        </a:lnSpc>
                        <a:spcAft>
                          <a:spcPts val="1200"/>
                        </a:spcAft>
                      </a:pPr>
                      <a:r>
                        <a:rPr lang="en-US" sz="1800" b="0" i="0" dirty="0">
                          <a:solidFill>
                            <a:srgbClr val="4E3179"/>
                          </a:solidFill>
                          <a:latin typeface="Roboto" panose="02000000000000000000" pitchFamily="2" charset="0"/>
                          <a:ea typeface="Roboto" panose="02000000000000000000" pitchFamily="2" charset="0"/>
                          <a:cs typeface="Poppins" pitchFamily="2" charset="77"/>
                        </a:rPr>
                        <a:t>URL =</a:t>
                      </a:r>
                    </a:p>
                  </a:txBody>
                  <a:tcPr/>
                </a:tc>
                <a:tc>
                  <a:txBody>
                    <a:bodyPr/>
                    <a:lstStyle/>
                    <a:p>
                      <a:pPr>
                        <a:lnSpc>
                          <a:spcPts val="3000"/>
                        </a:lnSpc>
                        <a:spcAft>
                          <a:spcPts val="1200"/>
                        </a:spcAft>
                      </a:pPr>
                      <a:r>
                        <a:rPr lang="en-US" sz="1800" b="0" i="0" kern="1200" dirty="0" err="1">
                          <a:solidFill>
                            <a:schemeClr val="tx1"/>
                          </a:solidFill>
                          <a:latin typeface="Roboto Light" panose="02000000000000000000" pitchFamily="2" charset="0"/>
                          <a:ea typeface="Roboto Light" panose="02000000000000000000" pitchFamily="2" charset="0"/>
                          <a:cs typeface="Poppins" pitchFamily="2" charset="77"/>
                          <a:hlinkClick r:id="rId4">
                            <a:extLst>
                              <a:ext uri="{A12FA001-AC4F-418D-AE19-62706E023703}">
                                <ahyp:hlinkClr xmlns:ahyp="http://schemas.microsoft.com/office/drawing/2018/hyperlinkcolor" val="tx"/>
                              </a:ext>
                            </a:extLst>
                          </a:hlinkClick>
                        </a:rPr>
                        <a:t>www.duganstrategic.co</a:t>
                      </a:r>
                      <a:r>
                        <a:rPr lang="en-US" sz="1800" b="0" i="0" kern="1200" dirty="0" err="1">
                          <a:solidFill>
                            <a:schemeClr val="tx1"/>
                          </a:solidFill>
                          <a:latin typeface="Roboto Light" panose="02000000000000000000" pitchFamily="2" charset="0"/>
                          <a:ea typeface="Roboto Light" panose="02000000000000000000" pitchFamily="2" charset="0"/>
                          <a:cs typeface="Poppins" pitchFamily="2" charset="77"/>
                          <a:hlinkClick r:id="rId5">
                            <a:extLst>
                              <a:ext uri="{A12FA001-AC4F-418D-AE19-62706E023703}">
                                <ahyp:hlinkClr xmlns:ahyp="http://schemas.microsoft.com/office/drawing/2018/hyperlinkcolor" val="tx"/>
                              </a:ext>
                            </a:extLst>
                          </a:hlinkClick>
                        </a:rPr>
                        <a:t>m</a:t>
                      </a:r>
                      <a:r>
                        <a:rPr lang="en-US" sz="1800" b="0" i="0" kern="1200" dirty="0">
                          <a:solidFill>
                            <a:schemeClr val="tx1"/>
                          </a:solidFill>
                          <a:latin typeface="Roboto Light" panose="02000000000000000000" pitchFamily="2" charset="0"/>
                          <a:ea typeface="Roboto Light" panose="02000000000000000000" pitchFamily="2" charset="0"/>
                          <a:cs typeface="Poppins" pitchFamily="2" charset="77"/>
                        </a:rPr>
                        <a:t>, </a:t>
                      </a:r>
                      <a:r>
                        <a:rPr lang="en-US" sz="1800" b="0" i="0" kern="1200" dirty="0">
                          <a:solidFill>
                            <a:schemeClr val="tx1"/>
                          </a:solidFill>
                          <a:latin typeface="Roboto Light" panose="02000000000000000000" pitchFamily="2" charset="0"/>
                          <a:ea typeface="Roboto Light" panose="02000000000000000000" pitchFamily="2" charset="0"/>
                          <a:cs typeface="Poppins" pitchFamily="2" charset="77"/>
                          <a:hlinkClick r:id="rId6">
                            <a:extLst>
                              <a:ext uri="{A12FA001-AC4F-418D-AE19-62706E023703}">
                                <ahyp:hlinkClr xmlns:ahyp="http://schemas.microsoft.com/office/drawing/2018/hyperlinkcolor" val="tx"/>
                              </a:ext>
                            </a:extLst>
                          </a:hlinkClick>
                        </a:rPr>
                        <a:t>https://www.redfoundry.com/</a:t>
                      </a:r>
                      <a:r>
                        <a:rPr lang="en-US" sz="1800" b="0" i="0" kern="1200" dirty="0">
                          <a:solidFill>
                            <a:schemeClr val="tx1"/>
                          </a:solidFill>
                          <a:latin typeface="Roboto Light" panose="02000000000000000000" pitchFamily="2" charset="0"/>
                          <a:ea typeface="Roboto Light" panose="02000000000000000000" pitchFamily="2" charset="0"/>
                          <a:cs typeface="Poppins" pitchFamily="2" charset="77"/>
                        </a:rPr>
                        <a:t> </a:t>
                      </a:r>
                    </a:p>
                  </a:txBody>
                  <a:tcPr/>
                </a:tc>
                <a:extLst>
                  <a:ext uri="{0D108BD9-81ED-4DB2-BD59-A6C34878D82A}">
                    <a16:rowId xmlns:a16="http://schemas.microsoft.com/office/drawing/2014/main" val="463211086"/>
                  </a:ext>
                </a:extLst>
              </a:tr>
              <a:tr h="433876">
                <a:tc>
                  <a:txBody>
                    <a:bodyPr/>
                    <a:lstStyle/>
                    <a:p>
                      <a:pPr algn="r">
                        <a:lnSpc>
                          <a:spcPts val="3000"/>
                        </a:lnSpc>
                        <a:spcAft>
                          <a:spcPts val="1200"/>
                        </a:spcAft>
                      </a:pPr>
                      <a:r>
                        <a:rPr lang="en-US" sz="1800" b="0" i="0" dirty="0">
                          <a:solidFill>
                            <a:srgbClr val="4E3179"/>
                          </a:solidFill>
                          <a:latin typeface="Roboto" panose="02000000000000000000" pitchFamily="2" charset="0"/>
                          <a:ea typeface="Roboto" panose="02000000000000000000" pitchFamily="2" charset="0"/>
                          <a:cs typeface="Poppins" pitchFamily="2" charset="77"/>
                        </a:rPr>
                        <a:t>Instagram =</a:t>
                      </a:r>
                    </a:p>
                  </a:txBody>
                  <a:tcPr/>
                </a:tc>
                <a:tc>
                  <a:txBody>
                    <a:bodyPr/>
                    <a:lstStyle/>
                    <a:p>
                      <a:pPr marL="0" marR="0" indent="0" algn="l" defTabSz="457200" rtl="0" eaLnBrk="1" fontAlgn="auto" latinLnBrk="0" hangingPunct="1">
                        <a:lnSpc>
                          <a:spcPts val="3000"/>
                        </a:lnSpc>
                        <a:spcBef>
                          <a:spcPts val="0"/>
                        </a:spcBef>
                        <a:spcAft>
                          <a:spcPts val="1200"/>
                        </a:spcAft>
                        <a:buClrTx/>
                        <a:buSzTx/>
                        <a:buFontTx/>
                        <a:buNone/>
                        <a:tabLst/>
                        <a:defRPr/>
                      </a:pPr>
                      <a:r>
                        <a:rPr lang="en-US" sz="1800" b="0" i="0" dirty="0">
                          <a:latin typeface="Roboto Light" panose="02000000000000000000" pitchFamily="2" charset="0"/>
                          <a:ea typeface="Roboto Light" panose="02000000000000000000" pitchFamily="2" charset="0"/>
                          <a:cs typeface="Poppins" pitchFamily="2" charset="77"/>
                        </a:rPr>
                        <a:t>@OakParkGirl</a:t>
                      </a:r>
                    </a:p>
                  </a:txBody>
                  <a:tcPr/>
                </a:tc>
                <a:extLst>
                  <a:ext uri="{0D108BD9-81ED-4DB2-BD59-A6C34878D82A}">
                    <a16:rowId xmlns:a16="http://schemas.microsoft.com/office/drawing/2014/main" val="3950549167"/>
                  </a:ext>
                </a:extLst>
              </a:tr>
            </a:tbl>
          </a:graphicData>
        </a:graphic>
      </p:graphicFrame>
      <p:sp>
        <p:nvSpPr>
          <p:cNvPr id="3" name="Slide Number Placeholder 2">
            <a:extLst>
              <a:ext uri="{FF2B5EF4-FFF2-40B4-BE49-F238E27FC236}">
                <a16:creationId xmlns:a16="http://schemas.microsoft.com/office/drawing/2014/main" id="{87685859-15CA-A626-0526-4C395D659F5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2C3BC0-3EBF-3C4C-A3D8-795624EBC6AA}" type="slidenum">
              <a:rPr kumimoji="0" lang="en-US" sz="800" b="0" i="0" u="none" strike="noStrike" kern="1200" cap="none" spc="0" normalizeH="0" baseline="0" noProof="0" smtClean="0">
                <a:ln>
                  <a:noFill/>
                </a:ln>
                <a:solidFill>
                  <a:srgbClr val="FFFFFF"/>
                </a:solidFill>
                <a:effectLst/>
                <a:uLnTx/>
                <a:uFillTx/>
                <a:latin typeface="Roboto Light" panose="02000000000000000000" pitchFamily="2" charset="0"/>
                <a:ea typeface="Roboto Light"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pic>
        <p:nvPicPr>
          <p:cNvPr id="2" name="Picture 1">
            <a:extLst>
              <a:ext uri="{FF2B5EF4-FFF2-40B4-BE49-F238E27FC236}">
                <a16:creationId xmlns:a16="http://schemas.microsoft.com/office/drawing/2014/main" id="{6218204F-A894-3A7C-F93D-C7E0716BD8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19656" y="5147872"/>
            <a:ext cx="1612487" cy="1585888"/>
          </a:xfrm>
          <a:prstGeom prst="rect">
            <a:avLst/>
          </a:prstGeom>
        </p:spPr>
      </p:pic>
    </p:spTree>
    <p:extLst>
      <p:ext uri="{BB962C8B-B14F-4D97-AF65-F5344CB8AC3E}">
        <p14:creationId xmlns:p14="http://schemas.microsoft.com/office/powerpoint/2010/main" val="1809680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33E2FBB6-645E-8EF5-CF11-435BC4803D97}"/>
              </a:ext>
            </a:extLst>
          </p:cNvPr>
          <p:cNvSpPr>
            <a:spLocks noGrp="1"/>
          </p:cNvSpPr>
          <p:nvPr>
            <p:ph type="title"/>
          </p:nvPr>
        </p:nvSpPr>
        <p:spPr/>
        <p:txBody>
          <a:bodyPr/>
          <a:lstStyle/>
          <a:p>
            <a:r>
              <a:t>What Survives Any Methodology</a:t>
            </a:r>
          </a:p>
        </p:txBody>
      </p:sp>
      <p:sp>
        <p:nvSpPr>
          <p:cNvPr id="10" name="Item 1 Label">
            <a:extLst>
              <a:ext uri="{FF2B5EF4-FFF2-40B4-BE49-F238E27FC236}">
                <a16:creationId xmlns:a16="http://schemas.microsoft.com/office/drawing/2014/main" id="{1A8CEFD3-DF30-3BAD-69D4-E3B3B9EF5881}"/>
              </a:ext>
            </a:extLst>
          </p:cNvPr>
          <p:cNvSpPr>
            <a:spLocks noGrp="1"/>
          </p:cNvSpPr>
          <p:nvPr>
            <p:ph type="body" sz="quarter" idx="10"/>
          </p:nvPr>
        </p:nvSpPr>
        <p:spPr/>
        <p:txBody>
          <a:bodyPr/>
          <a:lstStyle/>
          <a:p>
            <a:r>
              <a:rPr sz="2000" dirty="0"/>
              <a:t>Know What </a:t>
            </a:r>
            <a:br>
              <a:rPr lang="en-US" sz="2000" dirty="0"/>
            </a:br>
            <a:r>
              <a:rPr sz="2000" dirty="0"/>
              <a:t>Done Means</a:t>
            </a:r>
          </a:p>
        </p:txBody>
      </p:sp>
      <p:sp>
        <p:nvSpPr>
          <p:cNvPr id="11" name="Item 1 Description">
            <a:extLst>
              <a:ext uri="{FF2B5EF4-FFF2-40B4-BE49-F238E27FC236}">
                <a16:creationId xmlns:a16="http://schemas.microsoft.com/office/drawing/2014/main" id="{118EB846-04F6-4361-676B-F15037992868}"/>
              </a:ext>
            </a:extLst>
          </p:cNvPr>
          <p:cNvSpPr>
            <a:spLocks noGrp="1"/>
          </p:cNvSpPr>
          <p:nvPr>
            <p:ph type="body" sz="quarter" idx="11"/>
          </p:nvPr>
        </p:nvSpPr>
        <p:spPr>
          <a:xfrm>
            <a:off x="380535" y="4673578"/>
            <a:ext cx="2410945" cy="818325"/>
          </a:xfrm>
        </p:spPr>
        <p:txBody>
          <a:bodyPr>
            <a:normAutofit fontScale="85000" lnSpcReduction="20000"/>
          </a:bodyPr>
          <a:lstStyle/>
          <a:p>
            <a:r>
              <a:rPr dirty="0"/>
              <a:t>A shared, honest definition everyone can see</a:t>
            </a:r>
          </a:p>
        </p:txBody>
      </p:sp>
      <p:sp>
        <p:nvSpPr>
          <p:cNvPr id="12" name="Item 2 Label">
            <a:extLst>
              <a:ext uri="{FF2B5EF4-FFF2-40B4-BE49-F238E27FC236}">
                <a16:creationId xmlns:a16="http://schemas.microsoft.com/office/drawing/2014/main" id="{6A053F76-6C97-99CC-D482-8D36AF854532}"/>
              </a:ext>
            </a:extLst>
          </p:cNvPr>
          <p:cNvSpPr>
            <a:spLocks noGrp="1"/>
          </p:cNvSpPr>
          <p:nvPr>
            <p:ph type="body" sz="quarter" idx="12"/>
          </p:nvPr>
        </p:nvSpPr>
        <p:spPr/>
        <p:txBody>
          <a:bodyPr/>
          <a:lstStyle/>
          <a:p>
            <a:r>
              <a:rPr sz="2000" dirty="0"/>
              <a:t>Finish Before </a:t>
            </a:r>
            <a:br>
              <a:rPr lang="en-US" sz="2000" dirty="0"/>
            </a:br>
            <a:r>
              <a:rPr sz="2000" dirty="0"/>
              <a:t>You Start</a:t>
            </a:r>
          </a:p>
        </p:txBody>
      </p:sp>
      <p:sp>
        <p:nvSpPr>
          <p:cNvPr id="13" name="Item 2 Description">
            <a:extLst>
              <a:ext uri="{FF2B5EF4-FFF2-40B4-BE49-F238E27FC236}">
                <a16:creationId xmlns:a16="http://schemas.microsoft.com/office/drawing/2014/main" id="{2E499EF8-41C1-BA46-9680-1B1F5256094D}"/>
              </a:ext>
            </a:extLst>
          </p:cNvPr>
          <p:cNvSpPr>
            <a:spLocks noGrp="1"/>
          </p:cNvSpPr>
          <p:nvPr>
            <p:ph type="body" sz="quarter" idx="13"/>
          </p:nvPr>
        </p:nvSpPr>
        <p:spPr>
          <a:xfrm>
            <a:off x="3401453" y="4673578"/>
            <a:ext cx="2410944" cy="818325"/>
          </a:xfrm>
        </p:spPr>
        <p:txBody>
          <a:bodyPr>
            <a:normAutofit/>
          </a:bodyPr>
          <a:lstStyle/>
          <a:p>
            <a:r>
              <a:t>Stop starting, start finishing</a:t>
            </a:r>
          </a:p>
        </p:txBody>
      </p:sp>
      <p:sp>
        <p:nvSpPr>
          <p:cNvPr id="14" name="Item 3 Label">
            <a:extLst>
              <a:ext uri="{FF2B5EF4-FFF2-40B4-BE49-F238E27FC236}">
                <a16:creationId xmlns:a16="http://schemas.microsoft.com/office/drawing/2014/main" id="{BCB447A2-99E8-1B23-29B0-EB3FF919FEF4}"/>
              </a:ext>
            </a:extLst>
          </p:cNvPr>
          <p:cNvSpPr>
            <a:spLocks noGrp="1"/>
          </p:cNvSpPr>
          <p:nvPr>
            <p:ph type="body" sz="quarter" idx="14"/>
          </p:nvPr>
        </p:nvSpPr>
        <p:spPr/>
        <p:txBody>
          <a:bodyPr/>
          <a:lstStyle/>
          <a:p>
            <a:r>
              <a:rPr sz="2000" dirty="0"/>
              <a:t>Measure Outcomes, </a:t>
            </a:r>
            <a:br>
              <a:rPr lang="en-US" sz="2000" dirty="0"/>
            </a:br>
            <a:r>
              <a:rPr sz="2000" dirty="0"/>
              <a:t>Not Outputs</a:t>
            </a:r>
          </a:p>
        </p:txBody>
      </p:sp>
      <p:sp>
        <p:nvSpPr>
          <p:cNvPr id="15" name="Item 3 Description">
            <a:extLst>
              <a:ext uri="{FF2B5EF4-FFF2-40B4-BE49-F238E27FC236}">
                <a16:creationId xmlns:a16="http://schemas.microsoft.com/office/drawing/2014/main" id="{FE45DC7A-3E0F-3C3E-5847-04C73A4CE96B}"/>
              </a:ext>
            </a:extLst>
          </p:cNvPr>
          <p:cNvSpPr>
            <a:spLocks noGrp="1"/>
          </p:cNvSpPr>
          <p:nvPr>
            <p:ph type="body" sz="quarter" idx="15"/>
          </p:nvPr>
        </p:nvSpPr>
        <p:spPr>
          <a:xfrm>
            <a:off x="6379603" y="4668215"/>
            <a:ext cx="2410944" cy="818325"/>
          </a:xfrm>
        </p:spPr>
        <p:txBody>
          <a:bodyPr>
            <a:normAutofit/>
          </a:bodyPr>
          <a:lstStyle/>
          <a:p>
            <a:r>
              <a:t>Did it matter, not did we ship it</a:t>
            </a:r>
          </a:p>
        </p:txBody>
      </p:sp>
      <p:sp>
        <p:nvSpPr>
          <p:cNvPr id="16" name="Item 4 Label">
            <a:extLst>
              <a:ext uri="{FF2B5EF4-FFF2-40B4-BE49-F238E27FC236}">
                <a16:creationId xmlns:a16="http://schemas.microsoft.com/office/drawing/2014/main" id="{79D6B772-788A-4A14-E5EF-753B3FC9C216}"/>
              </a:ext>
            </a:extLst>
          </p:cNvPr>
          <p:cNvSpPr>
            <a:spLocks noGrp="1"/>
          </p:cNvSpPr>
          <p:nvPr>
            <p:ph type="body" sz="quarter" idx="16"/>
          </p:nvPr>
        </p:nvSpPr>
        <p:spPr/>
        <p:txBody>
          <a:bodyPr>
            <a:normAutofit/>
          </a:bodyPr>
          <a:lstStyle/>
          <a:p>
            <a:r>
              <a:rPr sz="2000" dirty="0"/>
              <a:t>Use Discomfort </a:t>
            </a:r>
            <a:br>
              <a:rPr lang="en-US" sz="2000" dirty="0"/>
            </a:br>
            <a:r>
              <a:rPr sz="2000" dirty="0"/>
              <a:t>as a Signal</a:t>
            </a:r>
          </a:p>
        </p:txBody>
      </p:sp>
      <p:sp>
        <p:nvSpPr>
          <p:cNvPr id="17" name="Item 4 Description">
            <a:extLst>
              <a:ext uri="{FF2B5EF4-FFF2-40B4-BE49-F238E27FC236}">
                <a16:creationId xmlns:a16="http://schemas.microsoft.com/office/drawing/2014/main" id="{94074C4A-A26B-1383-3689-14DDAABCCD67}"/>
              </a:ext>
            </a:extLst>
          </p:cNvPr>
          <p:cNvSpPr>
            <a:spLocks noGrp="1"/>
          </p:cNvSpPr>
          <p:nvPr>
            <p:ph type="body" sz="quarter" idx="17"/>
          </p:nvPr>
        </p:nvSpPr>
        <p:spPr>
          <a:xfrm>
            <a:off x="9357753" y="4668215"/>
            <a:ext cx="2410944" cy="818325"/>
          </a:xfrm>
        </p:spPr>
        <p:txBody>
          <a:bodyPr>
            <a:normAutofit fontScale="85000" lnSpcReduction="20000"/>
          </a:bodyPr>
          <a:lstStyle/>
          <a:p>
            <a:r>
              <a:t>The oogie feeling is information, not a problem</a:t>
            </a:r>
          </a:p>
        </p:txBody>
      </p:sp>
    </p:spTree>
    <p:extLst>
      <p:ext uri="{BB962C8B-B14F-4D97-AF65-F5344CB8AC3E}">
        <p14:creationId xmlns:p14="http://schemas.microsoft.com/office/powerpoint/2010/main" val="3052597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99E22FB-AD22-3A11-4368-4F75AE3FE746}"/>
              </a:ext>
            </a:extLst>
          </p:cNvPr>
          <p:cNvSpPr>
            <a:spLocks noGrp="1"/>
          </p:cNvSpPr>
          <p:nvPr>
            <p:ph type="title"/>
          </p:nvPr>
        </p:nvSpPr>
        <p:spPr/>
        <p:txBody>
          <a:bodyPr/>
          <a:lstStyle/>
          <a:p>
            <a:r>
              <a:t>The Oogie Feeling Is a Gift.</a:t>
            </a:r>
          </a:p>
        </p:txBody>
      </p:sp>
    </p:spTree>
    <p:extLst>
      <p:ext uri="{BB962C8B-B14F-4D97-AF65-F5344CB8AC3E}">
        <p14:creationId xmlns:p14="http://schemas.microsoft.com/office/powerpoint/2010/main" val="318898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Benjamin Day</a:t>
            </a:r>
          </a:p>
        </p:txBody>
      </p:sp>
      <p:sp>
        <p:nvSpPr>
          <p:cNvPr id="3" name="Content Placeholder 2"/>
          <p:cNvSpPr>
            <a:spLocks noGrp="1"/>
          </p:cNvSpPr>
          <p:nvPr>
            <p:ph sz="half" idx="1"/>
          </p:nvPr>
        </p:nvSpPr>
        <p:spPr>
          <a:xfrm>
            <a:off x="838201" y="1825626"/>
            <a:ext cx="5319319" cy="4021444"/>
          </a:xfrm>
        </p:spPr>
        <p:txBody>
          <a:bodyPr>
            <a:normAutofit/>
          </a:bodyPr>
          <a:lstStyle/>
          <a:p>
            <a:r>
              <a:rPr lang="en-US" dirty="0"/>
              <a:t>Software Delivery Rescue</a:t>
            </a:r>
          </a:p>
          <a:p>
            <a:r>
              <a:rPr lang="en-US" dirty="0"/>
              <a:t>Therapist for Teams</a:t>
            </a:r>
          </a:p>
          <a:p>
            <a:pPr>
              <a:lnSpc>
                <a:spcPct val="100000"/>
              </a:lnSpc>
            </a:pPr>
            <a:r>
              <a:rPr lang="en-US" dirty="0"/>
              <a:t>.NET, Azure, DevOps, Architecture</a:t>
            </a:r>
          </a:p>
          <a:p>
            <a:r>
              <a:rPr lang="en-US" dirty="0"/>
              <a:t>Fractional CTO &amp; delivery diagnostics</a:t>
            </a:r>
          </a:p>
          <a:p>
            <a:r>
              <a:rPr lang="en-US" dirty="0"/>
              <a:t>Microsoft MVP</a:t>
            </a:r>
          </a:p>
          <a:p>
            <a:r>
              <a:rPr lang="en-US" dirty="0"/>
              <a:t>@benday</a:t>
            </a:r>
          </a:p>
        </p:txBody>
      </p:sp>
      <p:pic>
        <p:nvPicPr>
          <p:cNvPr id="6" name="Picture 5" descr="bendayLogo"/>
          <p:cNvPicPr>
            <a:picLocks noChangeAspect="1" noChangeArrowheads="1"/>
          </p:cNvPicPr>
          <p:nvPr/>
        </p:nvPicPr>
        <p:blipFill>
          <a:blip r:embed="rId2" cstate="print"/>
          <a:srcRect/>
          <a:stretch>
            <a:fillRect/>
          </a:stretch>
        </p:blipFill>
        <p:spPr bwMode="auto">
          <a:xfrm>
            <a:off x="6396036" y="1825626"/>
            <a:ext cx="5142583" cy="1038686"/>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200" y="3500740"/>
            <a:ext cx="1659599" cy="671215"/>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4FF65604-E4DA-7209-A2C2-D5BFEF22D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8642" y="2999250"/>
            <a:ext cx="1828800" cy="1828800"/>
          </a:xfrm>
          <a:prstGeom prst="rect">
            <a:avLst/>
          </a:prstGeom>
          <a:ln>
            <a:solidFill>
              <a:schemeClr val="tx1"/>
            </a:solidFill>
          </a:ln>
        </p:spPr>
      </p:pic>
      <p:sp>
        <p:nvSpPr>
          <p:cNvPr id="7" name="TextBox 6">
            <a:extLst>
              <a:ext uri="{FF2B5EF4-FFF2-40B4-BE49-F238E27FC236}">
                <a16:creationId xmlns:a16="http://schemas.microsoft.com/office/drawing/2014/main" id="{FF3A8A5C-68F0-24B7-5436-3379D06C4C17}"/>
              </a:ext>
            </a:extLst>
          </p:cNvPr>
          <p:cNvSpPr txBox="1"/>
          <p:nvPr/>
        </p:nvSpPr>
        <p:spPr>
          <a:xfrm>
            <a:off x="6943164" y="4864870"/>
            <a:ext cx="979755" cy="369332"/>
          </a:xfrm>
          <a:prstGeom prst="rect">
            <a:avLst/>
          </a:prstGeom>
          <a:noFill/>
        </p:spPr>
        <p:txBody>
          <a:bodyPr wrap="none" rtlCol="0">
            <a:spAutoFit/>
          </a:bodyPr>
          <a:lstStyle/>
          <a:p>
            <a:r>
              <a:rPr lang="en-US" dirty="0" err="1"/>
              <a:t>linkedin</a:t>
            </a:r>
            <a:endParaRPr lang="en-US" dirty="0"/>
          </a:p>
        </p:txBody>
      </p:sp>
    </p:spTree>
    <p:extLst>
      <p:ext uri="{BB962C8B-B14F-4D97-AF65-F5344CB8AC3E}">
        <p14:creationId xmlns:p14="http://schemas.microsoft.com/office/powerpoint/2010/main" val="220881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8A39-01BF-33CF-75ED-379BEC48CD38}"/>
              </a:ext>
            </a:extLst>
          </p:cNvPr>
          <p:cNvSpPr>
            <a:spLocks noGrp="1"/>
          </p:cNvSpPr>
          <p:nvPr>
            <p:ph type="title"/>
          </p:nvPr>
        </p:nvSpPr>
        <p:spPr/>
        <p:txBody>
          <a:bodyPr/>
          <a:lstStyle/>
          <a:p>
            <a:r>
              <a:rPr lang="en-US" dirty="0"/>
              <a:t>And now…more talking</a:t>
            </a:r>
          </a:p>
        </p:txBody>
      </p:sp>
      <p:sp>
        <p:nvSpPr>
          <p:cNvPr id="3" name="Text Placeholder 2">
            <a:extLst>
              <a:ext uri="{FF2B5EF4-FFF2-40B4-BE49-F238E27FC236}">
                <a16:creationId xmlns:a16="http://schemas.microsoft.com/office/drawing/2014/main" id="{4E4B0764-7560-9DFC-556B-B12AFAC922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284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99E22FB-AD22-3A11-4368-4F75AE3FE746}"/>
              </a:ext>
            </a:extLst>
          </p:cNvPr>
          <p:cNvSpPr>
            <a:spLocks noGrp="1"/>
          </p:cNvSpPr>
          <p:nvPr>
            <p:ph type="title"/>
          </p:nvPr>
        </p:nvSpPr>
        <p:spPr/>
        <p:txBody>
          <a:bodyPr/>
          <a:lstStyle/>
          <a:p>
            <a:r>
              <a:t>"Scrum Just Slowed Us Down."</a:t>
            </a:r>
          </a:p>
        </p:txBody>
      </p:sp>
    </p:spTree>
    <p:extLst>
      <p:ext uri="{BB962C8B-B14F-4D97-AF65-F5344CB8AC3E}">
        <p14:creationId xmlns:p14="http://schemas.microsoft.com/office/powerpoint/2010/main" val="318898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"Too many meetings"</a:t>
            </a:r>
          </a:p>
          <a:p>
            <a:r>
              <a:t>"We never finish anything on time"</a:t>
            </a:r>
          </a:p>
          <a:p>
            <a:r>
              <a:t>"Story points are meaningless theater"</a:t>
            </a:r>
          </a:p>
          <a:p>
            <a:r>
              <a:t>"It's just process for the sake of process"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Complaint Department</a:t>
            </a:r>
          </a:p>
        </p:txBody>
      </p:sp>
    </p:spTree>
    <p:extLst>
      <p:ext uri="{BB962C8B-B14F-4D97-AF65-F5344CB8AC3E}">
        <p14:creationId xmlns:p14="http://schemas.microsoft.com/office/powerpoint/2010/main" val="2294743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a:xfrm>
            <a:off x="3896591" y="4872692"/>
            <a:ext cx="3283528" cy="1476154"/>
          </a:xfrm>
        </p:spPr>
        <p:txBody>
          <a:bodyPr>
            <a:normAutofit fontScale="90000"/>
          </a:bodyPr>
          <a:lstStyle/>
          <a:p>
            <a:r>
              <a:rPr dirty="0">
                <a:solidFill>
                  <a:schemeClr val="bg1">
                    <a:lumMod val="85000"/>
                  </a:schemeClr>
                </a:solidFill>
              </a:rPr>
              <a:t>Scrum Didn't Slow You Down.</a:t>
            </a:r>
          </a:p>
        </p:txBody>
      </p:sp>
    </p:spTree>
    <p:extLst>
      <p:ext uri="{BB962C8B-B14F-4D97-AF65-F5344CB8AC3E}">
        <p14:creationId xmlns:p14="http://schemas.microsoft.com/office/powerpoint/2010/main" val="637125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Transparency makes extractive habits visible</a:t>
            </a:r>
          </a:p>
          <a:p>
            <a:r>
              <a:t>The discomfort IS the tool working</a:t>
            </a:r>
          </a:p>
          <a:p>
            <a:r>
              <a:t>People don't shoot the fracture — they shoot the X-ray machine</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"Oogie" Feeling</a:t>
            </a:r>
          </a:p>
        </p:txBody>
      </p:sp>
    </p:spTree>
    <p:extLst>
      <p:ext uri="{BB962C8B-B14F-4D97-AF65-F5344CB8AC3E}">
        <p14:creationId xmlns:p14="http://schemas.microsoft.com/office/powerpoint/2010/main" val="2294743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t>The Extractive Response to Transparency</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Extractive Response</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Velocity becomes a target</a:t>
            </a:r>
          </a:p>
          <a:p>
            <a:r>
              <a:t>Ceremonies become compliance</a:t>
            </a:r>
          </a:p>
          <a:p>
            <a:r>
              <a:t>Discomfort triggers removal</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Generative Response</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Velocity informs conversation</a:t>
            </a:r>
          </a:p>
          <a:p>
            <a:r>
              <a:t>Ceremonies become learning</a:t>
            </a:r>
          </a:p>
          <a:p>
            <a:r>
              <a:t>Discomfort triggers curiosity</a:t>
            </a:r>
          </a:p>
        </p:txBody>
      </p:sp>
    </p:spTree>
    <p:extLst>
      <p:ext uri="{BB962C8B-B14F-4D97-AF65-F5344CB8AC3E}">
        <p14:creationId xmlns:p14="http://schemas.microsoft.com/office/powerpoint/2010/main" val="221634965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day">
      <a:majorFont>
        <a:latin typeface="Acumin Pro Semibold"/>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5909</TotalTime>
  <Words>3658</Words>
  <Application>Microsoft Macintosh PowerPoint</Application>
  <PresentationFormat>Widescreen</PresentationFormat>
  <Paragraphs>321</Paragraphs>
  <Slides>21</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Acumin Pro</vt:lpstr>
      <vt:lpstr>Acumin Pro Semibold</vt:lpstr>
      <vt:lpstr>Aptos</vt:lpstr>
      <vt:lpstr>Arial</vt:lpstr>
      <vt:lpstr>Calibri</vt:lpstr>
      <vt:lpstr>Courier New</vt:lpstr>
      <vt:lpstr>Gotham Medium</vt:lpstr>
      <vt:lpstr>Poppins Light</vt:lpstr>
      <vt:lpstr>Roboto</vt:lpstr>
      <vt:lpstr>Roboto Light</vt:lpstr>
      <vt:lpstr>Segoe UI</vt:lpstr>
      <vt:lpstr>1_Office Theme</vt:lpstr>
      <vt:lpstr>PowerPoint Presentation</vt:lpstr>
      <vt:lpstr>PowerPoint Presentation</vt:lpstr>
      <vt:lpstr>Benjamin Day</vt:lpstr>
      <vt:lpstr>And now…more talking</vt:lpstr>
      <vt:lpstr>"Scrum Just Slowed Us Down."</vt:lpstr>
      <vt:lpstr>PowerPoint Presentation</vt:lpstr>
      <vt:lpstr>Scrum Didn't Slow You Down.</vt:lpstr>
      <vt:lpstr>PowerPoint Presentation</vt:lpstr>
      <vt:lpstr>The Extractive Response to Transparency</vt:lpstr>
      <vt:lpstr>What Survives Any Methodology?</vt:lpstr>
      <vt:lpstr>Definition of Done Is Everything</vt:lpstr>
      <vt:lpstr>PowerPoint Presentation</vt:lpstr>
      <vt:lpstr>PowerPoint Presentation</vt:lpstr>
      <vt:lpstr>PowerPoint Presentation</vt:lpstr>
      <vt:lpstr>Every Unchecked Box Is a Human Problem</vt:lpstr>
      <vt:lpstr>Done Software Is Where You START</vt:lpstr>
      <vt:lpstr>PowerPoint Presentation</vt:lpstr>
      <vt:lpstr>The Real Cost of Multitasking</vt:lpstr>
      <vt:lpstr>Outputs vs. Outcomes</vt:lpstr>
      <vt:lpstr>What Survives Any Methodology</vt:lpstr>
      <vt:lpstr>The Oogie Feeling Is a Gift.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Day</dc:creator>
  <cp:lastModifiedBy>Ben Day</cp:lastModifiedBy>
  <cp:revision>268</cp:revision>
  <dcterms:created xsi:type="dcterms:W3CDTF">2016-10-27T16:21:59Z</dcterms:created>
  <dcterms:modified xsi:type="dcterms:W3CDTF">2026-03-20T13:03:45Z</dcterms:modified>
</cp:coreProperties>
</file>