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62"/>
  </p:notesMasterIdLst>
  <p:sldIdLst>
    <p:sldId id="532" r:id="rId2"/>
    <p:sldId id="547" r:id="rId3"/>
    <p:sldId id="554" r:id="rId4"/>
    <p:sldId id="555" r:id="rId5"/>
    <p:sldId id="556" r:id="rId6"/>
    <p:sldId id="424" r:id="rId7"/>
    <p:sldId id="553" r:id="rId8"/>
    <p:sldId id="550" r:id="rId9"/>
    <p:sldId id="551" r:id="rId10"/>
    <p:sldId id="552" r:id="rId11"/>
    <p:sldId id="548" r:id="rId12"/>
    <p:sldId id="1506" r:id="rId13"/>
    <p:sldId id="427" r:id="rId14"/>
    <p:sldId id="428" r:id="rId15"/>
    <p:sldId id="429" r:id="rId16"/>
    <p:sldId id="430" r:id="rId17"/>
    <p:sldId id="431" r:id="rId18"/>
    <p:sldId id="432" r:id="rId19"/>
    <p:sldId id="433" r:id="rId20"/>
    <p:sldId id="1463" r:id="rId21"/>
    <p:sldId id="434" r:id="rId22"/>
    <p:sldId id="1467" r:id="rId23"/>
    <p:sldId id="1468" r:id="rId24"/>
    <p:sldId id="1469" r:id="rId25"/>
    <p:sldId id="1465" r:id="rId26"/>
    <p:sldId id="1466" r:id="rId27"/>
    <p:sldId id="1470" r:id="rId28"/>
    <p:sldId id="1471" r:id="rId29"/>
    <p:sldId id="1485" r:id="rId30"/>
    <p:sldId id="1486" r:id="rId31"/>
    <p:sldId id="1487" r:id="rId32"/>
    <p:sldId id="1488" r:id="rId33"/>
    <p:sldId id="1489" r:id="rId34"/>
    <p:sldId id="1490" r:id="rId35"/>
    <p:sldId id="1491" r:id="rId36"/>
    <p:sldId id="1492" r:id="rId37"/>
    <p:sldId id="1493" r:id="rId38"/>
    <p:sldId id="1494" r:id="rId39"/>
    <p:sldId id="1495" r:id="rId40"/>
    <p:sldId id="1496" r:id="rId41"/>
    <p:sldId id="1497" r:id="rId42"/>
    <p:sldId id="1498" r:id="rId43"/>
    <p:sldId id="1499" r:id="rId44"/>
    <p:sldId id="1500" r:id="rId45"/>
    <p:sldId id="1501" r:id="rId46"/>
    <p:sldId id="435" r:id="rId47"/>
    <p:sldId id="437" r:id="rId48"/>
    <p:sldId id="438" r:id="rId49"/>
    <p:sldId id="439" r:id="rId50"/>
    <p:sldId id="440" r:id="rId51"/>
    <p:sldId id="442" r:id="rId52"/>
    <p:sldId id="443" r:id="rId53"/>
    <p:sldId id="444" r:id="rId54"/>
    <p:sldId id="445" r:id="rId55"/>
    <p:sldId id="446" r:id="rId56"/>
    <p:sldId id="1505" r:id="rId57"/>
    <p:sldId id="1502" r:id="rId58"/>
    <p:sldId id="1503" r:id="rId59"/>
    <p:sldId id="1504" r:id="rId60"/>
    <p:sldId id="36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509B242-AF4C-D34D-8775-6C7F54AB7A0A}">
          <p14:sldIdLst>
            <p14:sldId id="532"/>
            <p14:sldId id="547"/>
            <p14:sldId id="554"/>
            <p14:sldId id="555"/>
            <p14:sldId id="556"/>
            <p14:sldId id="424"/>
            <p14:sldId id="553"/>
            <p14:sldId id="550"/>
            <p14:sldId id="551"/>
            <p14:sldId id="552"/>
            <p14:sldId id="548"/>
            <p14:sldId id="1506"/>
            <p14:sldId id="427"/>
            <p14:sldId id="428"/>
            <p14:sldId id="429"/>
            <p14:sldId id="430"/>
            <p14:sldId id="431"/>
            <p14:sldId id="432"/>
            <p14:sldId id="433"/>
            <p14:sldId id="1463"/>
            <p14:sldId id="434"/>
            <p14:sldId id="1467"/>
            <p14:sldId id="1468"/>
            <p14:sldId id="1469"/>
            <p14:sldId id="1465"/>
            <p14:sldId id="1466"/>
            <p14:sldId id="1470"/>
            <p14:sldId id="1471"/>
            <p14:sldId id="1485"/>
            <p14:sldId id="1486"/>
            <p14:sldId id="1487"/>
            <p14:sldId id="1488"/>
            <p14:sldId id="1489"/>
            <p14:sldId id="1490"/>
            <p14:sldId id="1491"/>
            <p14:sldId id="1492"/>
            <p14:sldId id="1493"/>
            <p14:sldId id="1494"/>
            <p14:sldId id="1495"/>
            <p14:sldId id="1496"/>
            <p14:sldId id="1497"/>
            <p14:sldId id="1498"/>
            <p14:sldId id="1499"/>
            <p14:sldId id="1500"/>
            <p14:sldId id="1501"/>
            <p14:sldId id="435"/>
            <p14:sldId id="437"/>
            <p14:sldId id="438"/>
            <p14:sldId id="439"/>
            <p14:sldId id="440"/>
            <p14:sldId id="442"/>
            <p14:sldId id="443"/>
            <p14:sldId id="444"/>
            <p14:sldId id="445"/>
            <p14:sldId id="446"/>
            <p14:sldId id="1505"/>
          </p14:sldIdLst>
        </p14:section>
        <p14:section name="outro" id="{4B5C6C41-E527-42EA-AFA6-71FC208B6409}">
          <p14:sldIdLst>
            <p14:sldId id="1502"/>
            <p14:sldId id="1503"/>
            <p14:sldId id="1504"/>
            <p14:sldId id="363"/>
          </p14:sldIdLst>
        </p14:section>
        <p14:section name="title-no-link" id="{6B84CCD7-FE81-4DA4-89A4-F044BC28FFE4}">
          <p14:sldIdLst/>
        </p14:section>
        <p14:section name="overview" id="{F6A530DF-1A60-CA4D-B062-9E0B03A9C1EA}">
          <p14:sldIdLst/>
        </p14:section>
        <p14:section name="question" id="{87EE29BF-F217-4B00-86D5-8061B9CAF647}">
          <p14:sldIdLst/>
        </p14:section>
        <p14:section name="photo-statement" id="{DFCF0233-8C3C-6C47-B631-27C1E617E307}">
          <p14:sldIdLst/>
        </p14:section>
        <p14:section name="title-bullets" id="{82F14187-6E6C-4E32-B497-2C676C38646C}">
          <p14:sldIdLst/>
        </p14:section>
        <p14:section name="gotcha" id="{8CD159F0-0FDC-F342-84FB-B5370952E288}">
          <p14:sldIdLst/>
        </p14:section>
        <p14:section name="statement" id="{07334637-66B8-434F-9994-5649882C7C83}">
          <p14:sldIdLst/>
        </p14:section>
        <p14:section name="comparison" id="{17F05537-2D3F-4E33-A0E5-2964D33DF48F}">
          <p14:sldIdLst/>
        </p14:section>
        <p14:section name="pros-cons" id="{FA3988F4-D675-BD48-9AD1-E1011FE61C13}">
          <p14:sldIdLst/>
        </p14:section>
        <p14:section name="title-bullets-source-code-old" id="{2DF0A02E-BD9C-4553-B140-E695F23076A4}">
          <p14:sldIdLst/>
        </p14:section>
        <p14:section name="table-with-bullets" id="{D4CA8938-3A27-46FA-9A0E-F2F2EE7AE8BE}">
          <p14:sldIdLst/>
        </p14:section>
        <p14:section name="mermaid-diagram" id="{7D1A885D-6752-7148-A969-8290256EBC96}">
          <p14:sldIdLst/>
        </p14:section>
        <p14:section name="title-bullets-source-code" id="{1B77801D-B94F-44C8-8294-87A14A8020EC}">
          <p14:sldIdLst/>
        </p14:section>
        <p14:section name="just-code" id="{B64191F9-4FC7-4A8A-87FF-1EB93ED8ED64}">
          <p14:sldIdLst/>
        </p14:section>
        <p14:section name="mermaid-diagram-old" id="{39BCB067-068D-1B45-99FD-02695837C86F}">
          <p14:sldIdLst/>
        </p14:section>
        <p14:section name="just-code-old" id="{79107322-4439-574C-AE46-388F621705F4}">
          <p14:sldIdLst/>
        </p14:section>
        <p14:section name="code-zoom" id="{3963E14D-86A5-9846-AE1F-F439FF75C3A8}">
          <p14:sldIdLst/>
        </p14:section>
        <p14:section name="code-comparison" id="{7D9A21E7-95A1-5C41-BBE0-BA7ACE207D9F}">
          <p14:sldIdLst/>
        </p14:section>
        <p14:section name="definition" id="{BDAA0577-29B3-B047-B8E8-988B009A82B3}">
          <p14:sldIdLst/>
        </p14:section>
        <p14:section name="progression-1" id="{9C7ACE20-C64B-FC4F-88FD-B454F12F7982}">
          <p14:sldIdLst/>
        </p14:section>
        <p14:section name="progression-2" id="{F73DE044-7CE2-47A6-9F2F-523992BAA622}">
          <p14:sldIdLst/>
        </p14:section>
        <p14:section name="progression-3" id="{6FD1E1AA-D0E5-4B34-94CA-7612F4139E40}">
          <p14:sldIdLst/>
        </p14:section>
        <p14:section name="progression-4" id="{9DB652E2-4DFB-4F37-ADFF-CFE1B6887DA5}">
          <p14:sldIdLst/>
        </p14:section>
        <p14:section name="progression-5" id="{2B3B882C-C8EE-4460-86B4-2B5D993BD390}">
          <p14:sldIdLst/>
        </p14:section>
        <p14:section name="categories-1" id="{00FBA900-0C31-43EA-B3EC-202269CE39FF}">
          <p14:sldIdLst/>
        </p14:section>
        <p14:section name="categories-2" id="{C31E8770-FA8E-498D-A65D-FBABA21B735D}">
          <p14:sldIdLst/>
        </p14:section>
        <p14:section name="categories-3" id="{EFBCDE8D-AA36-4DDF-A661-338518B857C9}">
          <p14:sldIdLst/>
        </p14:section>
        <p14:section name="categories-4" id="{DB226D67-6CBF-4C11-8B2B-F9507F5C049E}">
          <p14:sldIdLst/>
        </p14:section>
        <p14:section name="categories-5" id="{01BD2508-073F-4EF1-B5A3-CF7902B0CD0C}">
          <p14:sldIdLst/>
        </p14:section>
        <p14:section name="Next up" id="{1FCC10AF-6E30-4C02-8B58-79F609DA4986}">
          <p14:sldIdLst/>
        </p14:section>
        <p14:section name="demo" id="{1CA68DF9-15FD-A942-8F14-A58D7B9F92FD}">
          <p14:sldIdLst/>
        </p14:section>
        <p14:section name="Thanks" id="{B0B9CD12-DCAB-4A1E-9CBB-1B7A4159C970}">
          <p14:sldIdLst/>
        </p14:section>
        <p14:section name="Presentation" id="{4F81C0C1-3B5A-4AF5-939C-B53A26A5A44F}">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66"/>
    <a:srgbClr val="0072BB"/>
    <a:srgbClr val="BCBDB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849C8-4408-4741-BE5B-44203C86D93F}" v="8" dt="2026-03-17T20:09:30.987"/>
    <p1510:client id="{B7F5AAA0-B326-1A4A-9729-E8305D6FD960}" v="98" dt="2026-03-17T12:56:52.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96229"/>
  </p:normalViewPr>
  <p:slideViewPr>
    <p:cSldViewPr snapToGrid="0">
      <p:cViewPr varScale="1">
        <p:scale>
          <a:sx n="139" d="100"/>
          <a:sy n="139" d="100"/>
        </p:scale>
        <p:origin x="760" y="160"/>
      </p:cViewPr>
      <p:guideLst>
        <p:guide orient="horz" pos="2160"/>
        <p:guide pos="3840"/>
      </p:guideLst>
    </p:cSldViewPr>
  </p:slideViewPr>
  <p:notesTextViewPr>
    <p:cViewPr>
      <p:scale>
        <a:sx n="3" d="2"/>
        <a:sy n="3" d="2"/>
      </p:scale>
      <p:origin x="0" y="0"/>
    </p:cViewPr>
  </p:notesTextViewPr>
  <p:sorterViewPr>
    <p:cViewPr varScale="1">
      <p:scale>
        <a:sx n="1" d="1"/>
        <a:sy n="1" d="1"/>
      </p:scale>
      <p:origin x="0" y="-183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Day" userId="0d2be0ee-2f4a-49c4-b19c-7ff56a361205" providerId="ADAL" clId="{CB33299C-FE9E-4AD7-AD1A-7E117672C0D7}"/>
    <pc:docChg chg="custSel addSld delSld modSld sldOrd addSection modSection">
      <pc:chgData name="Ben Day" userId="0d2be0ee-2f4a-49c4-b19c-7ff56a361205" providerId="ADAL" clId="{CB33299C-FE9E-4AD7-AD1A-7E117672C0D7}" dt="2026-03-17T20:09:34.458" v="52" actId="2696"/>
      <pc:docMkLst>
        <pc:docMk/>
      </pc:docMkLst>
      <pc:sldChg chg="add">
        <pc:chgData name="Ben Day" userId="0d2be0ee-2f4a-49c4-b19c-7ff56a361205" providerId="ADAL" clId="{CB33299C-FE9E-4AD7-AD1A-7E117672C0D7}" dt="2026-03-17T20:05:18.590" v="30"/>
        <pc:sldMkLst>
          <pc:docMk/>
          <pc:sldMk cId="4224819951" sldId="363"/>
        </pc:sldMkLst>
      </pc:sldChg>
      <pc:sldChg chg="ord">
        <pc:chgData name="Ben Day" userId="0d2be0ee-2f4a-49c4-b19c-7ff56a361205" providerId="ADAL" clId="{CB33299C-FE9E-4AD7-AD1A-7E117672C0D7}" dt="2026-03-17T19:59:40.006" v="9"/>
        <pc:sldMkLst>
          <pc:docMk/>
          <pc:sldMk cId="3448313263" sldId="434"/>
        </pc:sldMkLst>
      </pc:sldChg>
      <pc:sldChg chg="del">
        <pc:chgData name="Ben Day" userId="0d2be0ee-2f4a-49c4-b19c-7ff56a361205" providerId="ADAL" clId="{CB33299C-FE9E-4AD7-AD1A-7E117672C0D7}" dt="2026-03-17T20:03:12.455" v="26" actId="2696"/>
        <pc:sldMkLst>
          <pc:docMk/>
          <pc:sldMk cId="2294743307" sldId="436"/>
        </pc:sldMkLst>
      </pc:sldChg>
      <pc:sldChg chg="modSp">
        <pc:chgData name="Ben Day" userId="0d2be0ee-2f4a-49c4-b19c-7ff56a361205" providerId="ADAL" clId="{CB33299C-FE9E-4AD7-AD1A-7E117672C0D7}" dt="2026-03-17T20:03:36.308" v="28" actId="20577"/>
        <pc:sldMkLst>
          <pc:docMk/>
          <pc:sldMk cId="2294743307" sldId="438"/>
        </pc:sldMkLst>
        <pc:spChg chg="mod">
          <ac:chgData name="Ben Day" userId="0d2be0ee-2f4a-49c4-b19c-7ff56a361205" providerId="ADAL" clId="{CB33299C-FE9E-4AD7-AD1A-7E117672C0D7}" dt="2026-03-17T20:03:36.308" v="28" actId="20577"/>
          <ac:spMkLst>
            <pc:docMk/>
            <pc:sldMk cId="2294743307" sldId="438"/>
            <ac:spMk id="7" creationId="{EAFD0FD4-6D7A-48F9-DAE9-474EF7F344D3}"/>
          </ac:spMkLst>
        </pc:spChg>
      </pc:sldChg>
      <pc:sldChg chg="del">
        <pc:chgData name="Ben Day" userId="0d2be0ee-2f4a-49c4-b19c-7ff56a361205" providerId="ADAL" clId="{CB33299C-FE9E-4AD7-AD1A-7E117672C0D7}" dt="2026-03-17T20:04:35.453" v="29" actId="2696"/>
        <pc:sldMkLst>
          <pc:docMk/>
          <pc:sldMk cId="637125653" sldId="447"/>
        </pc:sldMkLst>
      </pc:sldChg>
      <pc:sldChg chg="del">
        <pc:chgData name="Ben Day" userId="0d2be0ee-2f4a-49c4-b19c-7ff56a361205" providerId="ADAL" clId="{CB33299C-FE9E-4AD7-AD1A-7E117672C0D7}" dt="2026-03-17T20:06:01.959" v="34" actId="2696"/>
        <pc:sldMkLst>
          <pc:docMk/>
          <pc:sldMk cId="2294743307" sldId="448"/>
        </pc:sldMkLst>
      </pc:sldChg>
      <pc:sldChg chg="modSp del mod">
        <pc:chgData name="Ben Day" userId="0d2be0ee-2f4a-49c4-b19c-7ff56a361205" providerId="ADAL" clId="{CB33299C-FE9E-4AD7-AD1A-7E117672C0D7}" dt="2026-03-17T20:09:34.458" v="52" actId="2696"/>
        <pc:sldMkLst>
          <pc:docMk/>
          <pc:sldMk cId="3052597278" sldId="549"/>
        </pc:sldMkLst>
        <pc:spChg chg="mod">
          <ac:chgData name="Ben Day" userId="0d2be0ee-2f4a-49c4-b19c-7ff56a361205" providerId="ADAL" clId="{CB33299C-FE9E-4AD7-AD1A-7E117672C0D7}" dt="2026-03-17T19:59:14.939" v="6" actId="27636"/>
          <ac:spMkLst>
            <pc:docMk/>
            <pc:sldMk cId="3052597278" sldId="549"/>
            <ac:spMk id="15" creationId="{FE45DC7A-3E0F-3C3E-5847-04C73A4CE96B}"/>
          </ac:spMkLst>
        </pc:spChg>
      </pc:sldChg>
      <pc:sldChg chg="modSp mod">
        <pc:chgData name="Ben Day" userId="0d2be0ee-2f4a-49c4-b19c-7ff56a361205" providerId="ADAL" clId="{CB33299C-FE9E-4AD7-AD1A-7E117672C0D7}" dt="2026-03-17T20:05:38.901" v="32" actId="14100"/>
        <pc:sldMkLst>
          <pc:docMk/>
          <pc:sldMk cId="1482188841" sldId="554"/>
        </pc:sldMkLst>
        <pc:spChg chg="mod">
          <ac:chgData name="Ben Day" userId="0d2be0ee-2f4a-49c4-b19c-7ff56a361205" providerId="ADAL" clId="{CB33299C-FE9E-4AD7-AD1A-7E117672C0D7}" dt="2026-03-17T20:05:38.901" v="32" actId="14100"/>
          <ac:spMkLst>
            <pc:docMk/>
            <pc:sldMk cId="1482188841" sldId="554"/>
            <ac:spMk id="2" creationId="{6758BCE4-1737-4C73-DE50-C74E1577DE96}"/>
          </ac:spMkLst>
        </pc:spChg>
      </pc:sldChg>
      <pc:sldChg chg="modSp mod">
        <pc:chgData name="Ben Day" userId="0d2be0ee-2f4a-49c4-b19c-7ff56a361205" providerId="ADAL" clId="{CB33299C-FE9E-4AD7-AD1A-7E117672C0D7}" dt="2026-03-17T20:05:33.157" v="31" actId="14100"/>
        <pc:sldMkLst>
          <pc:docMk/>
          <pc:sldMk cId="144967650" sldId="555"/>
        </pc:sldMkLst>
        <pc:spChg chg="mod">
          <ac:chgData name="Ben Day" userId="0d2be0ee-2f4a-49c4-b19c-7ff56a361205" providerId="ADAL" clId="{CB33299C-FE9E-4AD7-AD1A-7E117672C0D7}" dt="2026-03-17T20:05:33.157" v="31" actId="14100"/>
          <ac:spMkLst>
            <pc:docMk/>
            <pc:sldMk cId="144967650" sldId="555"/>
            <ac:spMk id="2" creationId="{74FFA7C2-0595-6E61-B9D3-BFBCEA6B9462}"/>
          </ac:spMkLst>
        </pc:spChg>
      </pc:sldChg>
      <pc:sldChg chg="del">
        <pc:chgData name="Ben Day" userId="0d2be0ee-2f4a-49c4-b19c-7ff56a361205" providerId="ADAL" clId="{CB33299C-FE9E-4AD7-AD1A-7E117672C0D7}" dt="2026-03-17T20:03:21.586" v="27" actId="2696"/>
        <pc:sldMkLst>
          <pc:docMk/>
          <pc:sldMk cId="2393007952" sldId="557"/>
        </pc:sldMkLst>
      </pc:sldChg>
      <pc:sldChg chg="add">
        <pc:chgData name="Ben Day" userId="0d2be0ee-2f4a-49c4-b19c-7ff56a361205" providerId="ADAL" clId="{CB33299C-FE9E-4AD7-AD1A-7E117672C0D7}" dt="2026-03-17T19:59:14.838" v="5"/>
        <pc:sldMkLst>
          <pc:docMk/>
          <pc:sldMk cId="1970180540" sldId="1463"/>
        </pc:sldMkLst>
      </pc:sldChg>
      <pc:sldChg chg="add">
        <pc:chgData name="Ben Day" userId="0d2be0ee-2f4a-49c4-b19c-7ff56a361205" providerId="ADAL" clId="{CB33299C-FE9E-4AD7-AD1A-7E117672C0D7}" dt="2026-03-17T19:59:14.838" v="5"/>
        <pc:sldMkLst>
          <pc:docMk/>
          <pc:sldMk cId="114149462" sldId="1465"/>
        </pc:sldMkLst>
      </pc:sldChg>
      <pc:sldChg chg="add">
        <pc:chgData name="Ben Day" userId="0d2be0ee-2f4a-49c4-b19c-7ff56a361205" providerId="ADAL" clId="{CB33299C-FE9E-4AD7-AD1A-7E117672C0D7}" dt="2026-03-17T19:59:14.838" v="5"/>
        <pc:sldMkLst>
          <pc:docMk/>
          <pc:sldMk cId="46928688" sldId="1466"/>
        </pc:sldMkLst>
      </pc:sldChg>
      <pc:sldChg chg="add">
        <pc:chgData name="Ben Day" userId="0d2be0ee-2f4a-49c4-b19c-7ff56a361205" providerId="ADAL" clId="{CB33299C-FE9E-4AD7-AD1A-7E117672C0D7}" dt="2026-03-17T19:59:14.838" v="5"/>
        <pc:sldMkLst>
          <pc:docMk/>
          <pc:sldMk cId="2397838897" sldId="1467"/>
        </pc:sldMkLst>
      </pc:sldChg>
      <pc:sldChg chg="delSp modSp add setBg delDesignElem">
        <pc:chgData name="Ben Day" userId="0d2be0ee-2f4a-49c4-b19c-7ff56a361205" providerId="ADAL" clId="{CB33299C-FE9E-4AD7-AD1A-7E117672C0D7}" dt="2026-03-17T19:59:28.873" v="7" actId="207"/>
        <pc:sldMkLst>
          <pc:docMk/>
          <pc:sldMk cId="1859497888" sldId="1468"/>
        </pc:sldMkLst>
        <pc:spChg chg="mod">
          <ac:chgData name="Ben Day" userId="0d2be0ee-2f4a-49c4-b19c-7ff56a361205" providerId="ADAL" clId="{CB33299C-FE9E-4AD7-AD1A-7E117672C0D7}" dt="2026-03-17T19:59:28.873" v="7" actId="207"/>
          <ac:spMkLst>
            <pc:docMk/>
            <pc:sldMk cId="1859497888" sldId="1468"/>
            <ac:spMk id="2" creationId="{2E1EF515-1F5A-5793-DECF-B0461CE26CA0}"/>
          </ac:spMkLst>
        </pc:spChg>
        <pc:spChg chg="del">
          <ac:chgData name="Ben Day" userId="0d2be0ee-2f4a-49c4-b19c-7ff56a361205" providerId="ADAL" clId="{CB33299C-FE9E-4AD7-AD1A-7E117672C0D7}" dt="2026-03-17T19:59:14.838" v="5"/>
          <ac:spMkLst>
            <pc:docMk/>
            <pc:sldMk cId="1859497888" sldId="1468"/>
            <ac:spMk id="11" creationId="{AB58EF07-17C2-48CF-ABB0-EEF1F17CB8F0}"/>
          </ac:spMkLst>
        </pc:spChg>
        <pc:spChg chg="del">
          <ac:chgData name="Ben Day" userId="0d2be0ee-2f4a-49c4-b19c-7ff56a361205" providerId="ADAL" clId="{CB33299C-FE9E-4AD7-AD1A-7E117672C0D7}" dt="2026-03-17T19:59:14.838" v="5"/>
          <ac:spMkLst>
            <pc:docMk/>
            <pc:sldMk cId="1859497888" sldId="1468"/>
            <ac:spMk id="12" creationId="{0671A8AE-40A1-4631-A6B8-581AFF065482}"/>
          </ac:spMkLst>
        </pc:spChg>
        <pc:spChg chg="del">
          <ac:chgData name="Ben Day" userId="0d2be0ee-2f4a-49c4-b19c-7ff56a361205" providerId="ADAL" clId="{CB33299C-FE9E-4AD7-AD1A-7E117672C0D7}" dt="2026-03-17T19:59:14.838" v="5"/>
          <ac:spMkLst>
            <pc:docMk/>
            <pc:sldMk cId="1859497888" sldId="1468"/>
            <ac:spMk id="13" creationId="{AF2F604E-43BE-4DC3-B983-E071523364F8}"/>
          </ac:spMkLst>
        </pc:spChg>
        <pc:spChg chg="del">
          <ac:chgData name="Ben Day" userId="0d2be0ee-2f4a-49c4-b19c-7ff56a361205" providerId="ADAL" clId="{CB33299C-FE9E-4AD7-AD1A-7E117672C0D7}" dt="2026-03-17T19:59:14.838" v="5"/>
          <ac:spMkLst>
            <pc:docMk/>
            <pc:sldMk cId="1859497888" sldId="1468"/>
            <ac:spMk id="15" creationId="{08C9B587-E65E-4B52-B37C-ABEBB6E87928}"/>
          </ac:spMkLst>
        </pc:spChg>
      </pc:sldChg>
      <pc:sldChg chg="add">
        <pc:chgData name="Ben Day" userId="0d2be0ee-2f4a-49c4-b19c-7ff56a361205" providerId="ADAL" clId="{CB33299C-FE9E-4AD7-AD1A-7E117672C0D7}" dt="2026-03-17T19:59:14.838" v="5"/>
        <pc:sldMkLst>
          <pc:docMk/>
          <pc:sldMk cId="2009224207" sldId="1469"/>
        </pc:sldMkLst>
      </pc:sldChg>
      <pc:sldChg chg="add">
        <pc:chgData name="Ben Day" userId="0d2be0ee-2f4a-49c4-b19c-7ff56a361205" providerId="ADAL" clId="{CB33299C-FE9E-4AD7-AD1A-7E117672C0D7}" dt="2026-03-17T19:59:14.838" v="5"/>
        <pc:sldMkLst>
          <pc:docMk/>
          <pc:sldMk cId="4280809378" sldId="1470"/>
        </pc:sldMkLst>
      </pc:sldChg>
      <pc:sldChg chg="add">
        <pc:chgData name="Ben Day" userId="0d2be0ee-2f4a-49c4-b19c-7ff56a361205" providerId="ADAL" clId="{CB33299C-FE9E-4AD7-AD1A-7E117672C0D7}" dt="2026-03-17T19:59:14.838" v="5"/>
        <pc:sldMkLst>
          <pc:docMk/>
          <pc:sldMk cId="1524037136" sldId="1471"/>
        </pc:sldMkLst>
      </pc:sldChg>
      <pc:sldChg chg="add">
        <pc:chgData name="Ben Day" userId="0d2be0ee-2f4a-49c4-b19c-7ff56a361205" providerId="ADAL" clId="{CB33299C-FE9E-4AD7-AD1A-7E117672C0D7}" dt="2026-03-17T19:59:14.838" v="5"/>
        <pc:sldMkLst>
          <pc:docMk/>
          <pc:sldMk cId="253588899" sldId="1485"/>
        </pc:sldMkLst>
      </pc:sldChg>
      <pc:sldChg chg="addSp delSp modSp add mod setBg delDesignElem chgLayout">
        <pc:chgData name="Ben Day" userId="0d2be0ee-2f4a-49c4-b19c-7ff56a361205" providerId="ADAL" clId="{CB33299C-FE9E-4AD7-AD1A-7E117672C0D7}" dt="2026-03-17T20:02:17.966" v="22" actId="1076"/>
        <pc:sldMkLst>
          <pc:docMk/>
          <pc:sldMk cId="633508577" sldId="1486"/>
        </pc:sldMkLst>
        <pc:spChg chg="add mod ord">
          <ac:chgData name="Ben Day" userId="0d2be0ee-2f4a-49c4-b19c-7ff56a361205" providerId="ADAL" clId="{CB33299C-FE9E-4AD7-AD1A-7E117672C0D7}" dt="2026-03-17T20:00:43.259" v="10" actId="700"/>
          <ac:spMkLst>
            <pc:docMk/>
            <pc:sldMk cId="633508577" sldId="1486"/>
            <ac:spMk id="2" creationId="{DF466C4E-DC83-E59A-9DDA-981575ED3287}"/>
          </ac:spMkLst>
        </pc:spChg>
        <pc:spChg chg="del">
          <ac:chgData name="Ben Day" userId="0d2be0ee-2f4a-49c4-b19c-7ff56a361205" providerId="ADAL" clId="{CB33299C-FE9E-4AD7-AD1A-7E117672C0D7}" dt="2026-03-17T19:59:14.838" v="5"/>
          <ac:spMkLst>
            <pc:docMk/>
            <pc:sldMk cId="633508577" sldId="1486"/>
            <ac:spMk id="9" creationId="{AB8C311F-7253-4AED-9701-7FC0708C41C7}"/>
          </ac:spMkLst>
        </pc:spChg>
        <pc:spChg chg="del">
          <ac:chgData name="Ben Day" userId="0d2be0ee-2f4a-49c4-b19c-7ff56a361205" providerId="ADAL" clId="{CB33299C-FE9E-4AD7-AD1A-7E117672C0D7}" dt="2026-03-17T19:59:14.838" v="5"/>
          <ac:spMkLst>
            <pc:docMk/>
            <pc:sldMk cId="633508577" sldId="1486"/>
            <ac:spMk id="11" creationId="{E2384209-CB15-4CDF-9D31-C44FD9A3F20D}"/>
          </ac:spMkLst>
        </pc:spChg>
        <pc:spChg chg="del">
          <ac:chgData name="Ben Day" userId="0d2be0ee-2f4a-49c4-b19c-7ff56a361205" providerId="ADAL" clId="{CB33299C-FE9E-4AD7-AD1A-7E117672C0D7}" dt="2026-03-17T19:59:14.838" v="5"/>
          <ac:spMkLst>
            <pc:docMk/>
            <pc:sldMk cId="633508577" sldId="1486"/>
            <ac:spMk id="13" creationId="{2633B3B5-CC90-43F0-8714-D31D1F3F0209}"/>
          </ac:spMkLst>
        </pc:spChg>
        <pc:spChg chg="del">
          <ac:chgData name="Ben Day" userId="0d2be0ee-2f4a-49c4-b19c-7ff56a361205" providerId="ADAL" clId="{CB33299C-FE9E-4AD7-AD1A-7E117672C0D7}" dt="2026-03-17T19:59:14.838" v="5"/>
          <ac:spMkLst>
            <pc:docMk/>
            <pc:sldMk cId="633508577" sldId="1486"/>
            <ac:spMk id="15" creationId="{A8D57A06-A426-446D-B02C-A2DC6B62E45E}"/>
          </ac:spMkLst>
        </pc:spChg>
        <pc:picChg chg="mod ord">
          <ac:chgData name="Ben Day" userId="0d2be0ee-2f4a-49c4-b19c-7ff56a361205" providerId="ADAL" clId="{CB33299C-FE9E-4AD7-AD1A-7E117672C0D7}" dt="2026-03-17T20:02:17.966" v="22" actId="1076"/>
          <ac:picMkLst>
            <pc:docMk/>
            <pc:sldMk cId="633508577" sldId="1486"/>
            <ac:picMk id="4" creationId="{61CEC159-672C-84FC-3337-8FE5C7502C7A}"/>
          </ac:picMkLst>
        </pc:picChg>
      </pc:sldChg>
      <pc:sldChg chg="addSp delSp modSp add mod setBg delDesignElem chgLayout">
        <pc:chgData name="Ben Day" userId="0d2be0ee-2f4a-49c4-b19c-7ff56a361205" providerId="ADAL" clId="{CB33299C-FE9E-4AD7-AD1A-7E117672C0D7}" dt="2026-03-17T20:02:12.558" v="21" actId="1076"/>
        <pc:sldMkLst>
          <pc:docMk/>
          <pc:sldMk cId="3359465762" sldId="1487"/>
        </pc:sldMkLst>
        <pc:spChg chg="add mod ord">
          <ac:chgData name="Ben Day" userId="0d2be0ee-2f4a-49c4-b19c-7ff56a361205" providerId="ADAL" clId="{CB33299C-FE9E-4AD7-AD1A-7E117672C0D7}" dt="2026-03-17T20:00:54.755" v="12" actId="700"/>
          <ac:spMkLst>
            <pc:docMk/>
            <pc:sldMk cId="3359465762" sldId="1487"/>
            <ac:spMk id="2" creationId="{04F71AE4-FDF2-082B-9837-839598F02393}"/>
          </ac:spMkLst>
        </pc:spChg>
        <pc:spChg chg="del">
          <ac:chgData name="Ben Day" userId="0d2be0ee-2f4a-49c4-b19c-7ff56a361205" providerId="ADAL" clId="{CB33299C-FE9E-4AD7-AD1A-7E117672C0D7}" dt="2026-03-17T19:59:14.838" v="5"/>
          <ac:spMkLst>
            <pc:docMk/>
            <pc:sldMk cId="3359465762" sldId="1487"/>
            <ac:spMk id="9" creationId="{AB8C311F-7253-4AED-9701-7FC0708C41C7}"/>
          </ac:spMkLst>
        </pc:spChg>
        <pc:spChg chg="del">
          <ac:chgData name="Ben Day" userId="0d2be0ee-2f4a-49c4-b19c-7ff56a361205" providerId="ADAL" clId="{CB33299C-FE9E-4AD7-AD1A-7E117672C0D7}" dt="2026-03-17T19:59:14.838" v="5"/>
          <ac:spMkLst>
            <pc:docMk/>
            <pc:sldMk cId="3359465762" sldId="1487"/>
            <ac:spMk id="11" creationId="{E2384209-CB15-4CDF-9D31-C44FD9A3F20D}"/>
          </ac:spMkLst>
        </pc:spChg>
        <pc:spChg chg="del">
          <ac:chgData name="Ben Day" userId="0d2be0ee-2f4a-49c4-b19c-7ff56a361205" providerId="ADAL" clId="{CB33299C-FE9E-4AD7-AD1A-7E117672C0D7}" dt="2026-03-17T19:59:14.838" v="5"/>
          <ac:spMkLst>
            <pc:docMk/>
            <pc:sldMk cId="3359465762" sldId="1487"/>
            <ac:spMk id="13" creationId="{2633B3B5-CC90-43F0-8714-D31D1F3F0209}"/>
          </ac:spMkLst>
        </pc:spChg>
        <pc:spChg chg="del">
          <ac:chgData name="Ben Day" userId="0d2be0ee-2f4a-49c4-b19c-7ff56a361205" providerId="ADAL" clId="{CB33299C-FE9E-4AD7-AD1A-7E117672C0D7}" dt="2026-03-17T19:59:14.838" v="5"/>
          <ac:spMkLst>
            <pc:docMk/>
            <pc:sldMk cId="3359465762" sldId="1487"/>
            <ac:spMk id="15" creationId="{A8D57A06-A426-446D-B02C-A2DC6B62E45E}"/>
          </ac:spMkLst>
        </pc:spChg>
        <pc:picChg chg="mod ord">
          <ac:chgData name="Ben Day" userId="0d2be0ee-2f4a-49c4-b19c-7ff56a361205" providerId="ADAL" clId="{CB33299C-FE9E-4AD7-AD1A-7E117672C0D7}" dt="2026-03-17T20:02:12.558" v="21" actId="1076"/>
          <ac:picMkLst>
            <pc:docMk/>
            <pc:sldMk cId="3359465762" sldId="1487"/>
            <ac:picMk id="4" creationId="{EF176C2F-9B93-1E7F-2DFC-5E3D76D7C000}"/>
          </ac:picMkLst>
        </pc:picChg>
      </pc:sldChg>
      <pc:sldChg chg="addSp delSp modSp add mod setBg delDesignElem chgLayout">
        <pc:chgData name="Ben Day" userId="0d2be0ee-2f4a-49c4-b19c-7ff56a361205" providerId="ADAL" clId="{CB33299C-FE9E-4AD7-AD1A-7E117672C0D7}" dt="2026-03-17T20:02:27.341" v="23" actId="1076"/>
        <pc:sldMkLst>
          <pc:docMk/>
          <pc:sldMk cId="2833889882" sldId="1488"/>
        </pc:sldMkLst>
        <pc:spChg chg="add mod ord">
          <ac:chgData name="Ben Day" userId="0d2be0ee-2f4a-49c4-b19c-7ff56a361205" providerId="ADAL" clId="{CB33299C-FE9E-4AD7-AD1A-7E117672C0D7}" dt="2026-03-17T20:01:08.922" v="14" actId="700"/>
          <ac:spMkLst>
            <pc:docMk/>
            <pc:sldMk cId="2833889882" sldId="1488"/>
            <ac:spMk id="2" creationId="{5FE4BAF2-944C-212E-6E54-F9054FF3C8BB}"/>
          </ac:spMkLst>
        </pc:spChg>
        <pc:spChg chg="del">
          <ac:chgData name="Ben Day" userId="0d2be0ee-2f4a-49c4-b19c-7ff56a361205" providerId="ADAL" clId="{CB33299C-FE9E-4AD7-AD1A-7E117672C0D7}" dt="2026-03-17T19:59:14.838" v="5"/>
          <ac:spMkLst>
            <pc:docMk/>
            <pc:sldMk cId="2833889882" sldId="1488"/>
            <ac:spMk id="9" creationId="{AB8C311F-7253-4AED-9701-7FC0708C41C7}"/>
          </ac:spMkLst>
        </pc:spChg>
        <pc:spChg chg="del">
          <ac:chgData name="Ben Day" userId="0d2be0ee-2f4a-49c4-b19c-7ff56a361205" providerId="ADAL" clId="{CB33299C-FE9E-4AD7-AD1A-7E117672C0D7}" dt="2026-03-17T19:59:14.838" v="5"/>
          <ac:spMkLst>
            <pc:docMk/>
            <pc:sldMk cId="2833889882" sldId="1488"/>
            <ac:spMk id="11" creationId="{E2384209-CB15-4CDF-9D31-C44FD9A3F20D}"/>
          </ac:spMkLst>
        </pc:spChg>
        <pc:spChg chg="del">
          <ac:chgData name="Ben Day" userId="0d2be0ee-2f4a-49c4-b19c-7ff56a361205" providerId="ADAL" clId="{CB33299C-FE9E-4AD7-AD1A-7E117672C0D7}" dt="2026-03-17T19:59:14.838" v="5"/>
          <ac:spMkLst>
            <pc:docMk/>
            <pc:sldMk cId="2833889882" sldId="1488"/>
            <ac:spMk id="13" creationId="{2633B3B5-CC90-43F0-8714-D31D1F3F0209}"/>
          </ac:spMkLst>
        </pc:spChg>
        <pc:spChg chg="del">
          <ac:chgData name="Ben Day" userId="0d2be0ee-2f4a-49c4-b19c-7ff56a361205" providerId="ADAL" clId="{CB33299C-FE9E-4AD7-AD1A-7E117672C0D7}" dt="2026-03-17T19:59:14.838" v="5"/>
          <ac:spMkLst>
            <pc:docMk/>
            <pc:sldMk cId="2833889882" sldId="1488"/>
            <ac:spMk id="15" creationId="{A8D57A06-A426-446D-B02C-A2DC6B62E45E}"/>
          </ac:spMkLst>
        </pc:spChg>
        <pc:picChg chg="mod ord">
          <ac:chgData name="Ben Day" userId="0d2be0ee-2f4a-49c4-b19c-7ff56a361205" providerId="ADAL" clId="{CB33299C-FE9E-4AD7-AD1A-7E117672C0D7}" dt="2026-03-17T20:02:27.341" v="23" actId="1076"/>
          <ac:picMkLst>
            <pc:docMk/>
            <pc:sldMk cId="2833889882" sldId="1488"/>
            <ac:picMk id="4" creationId="{3775F953-D0FC-197E-E8C6-B0E301BE80CD}"/>
          </ac:picMkLst>
        </pc:picChg>
      </pc:sldChg>
      <pc:sldChg chg="addSp delSp modSp add mod setBg delDesignElem chgLayout">
        <pc:chgData name="Ben Day" userId="0d2be0ee-2f4a-49c4-b19c-7ff56a361205" providerId="ADAL" clId="{CB33299C-FE9E-4AD7-AD1A-7E117672C0D7}" dt="2026-03-17T20:02:33.037" v="25" actId="1076"/>
        <pc:sldMkLst>
          <pc:docMk/>
          <pc:sldMk cId="2614021106" sldId="1489"/>
        </pc:sldMkLst>
        <pc:spChg chg="add del mod ord">
          <ac:chgData name="Ben Day" userId="0d2be0ee-2f4a-49c4-b19c-7ff56a361205" providerId="ADAL" clId="{CB33299C-FE9E-4AD7-AD1A-7E117672C0D7}" dt="2026-03-17T20:01:55.418" v="18" actId="478"/>
          <ac:spMkLst>
            <pc:docMk/>
            <pc:sldMk cId="2614021106" sldId="1489"/>
            <ac:spMk id="3" creationId="{62FC8E27-9451-B1F5-C72C-009F8B80DB41}"/>
          </ac:spMkLst>
        </pc:spChg>
        <pc:spChg chg="del">
          <ac:chgData name="Ben Day" userId="0d2be0ee-2f4a-49c4-b19c-7ff56a361205" providerId="ADAL" clId="{CB33299C-FE9E-4AD7-AD1A-7E117672C0D7}" dt="2026-03-17T19:59:14.838" v="5"/>
          <ac:spMkLst>
            <pc:docMk/>
            <pc:sldMk cId="2614021106" sldId="1489"/>
            <ac:spMk id="9" creationId="{3BC8C7F3-0E79-F5AA-249A-A4005186FB1B}"/>
          </ac:spMkLst>
        </pc:spChg>
        <pc:spChg chg="del">
          <ac:chgData name="Ben Day" userId="0d2be0ee-2f4a-49c4-b19c-7ff56a361205" providerId="ADAL" clId="{CB33299C-FE9E-4AD7-AD1A-7E117672C0D7}" dt="2026-03-17T19:59:14.838" v="5"/>
          <ac:spMkLst>
            <pc:docMk/>
            <pc:sldMk cId="2614021106" sldId="1489"/>
            <ac:spMk id="11" creationId="{7080E58B-7B38-5707-34AE-2991EFF487D5}"/>
          </ac:spMkLst>
        </pc:spChg>
        <pc:spChg chg="del">
          <ac:chgData name="Ben Day" userId="0d2be0ee-2f4a-49c4-b19c-7ff56a361205" providerId="ADAL" clId="{CB33299C-FE9E-4AD7-AD1A-7E117672C0D7}" dt="2026-03-17T19:59:14.838" v="5"/>
          <ac:spMkLst>
            <pc:docMk/>
            <pc:sldMk cId="2614021106" sldId="1489"/>
            <ac:spMk id="13" creationId="{98D43416-B2A3-B3BA-661C-80C33D410855}"/>
          </ac:spMkLst>
        </pc:spChg>
        <pc:spChg chg="del">
          <ac:chgData name="Ben Day" userId="0d2be0ee-2f4a-49c4-b19c-7ff56a361205" providerId="ADAL" clId="{CB33299C-FE9E-4AD7-AD1A-7E117672C0D7}" dt="2026-03-17T19:59:14.838" v="5"/>
          <ac:spMkLst>
            <pc:docMk/>
            <pc:sldMk cId="2614021106" sldId="1489"/>
            <ac:spMk id="15" creationId="{E3190EAA-ED7D-5E2D-C5F6-68631B045C7F}"/>
          </ac:spMkLst>
        </pc:spChg>
        <pc:picChg chg="mod">
          <ac:chgData name="Ben Day" userId="0d2be0ee-2f4a-49c4-b19c-7ff56a361205" providerId="ADAL" clId="{CB33299C-FE9E-4AD7-AD1A-7E117672C0D7}" dt="2026-03-17T20:02:33.037" v="25" actId="1076"/>
          <ac:picMkLst>
            <pc:docMk/>
            <pc:sldMk cId="2614021106" sldId="1489"/>
            <ac:picMk id="2" creationId="{C536CF79-A90C-43FD-A582-3823A29D5AAD}"/>
          </ac:picMkLst>
        </pc:picChg>
      </pc:sldChg>
      <pc:sldChg chg="add">
        <pc:chgData name="Ben Day" userId="0d2be0ee-2f4a-49c4-b19c-7ff56a361205" providerId="ADAL" clId="{CB33299C-FE9E-4AD7-AD1A-7E117672C0D7}" dt="2026-03-17T19:59:14.838" v="5"/>
        <pc:sldMkLst>
          <pc:docMk/>
          <pc:sldMk cId="815683314" sldId="1490"/>
        </pc:sldMkLst>
      </pc:sldChg>
      <pc:sldChg chg="add">
        <pc:chgData name="Ben Day" userId="0d2be0ee-2f4a-49c4-b19c-7ff56a361205" providerId="ADAL" clId="{CB33299C-FE9E-4AD7-AD1A-7E117672C0D7}" dt="2026-03-17T19:59:14.838" v="5"/>
        <pc:sldMkLst>
          <pc:docMk/>
          <pc:sldMk cId="2508104178" sldId="1491"/>
        </pc:sldMkLst>
      </pc:sldChg>
      <pc:sldChg chg="add">
        <pc:chgData name="Ben Day" userId="0d2be0ee-2f4a-49c4-b19c-7ff56a361205" providerId="ADAL" clId="{CB33299C-FE9E-4AD7-AD1A-7E117672C0D7}" dt="2026-03-17T19:59:14.838" v="5"/>
        <pc:sldMkLst>
          <pc:docMk/>
          <pc:sldMk cId="3971494417" sldId="1492"/>
        </pc:sldMkLst>
      </pc:sldChg>
      <pc:sldChg chg="add">
        <pc:chgData name="Ben Day" userId="0d2be0ee-2f4a-49c4-b19c-7ff56a361205" providerId="ADAL" clId="{CB33299C-FE9E-4AD7-AD1A-7E117672C0D7}" dt="2026-03-17T19:59:14.838" v="5"/>
        <pc:sldMkLst>
          <pc:docMk/>
          <pc:sldMk cId="2331277994" sldId="1493"/>
        </pc:sldMkLst>
      </pc:sldChg>
      <pc:sldChg chg="add">
        <pc:chgData name="Ben Day" userId="0d2be0ee-2f4a-49c4-b19c-7ff56a361205" providerId="ADAL" clId="{CB33299C-FE9E-4AD7-AD1A-7E117672C0D7}" dt="2026-03-17T19:59:14.838" v="5"/>
        <pc:sldMkLst>
          <pc:docMk/>
          <pc:sldMk cId="3046618474" sldId="1494"/>
        </pc:sldMkLst>
      </pc:sldChg>
      <pc:sldChg chg="add">
        <pc:chgData name="Ben Day" userId="0d2be0ee-2f4a-49c4-b19c-7ff56a361205" providerId="ADAL" clId="{CB33299C-FE9E-4AD7-AD1A-7E117672C0D7}" dt="2026-03-17T19:59:14.838" v="5"/>
        <pc:sldMkLst>
          <pc:docMk/>
          <pc:sldMk cId="1576504153" sldId="1495"/>
        </pc:sldMkLst>
      </pc:sldChg>
      <pc:sldChg chg="add">
        <pc:chgData name="Ben Day" userId="0d2be0ee-2f4a-49c4-b19c-7ff56a361205" providerId="ADAL" clId="{CB33299C-FE9E-4AD7-AD1A-7E117672C0D7}" dt="2026-03-17T19:59:14.838" v="5"/>
        <pc:sldMkLst>
          <pc:docMk/>
          <pc:sldMk cId="504929116" sldId="1496"/>
        </pc:sldMkLst>
      </pc:sldChg>
      <pc:sldChg chg="add setBg">
        <pc:chgData name="Ben Day" userId="0d2be0ee-2f4a-49c4-b19c-7ff56a361205" providerId="ADAL" clId="{CB33299C-FE9E-4AD7-AD1A-7E117672C0D7}" dt="2026-03-17T19:59:14.838" v="5"/>
        <pc:sldMkLst>
          <pc:docMk/>
          <pc:sldMk cId="563712290" sldId="1497"/>
        </pc:sldMkLst>
      </pc:sldChg>
      <pc:sldChg chg="add setBg">
        <pc:chgData name="Ben Day" userId="0d2be0ee-2f4a-49c4-b19c-7ff56a361205" providerId="ADAL" clId="{CB33299C-FE9E-4AD7-AD1A-7E117672C0D7}" dt="2026-03-17T19:59:14.838" v="5"/>
        <pc:sldMkLst>
          <pc:docMk/>
          <pc:sldMk cId="4179501" sldId="1498"/>
        </pc:sldMkLst>
      </pc:sldChg>
      <pc:sldChg chg="add setBg">
        <pc:chgData name="Ben Day" userId="0d2be0ee-2f4a-49c4-b19c-7ff56a361205" providerId="ADAL" clId="{CB33299C-FE9E-4AD7-AD1A-7E117672C0D7}" dt="2026-03-17T19:59:14.838" v="5"/>
        <pc:sldMkLst>
          <pc:docMk/>
          <pc:sldMk cId="3150319584" sldId="1499"/>
        </pc:sldMkLst>
      </pc:sldChg>
      <pc:sldChg chg="add">
        <pc:chgData name="Ben Day" userId="0d2be0ee-2f4a-49c4-b19c-7ff56a361205" providerId="ADAL" clId="{CB33299C-FE9E-4AD7-AD1A-7E117672C0D7}" dt="2026-03-17T19:59:14.838" v="5"/>
        <pc:sldMkLst>
          <pc:docMk/>
          <pc:sldMk cId="1648159091" sldId="1500"/>
        </pc:sldMkLst>
      </pc:sldChg>
      <pc:sldChg chg="add">
        <pc:chgData name="Ben Day" userId="0d2be0ee-2f4a-49c4-b19c-7ff56a361205" providerId="ADAL" clId="{CB33299C-FE9E-4AD7-AD1A-7E117672C0D7}" dt="2026-03-17T19:59:14.838" v="5"/>
        <pc:sldMkLst>
          <pc:docMk/>
          <pc:sldMk cId="4080449712" sldId="1501"/>
        </pc:sldMkLst>
      </pc:sldChg>
      <pc:sldChg chg="add">
        <pc:chgData name="Ben Day" userId="0d2be0ee-2f4a-49c4-b19c-7ff56a361205" providerId="ADAL" clId="{CB33299C-FE9E-4AD7-AD1A-7E117672C0D7}" dt="2026-03-17T20:05:54.219" v="33"/>
        <pc:sldMkLst>
          <pc:docMk/>
          <pc:sldMk cId="4032533541" sldId="1502"/>
        </pc:sldMkLst>
      </pc:sldChg>
      <pc:sldChg chg="add">
        <pc:chgData name="Ben Day" userId="0d2be0ee-2f4a-49c4-b19c-7ff56a361205" providerId="ADAL" clId="{CB33299C-FE9E-4AD7-AD1A-7E117672C0D7}" dt="2026-03-17T20:05:54.219" v="33"/>
        <pc:sldMkLst>
          <pc:docMk/>
          <pc:sldMk cId="2416750658" sldId="1503"/>
        </pc:sldMkLst>
      </pc:sldChg>
      <pc:sldChg chg="add">
        <pc:chgData name="Ben Day" userId="0d2be0ee-2f4a-49c4-b19c-7ff56a361205" providerId="ADAL" clId="{CB33299C-FE9E-4AD7-AD1A-7E117672C0D7}" dt="2026-03-17T20:05:54.219" v="33"/>
        <pc:sldMkLst>
          <pc:docMk/>
          <pc:sldMk cId="177979176" sldId="1504"/>
        </pc:sldMkLst>
      </pc:sldChg>
      <pc:sldChg chg="modSp add mod">
        <pc:chgData name="Ben Day" userId="0d2be0ee-2f4a-49c4-b19c-7ff56a361205" providerId="ADAL" clId="{CB33299C-FE9E-4AD7-AD1A-7E117672C0D7}" dt="2026-03-17T20:09:14.113" v="50" actId="14100"/>
        <pc:sldMkLst>
          <pc:docMk/>
          <pc:sldMk cId="1079048504" sldId="1505"/>
        </pc:sldMkLst>
        <pc:spChg chg="mod">
          <ac:chgData name="Ben Day" userId="0d2be0ee-2f4a-49c4-b19c-7ff56a361205" providerId="ADAL" clId="{CB33299C-FE9E-4AD7-AD1A-7E117672C0D7}" dt="2026-03-17T20:09:05.627" v="48" actId="27636"/>
          <ac:spMkLst>
            <pc:docMk/>
            <pc:sldMk cId="1079048504" sldId="1505"/>
            <ac:spMk id="11" creationId="{930772BB-4C9B-D857-7C23-4CCFD74576DF}"/>
          </ac:spMkLst>
        </pc:spChg>
        <pc:spChg chg="mod">
          <ac:chgData name="Ben Day" userId="0d2be0ee-2f4a-49c4-b19c-7ff56a361205" providerId="ADAL" clId="{CB33299C-FE9E-4AD7-AD1A-7E117672C0D7}" dt="2026-03-17T20:09:09.397" v="49" actId="14100"/>
          <ac:spMkLst>
            <pc:docMk/>
            <pc:sldMk cId="1079048504" sldId="1505"/>
            <ac:spMk id="13" creationId="{908FEBB9-25FB-0457-32CE-F1365B277F31}"/>
          </ac:spMkLst>
        </pc:spChg>
        <pc:spChg chg="mod">
          <ac:chgData name="Ben Day" userId="0d2be0ee-2f4a-49c4-b19c-7ff56a361205" providerId="ADAL" clId="{CB33299C-FE9E-4AD7-AD1A-7E117672C0D7}" dt="2026-03-17T20:09:14.113" v="50" actId="14100"/>
          <ac:spMkLst>
            <pc:docMk/>
            <pc:sldMk cId="1079048504" sldId="1505"/>
            <ac:spMk id="15" creationId="{4E21D10E-64B4-DEB2-4B3E-8E7EF4FE77AB}"/>
          </ac:spMkLst>
        </pc:spChg>
        <pc:spChg chg="mod">
          <ac:chgData name="Ben Day" userId="0d2be0ee-2f4a-49c4-b19c-7ff56a361205" providerId="ADAL" clId="{CB33299C-FE9E-4AD7-AD1A-7E117672C0D7}" dt="2026-03-17T20:08:56.560" v="46" actId="20577"/>
          <ac:spMkLst>
            <pc:docMk/>
            <pc:sldMk cId="1079048504" sldId="1505"/>
            <ac:spMk id="17" creationId="{F179A6F6-891F-8664-2073-F0A6A5394C28}"/>
          </ac:spMkLst>
        </pc:spChg>
      </pc:sldChg>
      <pc:sldChg chg="add">
        <pc:chgData name="Ben Day" userId="0d2be0ee-2f4a-49c4-b19c-7ff56a361205" providerId="ADAL" clId="{CB33299C-FE9E-4AD7-AD1A-7E117672C0D7}" dt="2026-03-17T20:09:30.985" v="51"/>
        <pc:sldMkLst>
          <pc:docMk/>
          <pc:sldMk cId="502107567" sldId="1506"/>
        </pc:sldMkLst>
      </pc:sldChg>
    </pc:docChg>
  </pc:docChgLst>
  <pc:docChgLst>
    <pc:chgData name="Ben Day" userId="0d2be0ee-2f4a-49c4-b19c-7ff56a361205" providerId="ADAL" clId="{8853709E-D52E-57F7-824B-D38A5878CA37}"/>
    <pc:docChg chg="undo custSel addSld delSld modSld modSection">
      <pc:chgData name="Ben Day" userId="0d2be0ee-2f4a-49c4-b19c-7ff56a361205" providerId="ADAL" clId="{8853709E-D52E-57F7-824B-D38A5878CA37}" dt="2026-03-17T20:27:50.193" v="366" actId="1076"/>
      <pc:docMkLst>
        <pc:docMk/>
      </pc:docMkLst>
      <pc:sldChg chg="del">
        <pc:chgData name="Ben Day" userId="0d2be0ee-2f4a-49c4-b19c-7ff56a361205" providerId="ADAL" clId="{8853709E-D52E-57F7-824B-D38A5878CA37}" dt="2026-03-17T12:35:40.620" v="1" actId="2696"/>
        <pc:sldMkLst>
          <pc:docMk/>
          <pc:sldMk cId="220881540" sldId="348"/>
        </pc:sldMkLst>
      </pc:sldChg>
      <pc:sldChg chg="del">
        <pc:chgData name="Ben Day" userId="0d2be0ee-2f4a-49c4-b19c-7ff56a361205" providerId="ADAL" clId="{8853709E-D52E-57F7-824B-D38A5878CA37}" dt="2026-03-17T12:54:46.757" v="274" actId="2696"/>
        <pc:sldMkLst>
          <pc:docMk/>
          <pc:sldMk cId="2294743307" sldId="425"/>
        </pc:sldMkLst>
      </pc:sldChg>
      <pc:sldChg chg="del">
        <pc:chgData name="Ben Day" userId="0d2be0ee-2f4a-49c4-b19c-7ff56a361205" providerId="ADAL" clId="{8853709E-D52E-57F7-824B-D38A5878CA37}" dt="2026-03-17T12:54:46.764" v="275" actId="2696"/>
        <pc:sldMkLst>
          <pc:docMk/>
          <pc:sldMk cId="2294743307" sldId="426"/>
        </pc:sldMkLst>
      </pc:sldChg>
      <pc:sldChg chg="mod modShow">
        <pc:chgData name="Ben Day" userId="0d2be0ee-2f4a-49c4-b19c-7ff56a361205" providerId="ADAL" clId="{8853709E-D52E-57F7-824B-D38A5878CA37}" dt="2026-03-17T12:55:13.821" v="276" actId="729"/>
        <pc:sldMkLst>
          <pc:docMk/>
          <pc:sldMk cId="2294743307" sldId="429"/>
        </pc:sldMkLst>
      </pc:sldChg>
      <pc:sldChg chg="modSp">
        <pc:chgData name="Ben Day" userId="0d2be0ee-2f4a-49c4-b19c-7ff56a361205" providerId="ADAL" clId="{8853709E-D52E-57F7-824B-D38A5878CA37}" dt="2026-03-17T12:56:04.752" v="325" actId="20577"/>
        <pc:sldMkLst>
          <pc:docMk/>
          <pc:sldMk cId="2294743307" sldId="437"/>
        </pc:sldMkLst>
        <pc:spChg chg="mod">
          <ac:chgData name="Ben Day" userId="0d2be0ee-2f4a-49c4-b19c-7ff56a361205" providerId="ADAL" clId="{8853709E-D52E-57F7-824B-D38A5878CA37}" dt="2026-03-17T12:56:04.752" v="325" actId="20577"/>
          <ac:spMkLst>
            <pc:docMk/>
            <pc:sldMk cId="2294743307" sldId="437"/>
            <ac:spMk id="7" creationId="{EAFD0FD4-6D7A-48F9-DAE9-474EF7F344D3}"/>
          </ac:spMkLst>
        </pc:spChg>
      </pc:sldChg>
      <pc:sldChg chg="modSp">
        <pc:chgData name="Ben Day" userId="0d2be0ee-2f4a-49c4-b19c-7ff56a361205" providerId="ADAL" clId="{8853709E-D52E-57F7-824B-D38A5878CA37}" dt="2026-03-17T12:56:23.190" v="329" actId="20577"/>
        <pc:sldMkLst>
          <pc:docMk/>
          <pc:sldMk cId="2294743307" sldId="438"/>
        </pc:sldMkLst>
        <pc:spChg chg="mod">
          <ac:chgData name="Ben Day" userId="0d2be0ee-2f4a-49c4-b19c-7ff56a361205" providerId="ADAL" clId="{8853709E-D52E-57F7-824B-D38A5878CA37}" dt="2026-03-17T12:56:23.190" v="329" actId="20577"/>
          <ac:spMkLst>
            <pc:docMk/>
            <pc:sldMk cId="2294743307" sldId="438"/>
            <ac:spMk id="7" creationId="{EAFD0FD4-6D7A-48F9-DAE9-474EF7F344D3}"/>
          </ac:spMkLst>
        </pc:spChg>
      </pc:sldChg>
      <pc:sldChg chg="modSp">
        <pc:chgData name="Ben Day" userId="0d2be0ee-2f4a-49c4-b19c-7ff56a361205" providerId="ADAL" clId="{8853709E-D52E-57F7-824B-D38A5878CA37}" dt="2026-03-17T12:56:52.119" v="364" actId="20577"/>
        <pc:sldMkLst>
          <pc:docMk/>
          <pc:sldMk cId="2294743307" sldId="440"/>
        </pc:sldMkLst>
        <pc:spChg chg="mod">
          <ac:chgData name="Ben Day" userId="0d2be0ee-2f4a-49c4-b19c-7ff56a361205" providerId="ADAL" clId="{8853709E-D52E-57F7-824B-D38A5878CA37}" dt="2026-03-17T12:56:52.119" v="364" actId="20577"/>
          <ac:spMkLst>
            <pc:docMk/>
            <pc:sldMk cId="2294743307" sldId="440"/>
            <ac:spMk id="7" creationId="{EAFD0FD4-6D7A-48F9-DAE9-474EF7F344D3}"/>
          </ac:spMkLst>
        </pc:spChg>
      </pc:sldChg>
      <pc:sldChg chg="del">
        <pc:chgData name="Ben Day" userId="0d2be0ee-2f4a-49c4-b19c-7ff56a361205" providerId="ADAL" clId="{8853709E-D52E-57F7-824B-D38A5878CA37}" dt="2026-03-17T12:57:10.852" v="365" actId="2696"/>
        <pc:sldMkLst>
          <pc:docMk/>
          <pc:sldMk cId="2294743307" sldId="441"/>
        </pc:sldMkLst>
      </pc:sldChg>
      <pc:sldChg chg="modSp mod">
        <pc:chgData name="Ben Day" userId="0d2be0ee-2f4a-49c4-b19c-7ff56a361205" providerId="ADAL" clId="{8853709E-D52E-57F7-824B-D38A5878CA37}" dt="2026-03-17T20:27:50.193" v="366" actId="1076"/>
        <pc:sldMkLst>
          <pc:docMk/>
          <pc:sldMk cId="1399655439" sldId="532"/>
        </pc:sldMkLst>
        <pc:picChg chg="mod">
          <ac:chgData name="Ben Day" userId="0d2be0ee-2f4a-49c4-b19c-7ff56a361205" providerId="ADAL" clId="{8853709E-D52E-57F7-824B-D38A5878CA37}" dt="2026-03-17T20:27:50.193" v="366" actId="1076"/>
          <ac:picMkLst>
            <pc:docMk/>
            <pc:sldMk cId="1399655439" sldId="532"/>
            <ac:picMk id="4" creationId="{30B37CFD-B463-2A1D-D962-631949C6204B}"/>
          </ac:picMkLst>
        </pc:picChg>
      </pc:sldChg>
      <pc:sldChg chg="add">
        <pc:chgData name="Ben Day" userId="0d2be0ee-2f4a-49c4-b19c-7ff56a361205" providerId="ADAL" clId="{8853709E-D52E-57F7-824B-D38A5878CA37}" dt="2026-03-17T12:35:36.961" v="0"/>
        <pc:sldMkLst>
          <pc:docMk/>
          <pc:sldMk cId="3153071039" sldId="547"/>
        </pc:sldMkLst>
      </pc:sldChg>
      <pc:sldChg chg="add">
        <pc:chgData name="Ben Day" userId="0d2be0ee-2f4a-49c4-b19c-7ff56a361205" providerId="ADAL" clId="{8853709E-D52E-57F7-824B-D38A5878CA37}" dt="2026-03-17T12:36:48.618" v="2"/>
        <pc:sldMkLst>
          <pc:docMk/>
          <pc:sldMk cId="2024376919" sldId="548"/>
        </pc:sldMkLst>
      </pc:sldChg>
      <pc:sldChg chg="modSp add mod">
        <pc:chgData name="Ben Day" userId="0d2be0ee-2f4a-49c4-b19c-7ff56a361205" providerId="ADAL" clId="{8853709E-D52E-57F7-824B-D38A5878CA37}" dt="2026-03-17T12:37:14.705" v="4" actId="27636"/>
        <pc:sldMkLst>
          <pc:docMk/>
          <pc:sldMk cId="3052597278" sldId="549"/>
        </pc:sldMkLst>
        <pc:spChg chg="mod">
          <ac:chgData name="Ben Day" userId="0d2be0ee-2f4a-49c4-b19c-7ff56a361205" providerId="ADAL" clId="{8853709E-D52E-57F7-824B-D38A5878CA37}" dt="2026-03-17T12:37:14.705" v="4" actId="27636"/>
          <ac:spMkLst>
            <pc:docMk/>
            <pc:sldMk cId="3052597278" sldId="549"/>
            <ac:spMk id="15" creationId="{FE45DC7A-3E0F-3C3E-5847-04C73A4CE96B}"/>
          </ac:spMkLst>
        </pc:spChg>
      </pc:sldChg>
      <pc:sldChg chg="add">
        <pc:chgData name="Ben Day" userId="0d2be0ee-2f4a-49c4-b19c-7ff56a361205" providerId="ADAL" clId="{8853709E-D52E-57F7-824B-D38A5878CA37}" dt="2026-03-17T12:37:55.708" v="5"/>
        <pc:sldMkLst>
          <pc:docMk/>
          <pc:sldMk cId="318898946" sldId="550"/>
        </pc:sldMkLst>
      </pc:sldChg>
      <pc:sldChg chg="add">
        <pc:chgData name="Ben Day" userId="0d2be0ee-2f4a-49c4-b19c-7ff56a361205" providerId="ADAL" clId="{8853709E-D52E-57F7-824B-D38A5878CA37}" dt="2026-03-17T12:37:55.708" v="5"/>
        <pc:sldMkLst>
          <pc:docMk/>
          <pc:sldMk cId="3860758919" sldId="551"/>
        </pc:sldMkLst>
      </pc:sldChg>
      <pc:sldChg chg="add">
        <pc:chgData name="Ben Day" userId="0d2be0ee-2f4a-49c4-b19c-7ff56a361205" providerId="ADAL" clId="{8853709E-D52E-57F7-824B-D38A5878CA37}" dt="2026-03-17T12:37:55.708" v="5"/>
        <pc:sldMkLst>
          <pc:docMk/>
          <pc:sldMk cId="812767341" sldId="552"/>
        </pc:sldMkLst>
      </pc:sldChg>
      <pc:sldChg chg="addSp delSp modSp new mod modClrScheme chgLayout">
        <pc:chgData name="Ben Day" userId="0d2be0ee-2f4a-49c4-b19c-7ff56a361205" providerId="ADAL" clId="{8853709E-D52E-57F7-824B-D38A5878CA37}" dt="2026-03-17T12:41:05.147" v="87" actId="2711"/>
        <pc:sldMkLst>
          <pc:docMk/>
          <pc:sldMk cId="3334059512" sldId="553"/>
        </pc:sldMkLst>
        <pc:spChg chg="del">
          <ac:chgData name="Ben Day" userId="0d2be0ee-2f4a-49c4-b19c-7ff56a361205" providerId="ADAL" clId="{8853709E-D52E-57F7-824B-D38A5878CA37}" dt="2026-03-17T12:39:41.801" v="7" actId="700"/>
          <ac:spMkLst>
            <pc:docMk/>
            <pc:sldMk cId="3334059512" sldId="553"/>
            <ac:spMk id="2" creationId="{7B6539BC-D840-BA2A-A07C-48167F3E5E49}"/>
          </ac:spMkLst>
        </pc:spChg>
        <pc:spChg chg="del">
          <ac:chgData name="Ben Day" userId="0d2be0ee-2f4a-49c4-b19c-7ff56a361205" providerId="ADAL" clId="{8853709E-D52E-57F7-824B-D38A5878CA37}" dt="2026-03-17T12:39:41.801" v="7" actId="700"/>
          <ac:spMkLst>
            <pc:docMk/>
            <pc:sldMk cId="3334059512" sldId="553"/>
            <ac:spMk id="3" creationId="{537A1F81-82B9-C7F0-4583-E08CF5851E49}"/>
          </ac:spMkLst>
        </pc:spChg>
        <pc:spChg chg="add mod">
          <ac:chgData name="Ben Day" userId="0d2be0ee-2f4a-49c4-b19c-7ff56a361205" providerId="ADAL" clId="{8853709E-D52E-57F7-824B-D38A5878CA37}" dt="2026-03-17T12:41:05.147" v="87" actId="2711"/>
          <ac:spMkLst>
            <pc:docMk/>
            <pc:sldMk cId="3334059512" sldId="553"/>
            <ac:spMk id="4" creationId="{24C30161-BD81-ACE8-41B3-A24443468C27}"/>
          </ac:spMkLst>
        </pc:spChg>
        <pc:picChg chg="add mod">
          <ac:chgData name="Ben Day" userId="0d2be0ee-2f4a-49c4-b19c-7ff56a361205" providerId="ADAL" clId="{8853709E-D52E-57F7-824B-D38A5878CA37}" dt="2026-03-17T12:40:09.457" v="10" actId="14100"/>
          <ac:picMkLst>
            <pc:docMk/>
            <pc:sldMk cId="3334059512" sldId="553"/>
            <ac:picMk id="6" creationId="{993E9047-5B1D-77D1-9761-B360E2795846}"/>
          </ac:picMkLst>
        </pc:picChg>
      </pc:sldChg>
      <pc:sldChg chg="addSp modSp new mod">
        <pc:chgData name="Ben Day" userId="0d2be0ee-2f4a-49c4-b19c-7ff56a361205" providerId="ADAL" clId="{8853709E-D52E-57F7-824B-D38A5878CA37}" dt="2026-03-17T12:44:47.899" v="137" actId="2711"/>
        <pc:sldMkLst>
          <pc:docMk/>
          <pc:sldMk cId="1482188841" sldId="554"/>
        </pc:sldMkLst>
        <pc:spChg chg="mod">
          <ac:chgData name="Ben Day" userId="0d2be0ee-2f4a-49c4-b19c-7ff56a361205" providerId="ADAL" clId="{8853709E-D52E-57F7-824B-D38A5878CA37}" dt="2026-03-17T12:44:47.899" v="137" actId="2711"/>
          <ac:spMkLst>
            <pc:docMk/>
            <pc:sldMk cId="1482188841" sldId="554"/>
            <ac:spMk id="2" creationId="{6758BCE4-1737-4C73-DE50-C74E1577DE96}"/>
          </ac:spMkLst>
        </pc:spChg>
        <pc:picChg chg="add mod">
          <ac:chgData name="Ben Day" userId="0d2be0ee-2f4a-49c4-b19c-7ff56a361205" providerId="ADAL" clId="{8853709E-D52E-57F7-824B-D38A5878CA37}" dt="2026-03-17T12:44:23.554" v="119" actId="1076"/>
          <ac:picMkLst>
            <pc:docMk/>
            <pc:sldMk cId="1482188841" sldId="554"/>
            <ac:picMk id="3" creationId="{FF5592A9-673D-6496-FF56-3706B26504B0}"/>
          </ac:picMkLst>
        </pc:picChg>
      </pc:sldChg>
      <pc:sldChg chg="addSp delSp modSp add mod">
        <pc:chgData name="Ben Day" userId="0d2be0ee-2f4a-49c4-b19c-7ff56a361205" providerId="ADAL" clId="{8853709E-D52E-57F7-824B-D38A5878CA37}" dt="2026-03-17T12:46:38.474" v="165" actId="20577"/>
        <pc:sldMkLst>
          <pc:docMk/>
          <pc:sldMk cId="144967650" sldId="555"/>
        </pc:sldMkLst>
        <pc:spChg chg="mod">
          <ac:chgData name="Ben Day" userId="0d2be0ee-2f4a-49c4-b19c-7ff56a361205" providerId="ADAL" clId="{8853709E-D52E-57F7-824B-D38A5878CA37}" dt="2026-03-17T12:46:38.474" v="165" actId="20577"/>
          <ac:spMkLst>
            <pc:docMk/>
            <pc:sldMk cId="144967650" sldId="555"/>
            <ac:spMk id="2" creationId="{74FFA7C2-0595-6E61-B9D3-BFBCEA6B9462}"/>
          </ac:spMkLst>
        </pc:spChg>
        <pc:picChg chg="del">
          <ac:chgData name="Ben Day" userId="0d2be0ee-2f4a-49c4-b19c-7ff56a361205" providerId="ADAL" clId="{8853709E-D52E-57F7-824B-D38A5878CA37}" dt="2026-03-17T12:46:23.156" v="139" actId="478"/>
          <ac:picMkLst>
            <pc:docMk/>
            <pc:sldMk cId="144967650" sldId="555"/>
            <ac:picMk id="3" creationId="{5F7F4BA4-3C46-F376-4649-DCC214903068}"/>
          </ac:picMkLst>
        </pc:picChg>
        <pc:picChg chg="add mod">
          <ac:chgData name="Ben Day" userId="0d2be0ee-2f4a-49c4-b19c-7ff56a361205" providerId="ADAL" clId="{8853709E-D52E-57F7-824B-D38A5878CA37}" dt="2026-03-17T12:46:27.423" v="141" actId="1076"/>
          <ac:picMkLst>
            <pc:docMk/>
            <pc:sldMk cId="144967650" sldId="555"/>
            <ac:picMk id="4" creationId="{8AC1AE95-7366-D22A-C96E-93335D69850D}"/>
          </ac:picMkLst>
        </pc:picChg>
      </pc:sldChg>
      <pc:sldChg chg="addSp delSp modSp new mod">
        <pc:chgData name="Ben Day" userId="0d2be0ee-2f4a-49c4-b19c-7ff56a361205" providerId="ADAL" clId="{8853709E-D52E-57F7-824B-D38A5878CA37}" dt="2026-03-17T12:54:06.450" v="273" actId="20577"/>
        <pc:sldMkLst>
          <pc:docMk/>
          <pc:sldMk cId="1801069896" sldId="556"/>
        </pc:sldMkLst>
        <pc:spChg chg="mod">
          <ac:chgData name="Ben Day" userId="0d2be0ee-2f4a-49c4-b19c-7ff56a361205" providerId="ADAL" clId="{8853709E-D52E-57F7-824B-D38A5878CA37}" dt="2026-03-17T12:54:06.450" v="273" actId="20577"/>
          <ac:spMkLst>
            <pc:docMk/>
            <pc:sldMk cId="1801069896" sldId="556"/>
            <ac:spMk id="2" creationId="{6245FAD4-DE3A-F0B7-6A86-CD94F05F2B27}"/>
          </ac:spMkLst>
        </pc:spChg>
        <pc:picChg chg="add del mod">
          <ac:chgData name="Ben Day" userId="0d2be0ee-2f4a-49c4-b19c-7ff56a361205" providerId="ADAL" clId="{8853709E-D52E-57F7-824B-D38A5878CA37}" dt="2026-03-17T12:50:58.448" v="255" actId="478"/>
          <ac:picMkLst>
            <pc:docMk/>
            <pc:sldMk cId="1801069896" sldId="556"/>
            <ac:picMk id="3" creationId="{D52A703B-1998-5EFF-2816-71777A41C2A2}"/>
          </ac:picMkLst>
        </pc:picChg>
        <pc:picChg chg="add mod">
          <ac:chgData name="Ben Day" userId="0d2be0ee-2f4a-49c4-b19c-7ff56a361205" providerId="ADAL" clId="{8853709E-D52E-57F7-824B-D38A5878CA37}" dt="2026-03-17T12:54:00.744" v="272" actId="1076"/>
          <ac:picMkLst>
            <pc:docMk/>
            <pc:sldMk cId="1801069896" sldId="556"/>
            <ac:picMk id="4" creationId="{07F5B400-838A-F4B3-AE00-34488B238B2F}"/>
          </ac:picMkLst>
        </pc:picChg>
        <pc:picChg chg="add del mod">
          <ac:chgData name="Ben Day" userId="0d2be0ee-2f4a-49c4-b19c-7ff56a361205" providerId="ADAL" clId="{8853709E-D52E-57F7-824B-D38A5878CA37}" dt="2026-03-17T12:51:05.047" v="258" actId="478"/>
          <ac:picMkLst>
            <pc:docMk/>
            <pc:sldMk cId="1801069896" sldId="556"/>
            <ac:picMk id="5" creationId="{C2FFFB2E-E547-3D0B-8AB6-FF56FE2E29C6}"/>
          </ac:picMkLst>
        </pc:picChg>
        <pc:picChg chg="add del mod modCrop">
          <ac:chgData name="Ben Day" userId="0d2be0ee-2f4a-49c4-b19c-7ff56a361205" providerId="ADAL" clId="{8853709E-D52E-57F7-824B-D38A5878CA37}" dt="2026-03-17T12:53:45.835" v="268" actId="478"/>
          <ac:picMkLst>
            <pc:docMk/>
            <pc:sldMk cId="1801069896" sldId="556"/>
            <ac:picMk id="6" creationId="{183D2BA9-5F83-18C4-00AE-164EF4F61525}"/>
          </ac:picMkLst>
        </pc:picChg>
        <pc:picChg chg="add mod">
          <ac:chgData name="Ben Day" userId="0d2be0ee-2f4a-49c4-b19c-7ff56a361205" providerId="ADAL" clId="{8853709E-D52E-57F7-824B-D38A5878CA37}" dt="2026-03-17T12:53:51.374" v="270" actId="1076"/>
          <ac:picMkLst>
            <pc:docMk/>
            <pc:sldMk cId="1801069896" sldId="556"/>
            <ac:picMk id="7" creationId="{71A074B7-3FB3-89F2-E2AA-08BFEA17B01C}"/>
          </ac:picMkLst>
        </pc:picChg>
      </pc:sldChg>
      <pc:sldChg chg="addSp delSp modSp new mod modClrScheme chgLayout">
        <pc:chgData name="Ben Day" userId="0d2be0ee-2f4a-49c4-b19c-7ff56a361205" providerId="ADAL" clId="{8853709E-D52E-57F7-824B-D38A5878CA37}" dt="2026-03-17T12:55:48.281" v="313" actId="20577"/>
        <pc:sldMkLst>
          <pc:docMk/>
          <pc:sldMk cId="2393007952" sldId="557"/>
        </pc:sldMkLst>
        <pc:spChg chg="del mod ord">
          <ac:chgData name="Ben Day" userId="0d2be0ee-2f4a-49c4-b19c-7ff56a361205" providerId="ADAL" clId="{8853709E-D52E-57F7-824B-D38A5878CA37}" dt="2026-03-17T12:55:37.170" v="278" actId="700"/>
          <ac:spMkLst>
            <pc:docMk/>
            <pc:sldMk cId="2393007952" sldId="557"/>
            <ac:spMk id="2" creationId="{D8918185-7B0F-C32E-76BA-408EC8A42E7A}"/>
          </ac:spMkLst>
        </pc:spChg>
        <pc:spChg chg="del">
          <ac:chgData name="Ben Day" userId="0d2be0ee-2f4a-49c4-b19c-7ff56a361205" providerId="ADAL" clId="{8853709E-D52E-57F7-824B-D38A5878CA37}" dt="2026-03-17T12:55:37.170" v="278" actId="700"/>
          <ac:spMkLst>
            <pc:docMk/>
            <pc:sldMk cId="2393007952" sldId="557"/>
            <ac:spMk id="3" creationId="{946FB916-4074-AC6A-C761-0FFA13A741E0}"/>
          </ac:spMkLst>
        </pc:spChg>
        <pc:spChg chg="add mod ord">
          <ac:chgData name="Ben Day" userId="0d2be0ee-2f4a-49c4-b19c-7ff56a361205" providerId="ADAL" clId="{8853709E-D52E-57F7-824B-D38A5878CA37}" dt="2026-03-17T12:55:48.281" v="313" actId="20577"/>
          <ac:spMkLst>
            <pc:docMk/>
            <pc:sldMk cId="2393007952" sldId="557"/>
            <ac:spMk id="4" creationId="{E6A52D24-12A9-C547-E2D8-BDC581C334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E264B-9CDE-404B-9752-6CEF6506E4B2}"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E7D7DD-5F2C-46FA-A90B-13E5B00944BE}" type="slidenum">
              <a:rPr lang="en-US" smtClean="0"/>
              <a:t>‹#›</a:t>
            </a:fld>
            <a:endParaRPr lang="en-US"/>
          </a:p>
        </p:txBody>
      </p:sp>
    </p:spTree>
    <p:extLst>
      <p:ext uri="{BB962C8B-B14F-4D97-AF65-F5344CB8AC3E}">
        <p14:creationId xmlns:p14="http://schemas.microsoft.com/office/powerpoint/2010/main" val="176066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988B0C-D0FA-4593-BF38-A7BA3E9A5D69}" type="slidenum">
              <a:rPr kumimoji="0" lang="en-US" sz="1200" b="0" i="0" u="none" strike="noStrike" kern="1200" cap="none" spc="0" normalizeH="0" baseline="0" noProof="0">
                <a:ln>
                  <a:noFill/>
                </a:ln>
                <a:solidFill>
                  <a:prstClr val="black"/>
                </a:solidFill>
                <a:effectLst/>
                <a:uLnTx/>
                <a:uFillTx/>
                <a:latin typeface="Calibri"/>
                <a:ea typeface="ＭＳ Ｐゴシック" pitchFamily="-72" charset="-128"/>
                <a:cs typeface="ＭＳ Ｐゴシック" pitchFamily="-72"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ＭＳ Ｐゴシック" pitchFamily="-72" charset="-128"/>
              <a:cs typeface="ＭＳ Ｐゴシック" pitchFamily="-72" charset="-128"/>
            </a:endParaRPr>
          </a:p>
        </p:txBody>
      </p:sp>
    </p:spTree>
    <p:extLst>
      <p:ext uri="{BB962C8B-B14F-4D97-AF65-F5344CB8AC3E}">
        <p14:creationId xmlns:p14="http://schemas.microsoft.com/office/powerpoint/2010/main" val="169623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We're Building Today</a:t>
            </a:r>
          </a:p>
          <a:p>
            <a:endParaRPr/>
          </a:p>
          <a:p>
            <a:r>
              <a:t># From zero to a working project workflow — live</a:t>
            </a:r>
          </a:p>
          <a:p>
            <a:r>
              <a:t>We're going to build a complete project workflow from scratch, live, right here. Backlog, prioritization, iterations, task breakdown, tracking, and charts.</a:t>
            </a:r>
          </a:p>
          <a:p>
            <a:endParaRPr/>
          </a:p>
          <a:p>
            <a:r>
              <a:t># Then: delivery intelligence on top of it</a:t>
            </a:r>
          </a:p>
          <a:p>
            <a:r>
              <a:t>Then I'm going to show you a measurement approach that lets you forecast delivery without estimating a single item. Using data you're already generating.</a:t>
            </a:r>
          </a:p>
          <a:p>
            <a:endParaRPr/>
          </a:p>
          <a:p>
            <a:r>
              <a:t># Everything you need to start tonight</a:t>
            </a:r>
          </a:p>
          <a:p>
            <a:r>
              <a:t>By the end of this session, you'll have everything you need to set this up for your own team tonight. All free tools. No excuses.</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Forget the Framework. Answer Three Questions.</a:t>
            </a:r>
          </a:p>
          <a:p>
            <a:endParaRPr/>
          </a:p>
          <a:p>
            <a:r>
              <a:t># 1: Question 1 → What are we going to work on?</a:t>
            </a:r>
          </a:p>
          <a:p>
            <a:r>
              <a:t>First: what are we going to work on? You need a prioritized list of stuff. Call it a backlog, call it a to-do list, call it a spreadsheet, I don't care. You need one place where the team can see what's important.</a:t>
            </a:r>
          </a:p>
          <a:p>
            <a:endParaRPr/>
          </a:p>
          <a:p>
            <a:r>
              <a:t># 2: Question 2 → What are we working on right now?</a:t>
            </a:r>
          </a:p>
          <a:p>
            <a:r>
              <a:t>Second: what are we working on right now? Who's doing what? What's in progress? What's blocked? If someone asks 'what's the status,' you shouldn't need a meeting to answer that.</a:t>
            </a:r>
          </a:p>
          <a:p>
            <a:endParaRPr/>
          </a:p>
          <a:p>
            <a:r>
              <a:t># 3: Question 3 → Are we on track?</a:t>
            </a:r>
          </a:p>
          <a:p>
            <a:r>
              <a:t>Third: are we on track? Are things moving? Are we finishing stuff? Or are we just busy? There's a big difference between activity and progress.</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Ceremony Trap</a:t>
            </a:r>
          </a:p>
          <a:p>
            <a:endParaRPr/>
          </a:p>
          <a:p>
            <a:r>
              <a:t># Story points → hours of debate, estimates are still wrong</a:t>
            </a:r>
          </a:p>
          <a:p>
            <a:r>
              <a:t>Story points. Your team spends an hour arguing about whether something is a 3 or a 5, and then it takes three weeks anyway. The estimate was wrong. It's always wrong. And you spent an hour on it.</a:t>
            </a:r>
          </a:p>
          <a:p>
            <a:endParaRPr/>
          </a:p>
          <a:p>
            <a:r>
              <a:t># Rigid sprint boundaries → artificial pressure, work carries over</a:t>
            </a:r>
          </a:p>
          <a:p>
            <a:r>
              <a:t>Rigid sprint boundaries. You committed to 10 items but only finished 7, so now you've got 3 items carrying over, your burndown chart looks terrible, and everyone feels bad. The sprint boundary created the failure, not the team.</a:t>
            </a:r>
          </a:p>
          <a:p>
            <a:endParaRPr/>
          </a:p>
          <a:p>
            <a:r>
              <a:t># Required meetings → people zone out in the ones that don't apply</a:t>
            </a:r>
          </a:p>
          <a:p>
            <a:r>
              <a:t>Required meetings. Standup, grooming, planning, review, retro. Some of those are valuable some of the time. But when they're mandatory rituals, people zone out and go through the motions.</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Still Behind Schedule.</a:t>
            </a:r>
          </a:p>
          <a:p>
            <a:endParaRPr/>
          </a:p>
          <a:p>
            <a:r>
              <a:t># Stock Photo: curious-cow</a:t>
            </a:r>
          </a:p>
          <a:p>
            <a:endParaRPr/>
          </a:p>
          <a:p>
            <a:r>
              <a:t>And after all that ceremony, after the planning poker and the sprint reviews and the burndown charts, you're still behind schedule. Maybe the problem isn't that you need more process. Maybe it's that you need better visibility.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Agile-ish Actually Looks Like</a:t>
            </a:r>
          </a:p>
          <a:p>
            <a:endParaRPr/>
          </a:p>
          <a:p>
            <a:r>
              <a:t># Always Do This</a:t>
            </a:r>
          </a:p>
          <a:p>
            <a:endParaRPr/>
          </a:p>
          <a:p>
            <a:r>
              <a:t># Maybe, Maybe Not</a:t>
            </a:r>
          </a:p>
          <a:p>
            <a:endParaRPr/>
          </a:p>
          <a:p>
            <a:r>
              <a:t># Prioritized list of work</a:t>
            </a:r>
          </a:p>
          <a:p>
            <a:r>
              <a:t>Always have a prioritized list of work. Non-negotiable.</a:t>
            </a:r>
          </a:p>
          <a:p>
            <a:endParaRPr/>
          </a:p>
          <a:p>
            <a:r>
              <a:t># Break work into small chunks</a:t>
            </a:r>
          </a:p>
          <a:p>
            <a:r>
              <a:t>Always break work into small chunks. Small things finish faster and give you better data.</a:t>
            </a:r>
          </a:p>
          <a:p>
            <a:endParaRPr/>
          </a:p>
          <a:p>
            <a:r>
              <a:t># Track what's in progress</a:t>
            </a:r>
          </a:p>
          <a:p>
            <a:r>
              <a:t>Always track what's in progress. If you can't see it, you can't manage it.</a:t>
            </a:r>
          </a:p>
          <a:p>
            <a:endParaRPr/>
          </a:p>
          <a:p>
            <a:r>
              <a:t># Fixed-length sprints</a:t>
            </a:r>
          </a:p>
          <a:p>
            <a:r>
              <a:t>Fixed-length sprints? Maybe, if they help your team create a rhythm. But they're not required.</a:t>
            </a:r>
          </a:p>
          <a:p>
            <a:endParaRPr/>
          </a:p>
          <a:p>
            <a:r>
              <a:t># Story point estimation</a:t>
            </a:r>
          </a:p>
          <a:p>
            <a:r>
              <a:t>Story points? Probably not. Count items instead. We'll talk about why later.</a:t>
            </a:r>
          </a:p>
          <a:p>
            <a:endParaRPr/>
          </a:p>
          <a:p>
            <a:r>
              <a:t># Daily standup</a:t>
            </a:r>
          </a:p>
          <a:p>
            <a:r>
              <a:t>Daily standup? If it's useful, keep it. If it's theater, stop doing it. Nobody will miss it.</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Mental Model: Repos, Issues, and Projects</a:t>
            </a:r>
          </a:p>
          <a:p>
            <a:endParaRPr/>
          </a:p>
          <a:p>
            <a:r>
              <a:t># 1: Repos → </a:t>
            </a:r>
          </a:p>
          <a:p>
            <a:r>
              <a:t>At the center of everything are repos. That's where your code lives. That's GitHub's core.</a:t>
            </a:r>
          </a:p>
          <a:p>
            <a:endParaRPr/>
          </a:p>
          <a:p>
            <a:r>
              <a:t># 2: Issues → </a:t>
            </a:r>
          </a:p>
          <a:p>
            <a:r>
              <a:t>Inside repos, you have Issues. These are your work items, your bugs, your feature requests. Issues belong to a repo.</a:t>
            </a:r>
          </a:p>
          <a:p>
            <a:endParaRPr/>
          </a:p>
          <a:p>
            <a:r>
              <a:t># 3: Pull Requests → </a:t>
            </a:r>
          </a:p>
          <a:p>
            <a:r>
              <a:t>You also have Pull Requests inside repos. PRs are how code gets reviewed and merged. And they can link back to Issues.</a:t>
            </a:r>
          </a:p>
          <a:p>
            <a:endParaRPr/>
          </a:p>
          <a:p>
            <a:r>
              <a:t># 4: Projects → </a:t>
            </a:r>
          </a:p>
          <a:p>
            <a:r>
              <a:t>And then Projects sit on top as a lens. A Project pulls Issues from one or more repos into a single place where you can organize, filter, and track them. Projects are a lens, not a container. The Issues are the source of truth.</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our product backlog looks like this.  </a:t>
            </a:r>
          </a:p>
          <a:p>
            <a:endParaRPr lang="en-US" dirty="0"/>
          </a:p>
          <a:p>
            <a:r>
              <a:rPr lang="en-US" dirty="0"/>
              <a:t>We’ve got five product backlog items recorded with some estimates and status values.  It’s coming along.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026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let’s zoom in on the title column a little bit.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33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icon means that this is a “draft” issue.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4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30F5-1096-89FE-27CD-D7BA3B659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F33D-D0D2-0173-CEE2-76D33A16E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C4CC5-7858-E7A8-0F50-D36FCCF31F19}"/>
              </a:ext>
            </a:extLst>
          </p:cNvPr>
          <p:cNvSpPr>
            <a:spLocks noGrp="1"/>
          </p:cNvSpPr>
          <p:nvPr>
            <p:ph type="body" idx="1"/>
          </p:nvPr>
        </p:nvSpPr>
        <p:spPr/>
        <p:txBody>
          <a:bodyPr/>
          <a:lstStyle/>
          <a:p>
            <a:r>
              <a:rPr lang="en-US" dirty="0"/>
              <a:t>And if you right-clicked on one of these items and brought up the context menu, you’d see that there’s an option to “Convert to issue”.</a:t>
            </a:r>
          </a:p>
        </p:txBody>
      </p:sp>
      <p:sp>
        <p:nvSpPr>
          <p:cNvPr id="4" name="Slide Number Placeholder 3">
            <a:extLst>
              <a:ext uri="{FF2B5EF4-FFF2-40B4-BE49-F238E27FC236}">
                <a16:creationId xmlns:a16="http://schemas.microsoft.com/office/drawing/2014/main" id="{4698EBCA-1D36-A599-B7B9-EE6BDBC72A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Raise Your Hand If...</a:t>
            </a:r>
          </a:p>
          <a:p>
            <a:endParaRPr/>
          </a:p>
          <a:p>
            <a:r>
              <a:t># ...you're doing Scrum</a:t>
            </a:r>
          </a:p>
          <a:p>
            <a:r>
              <a:t>Raise your hand if you're doing Scrum. Okay, nice, some hands. Good for you.</a:t>
            </a:r>
          </a:p>
          <a:p>
            <a:endParaRPr/>
          </a:p>
          <a:p>
            <a:r>
              <a:t># ...you're doing Kanban</a:t>
            </a:r>
          </a:p>
          <a:p>
            <a:r>
              <a:t>Kanban? A few. Respect.</a:t>
            </a:r>
          </a:p>
          <a:p>
            <a:endParaRPr/>
          </a:p>
          <a:p>
            <a:r>
              <a:t># ...you invented something and aren't sure what to call it</a:t>
            </a:r>
          </a:p>
          <a:p>
            <a:r>
              <a:t>How about this, raise your hand if your team is doing something you kinda invented, and you're not totally sure what to call it.</a:t>
            </a:r>
          </a:p>
          <a:p>
            <a:endParaRPr/>
          </a:p>
          <a:p>
            <a:r>
              <a:t># ...you're doing Scrum but skip half the ceremonies</a:t>
            </a:r>
          </a:p>
          <a:p>
            <a:r>
              <a:t>And finally, raise your hand if you're technically doing Scrum, but you secretly skip about half the ceremonies. Yeah. That's most of the room. Congratulations, you're all Agile-ish. And that's actually fine.</a:t>
            </a:r>
          </a:p>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draft issues</a:t>
            </a:r>
          </a:p>
          <a:p>
            <a:endParaRPr lang="en-US" dirty="0"/>
          </a:p>
          <a:p>
            <a:r>
              <a:rPr lang="en-US" dirty="0"/>
              <a:t>so what’s the deal with these “draft issues”?  I’ve got to admit that I found them pretty confusing and it took me a little while to wrap my head around them.  </a:t>
            </a:r>
          </a:p>
          <a:p>
            <a:endParaRPr lang="en-US" dirty="0"/>
          </a:p>
          <a:p>
            <a:r>
              <a:rPr lang="en-US" dirty="0"/>
              <a:t># Virtual</a:t>
            </a:r>
          </a:p>
          <a:p>
            <a:endParaRPr lang="en-US" dirty="0"/>
          </a:p>
          <a:p>
            <a:r>
              <a:rPr lang="en-US" dirty="0"/>
              <a:t>For lack of a better word, they’re kind of a virtual issue.  </a:t>
            </a:r>
          </a:p>
          <a:p>
            <a:endParaRPr lang="en-US" dirty="0"/>
          </a:p>
          <a:p>
            <a:r>
              <a:rPr lang="en-US" dirty="0"/>
              <a:t># project only</a:t>
            </a:r>
          </a:p>
          <a:p>
            <a:endParaRPr lang="en-US" dirty="0"/>
          </a:p>
          <a:p>
            <a:r>
              <a:rPr lang="en-US" dirty="0"/>
              <a:t>It exists and it doesn’t exist.  Issues have been part of GitHub for years but GitHub Projects are pretty recent.  These draft issues only exist inside of a project.</a:t>
            </a:r>
          </a:p>
          <a:p>
            <a:endParaRPr lang="en-US" dirty="0"/>
          </a:p>
          <a:p>
            <a:r>
              <a:rPr lang="en-US" dirty="0"/>
              <a:t># different roles</a:t>
            </a:r>
          </a:p>
          <a:p>
            <a:endParaRPr lang="en-US" dirty="0"/>
          </a:p>
          <a:p>
            <a:r>
              <a:rPr lang="en-US" dirty="0"/>
              <a:t>In my mind, this “draft issue” versus “real issue” is based on the idea of roles on a project and that not everyone will be interested in everything.</a:t>
            </a:r>
          </a:p>
          <a:p>
            <a:endParaRPr lang="en-US" dirty="0"/>
          </a:p>
          <a:p>
            <a:r>
              <a:rPr lang="en-US" dirty="0"/>
              <a:t># Notes on requirements</a:t>
            </a:r>
          </a:p>
          <a:p>
            <a:endParaRPr lang="en-US" dirty="0"/>
          </a:p>
          <a:p>
            <a:r>
              <a:rPr lang="en-US" dirty="0"/>
              <a:t>Draft issues give project managers and product owners a way to have notes on a requirement.  A place for them to organize their thoughts.</a:t>
            </a:r>
          </a:p>
          <a:p>
            <a:endParaRPr lang="en-US" dirty="0"/>
          </a:p>
          <a:p>
            <a:r>
              <a:rPr lang="en-US" dirty="0"/>
              <a:t># dev team</a:t>
            </a:r>
          </a:p>
          <a:p>
            <a:endParaRPr lang="en-US" dirty="0"/>
          </a:p>
          <a:p>
            <a:r>
              <a:rPr lang="en-US" dirty="0"/>
              <a:t>And if I keep thinking using this model slash mode…this theoretically leaves team members – for example, developers and testers – to only care about full-blown issues.  In short, nothing is real for the development team unless it’s an Issue. </a:t>
            </a:r>
          </a:p>
          <a:p>
            <a:endParaRPr lang="en-US" dirty="0"/>
          </a:p>
          <a:p>
            <a:r>
              <a:rPr lang="en-US" dirty="0"/>
              <a:t>By the way, if I sound a little skeptical, it’s because…well…I’m a little skeptical.  </a:t>
            </a:r>
          </a:p>
          <a:p>
            <a:endParaRPr lang="en-US" dirty="0"/>
          </a:p>
          <a:p>
            <a:r>
              <a:rPr lang="en-US" dirty="0"/>
              <a:t># real issues</a:t>
            </a:r>
          </a:p>
          <a:p>
            <a:endParaRPr lang="en-US" dirty="0"/>
          </a:p>
          <a:p>
            <a:r>
              <a:rPr lang="en-US" dirty="0"/>
              <a:t>Anyway, as you’ll see once I start doing demos, there are a TON of features that are only available once you’ve converted a draft issue to a “real” issue.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395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you’re going to want to convert your draft issues to become real issues.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31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F31B-570C-9A75-7271-2D20219C4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FBA81-5968-386D-B235-D79EDD02A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74A1B-9A87-D4B0-532C-E6544E5A2097}"/>
              </a:ext>
            </a:extLst>
          </p:cNvPr>
          <p:cNvSpPr>
            <a:spLocks noGrp="1"/>
          </p:cNvSpPr>
          <p:nvPr>
            <p:ph type="body" idx="1"/>
          </p:nvPr>
        </p:nvSpPr>
        <p:spPr/>
        <p:txBody>
          <a:bodyPr/>
          <a:lstStyle/>
          <a:p>
            <a:r>
              <a:rPr lang="en-US" dirty="0"/>
              <a:t>…but there’s an issue with issues.  </a:t>
            </a:r>
          </a:p>
        </p:txBody>
      </p:sp>
      <p:sp>
        <p:nvSpPr>
          <p:cNvPr id="4" name="Slide Number Placeholder 3">
            <a:extLst>
              <a:ext uri="{FF2B5EF4-FFF2-40B4-BE49-F238E27FC236}">
                <a16:creationId xmlns:a16="http://schemas.microsoft.com/office/drawing/2014/main" id="{C840E391-7D72-A56C-ED73-2D0ABD2DD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016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C277-AFFB-357F-2E76-C49EF2C9E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2F62A-FC77-7FB9-DE5B-32EB1CB9A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58C6C-BBF5-F0A3-8837-4F29DFD60C2D}"/>
              </a:ext>
            </a:extLst>
          </p:cNvPr>
          <p:cNvSpPr>
            <a:spLocks noGrp="1"/>
          </p:cNvSpPr>
          <p:nvPr>
            <p:ph type="body" idx="1"/>
          </p:nvPr>
        </p:nvSpPr>
        <p:spPr/>
        <p:txBody>
          <a:bodyPr/>
          <a:lstStyle/>
          <a:p>
            <a:r>
              <a:rPr lang="en-US" dirty="0"/>
              <a:t>If GitHub Projects are separated from GitHub Issues…</a:t>
            </a:r>
          </a:p>
        </p:txBody>
      </p:sp>
      <p:sp>
        <p:nvSpPr>
          <p:cNvPr id="4" name="Slide Number Placeholder 3">
            <a:extLst>
              <a:ext uri="{FF2B5EF4-FFF2-40B4-BE49-F238E27FC236}">
                <a16:creationId xmlns:a16="http://schemas.microsoft.com/office/drawing/2014/main" id="{23A89431-ABDA-5B0C-BBC6-C6911121A8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2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DB7F1-D1B1-88B8-6EC8-4722DAC09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FEC08-0561-158F-E97B-C6E171730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72828-8750-62EB-61E4-A7FD305A7E9A}"/>
              </a:ext>
            </a:extLst>
          </p:cNvPr>
          <p:cNvSpPr>
            <a:spLocks noGrp="1"/>
          </p:cNvSpPr>
          <p:nvPr>
            <p:ph type="body" idx="1"/>
          </p:nvPr>
        </p:nvSpPr>
        <p:spPr/>
        <p:txBody>
          <a:bodyPr/>
          <a:lstStyle/>
          <a:p>
            <a:r>
              <a:rPr lang="en-US" dirty="0"/>
              <a:t>…and GitHub Issues only live inside of a Git repository…</a:t>
            </a:r>
          </a:p>
        </p:txBody>
      </p:sp>
      <p:sp>
        <p:nvSpPr>
          <p:cNvPr id="4" name="Slide Number Placeholder 3">
            <a:extLst>
              <a:ext uri="{FF2B5EF4-FFF2-40B4-BE49-F238E27FC236}">
                <a16:creationId xmlns:a16="http://schemas.microsoft.com/office/drawing/2014/main" id="{920B4A67-9C5C-556B-DB1B-E64D958B52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15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A34DE-0699-1504-5631-1717C0E4D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19869-27D7-EC39-F149-31B424BFB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96B42-35C2-35DF-CBDD-548A31025A28}"/>
              </a:ext>
            </a:extLst>
          </p:cNvPr>
          <p:cNvSpPr>
            <a:spLocks noGrp="1"/>
          </p:cNvSpPr>
          <p:nvPr>
            <p:ph type="body" idx="1"/>
          </p:nvPr>
        </p:nvSpPr>
        <p:spPr/>
        <p:txBody>
          <a:bodyPr/>
          <a:lstStyle/>
          <a:p>
            <a:r>
              <a:rPr lang="en-US" dirty="0"/>
              <a:t>…then, when I convert my draft issues to ”real” issues, where I actually store the issues?</a:t>
            </a:r>
          </a:p>
        </p:txBody>
      </p:sp>
      <p:sp>
        <p:nvSpPr>
          <p:cNvPr id="4" name="Slide Number Placeholder 3">
            <a:extLst>
              <a:ext uri="{FF2B5EF4-FFF2-40B4-BE49-F238E27FC236}">
                <a16:creationId xmlns:a16="http://schemas.microsoft.com/office/drawing/2014/main" id="{D4919BF2-AFCB-6178-33BE-C4F2462607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32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that you’re going to need a repo.  A repository for your project stuff.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803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you go to turn the draft issues in your projects into real issues, you’re going to find that “GitHub Projects” is very flexible. They try to let you work the way that YOU want to work.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908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26723-5870-64BA-16B1-2BC110CA3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B85CB-E801-0C4F-FB4F-9B54BBF4E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E77AA-87DE-4019-E421-5BAC7A516249}"/>
              </a:ext>
            </a:extLst>
          </p:cNvPr>
          <p:cNvSpPr>
            <a:spLocks noGrp="1"/>
          </p:cNvSpPr>
          <p:nvPr>
            <p:ph type="body" idx="1"/>
          </p:nvPr>
        </p:nvSpPr>
        <p:spPr/>
        <p:txBody>
          <a:bodyPr/>
          <a:lstStyle/>
          <a:p>
            <a:r>
              <a:rPr lang="en-US" dirty="0"/>
              <a:t>For example, they don’t try to limit you to a one-to-one mapping between issues in a project and issues in a repo.</a:t>
            </a:r>
          </a:p>
          <a:p>
            <a:r>
              <a:rPr lang="en-US" dirty="0"/>
              <a:t>Which makes sense because – if you’re working on a big application – there’s no guarantee that the work relates to the contents of just one Git repository.</a:t>
            </a:r>
          </a:p>
          <a:p>
            <a:endParaRPr lang="en-US" dirty="0"/>
          </a:p>
          <a:p>
            <a:endParaRPr lang="en-US" dirty="0"/>
          </a:p>
        </p:txBody>
      </p:sp>
      <p:sp>
        <p:nvSpPr>
          <p:cNvPr id="4" name="Slide Number Placeholder 3">
            <a:extLst>
              <a:ext uri="{FF2B5EF4-FFF2-40B4-BE49-F238E27FC236}">
                <a16:creationId xmlns:a16="http://schemas.microsoft.com/office/drawing/2014/main" id="{55B5C200-3D79-797F-2CC1-539DB05CED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523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this flexibility can get you in to trouble.  You could have a sprawling mess of issues that can get super confusing.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38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"Scrum Just Slowed Us Down."</a:t>
            </a:r>
          </a:p>
          <a:p>
            <a:endParaRPr/>
          </a:p>
          <a:p>
            <a:r>
              <a:t>I hear this constantly. I've heard it from CTOs, from VPs of engineering, from individual developers. Scrum just slowed us down. We were faster before. All those meetings, all that ceremony, all that overhead, and we still missed the deadline. So we went back to doing things the old way, or we moved to something lighter, or we just stopped doing anything in particular. And honestly? I get it. That's a completely rational response to an uncomfortable experience. But I think the diagnosis is backwards.</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My suggestion: </a:t>
            </a:r>
          </a:p>
          <a:p>
            <a:endParaRPr lang="en-US" dirty="0"/>
          </a:p>
          <a:p>
            <a:r>
              <a:rPr lang="en-US" dirty="0"/>
              <a:t># </a:t>
            </a:r>
          </a:p>
          <a:p>
            <a:endParaRPr lang="en-US" dirty="0"/>
          </a:p>
          <a:p>
            <a:r>
              <a:rPr lang="en-US" dirty="0"/>
              <a:t>Create a dedicated git repository for your project. This takes the guess-work out of the “where do I put the issue” question.</a:t>
            </a:r>
          </a:p>
          <a:p>
            <a:r>
              <a:rPr lang="en-US" dirty="0"/>
              <a:t>This isn’t to say that you can’t or shouldn’t put issues in any other repo – think of this as the “default location” for where issues related to that project should go.</a:t>
            </a:r>
          </a:p>
          <a:p>
            <a:endParaRPr lang="en-US" dirty="0"/>
          </a:p>
          <a:p>
            <a:r>
              <a:rPr lang="en-US" dirty="0"/>
              <a:t>#</a:t>
            </a:r>
          </a:p>
          <a:p>
            <a:endParaRPr lang="en-US" dirty="0"/>
          </a:p>
          <a:p>
            <a:r>
              <a:rPr lang="en-US" dirty="0"/>
              <a:t>And to make your life easy, make the issue repo’s name the same name as the GitHub Project</a:t>
            </a:r>
          </a:p>
          <a:p>
            <a:endParaRPr lang="en-US" dirty="0"/>
          </a:p>
          <a:p>
            <a:r>
              <a:rPr lang="en-US" dirty="0"/>
              <a:t>#</a:t>
            </a:r>
          </a:p>
          <a:p>
            <a:endParaRPr lang="en-US" dirty="0"/>
          </a:p>
          <a:p>
            <a:r>
              <a:rPr lang="en-US" dirty="0"/>
              <a:t>So if your project is named “My Project 1 2 3”</a:t>
            </a:r>
          </a:p>
          <a:p>
            <a:endParaRPr lang="en-US" dirty="0"/>
          </a:p>
          <a:p>
            <a:r>
              <a:rPr lang="en-US" dirty="0"/>
              <a:t>#</a:t>
            </a:r>
          </a:p>
          <a:p>
            <a:endParaRPr lang="en-US" dirty="0"/>
          </a:p>
          <a:p>
            <a:r>
              <a:rPr lang="en-US" dirty="0"/>
              <a:t>Create a repository that’s named “My Project 1 2 3”</a:t>
            </a:r>
          </a:p>
          <a:p>
            <a:endParaRPr lang="en-US" dirty="0"/>
          </a:p>
          <a:p>
            <a:r>
              <a:rPr lang="en-US" dirty="0"/>
              <a:t>This way, it’ll be very clear where issues should be created.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7D7DD-5F2C-46FA-A90B-13E5B00944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44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Draft Issues vs. Real Issues</a:t>
            </a:r>
          </a:p>
          <a:p>
            <a:endParaRPr/>
          </a:p>
          <a:p>
            <a:r>
              <a:t># Draft Issues</a:t>
            </a:r>
          </a:p>
          <a:p>
            <a:endParaRPr/>
          </a:p>
          <a:p>
            <a:r>
              <a:t># Real Issues</a:t>
            </a:r>
          </a:p>
          <a:p>
            <a:endParaRPr/>
          </a:p>
          <a:p>
            <a:r>
              <a:t># Quick capture — napkin ideas</a:t>
            </a:r>
          </a:p>
          <a:p>
            <a:r>
              <a:t>Draft issues are for quick capture. Napkin ideas. You're brainstorming and you just want to get something down.</a:t>
            </a:r>
          </a:p>
          <a:p>
            <a:endParaRPr/>
          </a:p>
          <a:p>
            <a:r>
              <a:t># Live only in the Project</a:t>
            </a:r>
          </a:p>
          <a:p>
            <a:r>
              <a:t>They live only inside the Project. They're not connected to a repo yet.</a:t>
            </a:r>
          </a:p>
          <a:p>
            <a:endParaRPr/>
          </a:p>
          <a:p>
            <a:r>
              <a:t># No issue number, no repo link</a:t>
            </a:r>
          </a:p>
          <a:p>
            <a:r>
              <a:t>They don't have an issue number. You can't reference them in a PR. They're lightweight placeholders.</a:t>
            </a:r>
          </a:p>
          <a:p>
            <a:endParaRPr/>
          </a:p>
          <a:p>
            <a:r>
              <a:t># Linked to a repo — full capabilities</a:t>
            </a:r>
          </a:p>
          <a:p>
            <a:r>
              <a:t>Real issues are linked to a repo. They have an issue number, labels, assignees, the whole thing.</a:t>
            </a:r>
          </a:p>
          <a:p>
            <a:endParaRPr/>
          </a:p>
          <a:p>
            <a:r>
              <a:t># Can be referenced in PRs and commits</a:t>
            </a:r>
          </a:p>
          <a:p>
            <a:r>
              <a:t>You can reference them in PRs and commits with the hash syntax. Close them automatically when a PR merges.</a:t>
            </a:r>
          </a:p>
          <a:p>
            <a:endParaRPr/>
          </a:p>
          <a:p>
            <a:r>
              <a:t># Promote drafts when you're serious</a:t>
            </a:r>
          </a:p>
          <a:p>
            <a:r>
              <a:t>The workflow is: capture fast as drafts when you're brainstorming, then promote to real issues when you're ready to commit to the work. We'll do this in the demo.</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Stop Estimating. Start Measuring.</a:t>
            </a:r>
          </a:p>
          <a:p>
            <a:endParaRPr/>
          </a:p>
          <a:p>
            <a:r>
              <a:t>Alright, we're back from the demo. You've now seen GitHub Projects' built-in charts, and they're fine for answering 'how's this sprint going.' But let me ask you a bigger question. What if you could predict when work will be done, without estimating a single item? What if the data you need is already sitting in your GitHub project, just waiting for you to use it?</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Two Numbers That Tell You Almost Everything</a:t>
            </a:r>
          </a:p>
          <a:p>
            <a:endParaRPr/>
          </a:p>
          <a:p>
            <a:r>
              <a:t># Throughput: how many things you finish per week</a:t>
            </a:r>
          </a:p>
          <a:p>
            <a:r>
              <a:t>Number one: throughput. Just count how many things your team finishes each week. That's it. Last week you finished 5 items? Your throughput was 5. This week, 3. Next week, 7. Just count. No estimation meetings. No story points. Just count what gets done.</a:t>
            </a:r>
          </a:p>
          <a:p>
            <a:endParaRPr/>
          </a:p>
          <a:p>
            <a:r>
              <a:t># Cycle Time: how long things take from start to finish</a:t>
            </a:r>
          </a:p>
          <a:p>
            <a:r>
              <a:t>Number two: cycle time. How long does stuff take from when someone starts working on it to when it's done? If 85% of your work gets done in 6 days or less, then something that's been in progress for 7 days is probably in trouble. You've turned 'is this late?' from a matter of opinion into a data-driven answer.</a:t>
            </a:r>
          </a:p>
          <a:p>
            <a:endParaRPr/>
          </a:p>
          <a:p>
            <a:r>
              <a:t># That's it. No story points. No velocity. Just count and measure.</a:t>
            </a:r>
          </a:p>
          <a:p>
            <a:r>
              <a:t>That's it. Two numbers. And you're probably thinking, what about size? What about effort? For now, ignore it. There's a natural variability to the size of work your team does, and that variability isn't a bug, it's a feature. It's what makes the forecasting work.</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If You Already Had the Data?</a:t>
            </a:r>
          </a:p>
          <a:p>
            <a:endParaRPr/>
          </a:p>
          <a:p>
            <a:r>
              <a:t># Stock Photo: question-yellow</a:t>
            </a:r>
          </a:p>
          <a:p>
            <a:endParaRPr/>
          </a:p>
          <a:p>
            <a:r>
              <a:t>Here's the thing. If your team has been using GitHub Projects or Azure DevOps for even a few weeks, you already have this data. Every time someone moves an item to 'in progress' and then to 'done,' that's a cycle time data point. Every week of completed work is a throughput data point. The data is sitting right there. You just aren't using it yet.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Predicting the Future with Monte Carlo</a:t>
            </a:r>
          </a:p>
          <a:p>
            <a:endParaRPr/>
          </a:p>
          <a:p>
            <a:r>
              <a:t># Monte Carlo simulation: 1,000 versions of your next few weeks</a:t>
            </a:r>
          </a:p>
          <a:p>
            <a:r>
              <a:t>There's a technique called Monte Carlo simulation. Sounds fancy. Sounds like hard math. It's not hard, but it is math, which is why you use a computer. Monte Carlo takes your historical throughput, your good weeks and your bad weeks, and puts together a thousand different versions of how your next few weeks will go.</a:t>
            </a:r>
          </a:p>
          <a:p>
            <a:endParaRPr/>
          </a:p>
          <a:p>
            <a:r>
              <a:t># "We're 85% confident this will be done by March 28."</a:t>
            </a:r>
          </a:p>
          <a:p>
            <a:r>
              <a:t>And then it tells you: we're 85% confident these 15 items will be done by March 28th. We're 50% confident by March 21st. You get a range of dates with confidence levels. No estimation required. Just based on what your team actually does, not what you hope they'll do.</a:t>
            </a:r>
          </a:p>
          <a:p>
            <a:endParaRPr/>
          </a:p>
          <a:p>
            <a:r>
              <a:t># I wrote a free tool that does this. Let me show you.</a:t>
            </a:r>
          </a:p>
          <a:p>
            <a:r>
              <a:t>Now, doing Monte Carlo by hand is no fun. So I wrote a free tool called Honest Cheetah that connects to your GitHub projects and does all of this for you. Let me show you.</a:t>
            </a: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We Built Today</a:t>
            </a:r>
          </a:p>
          <a:p>
            <a:endParaRPr/>
          </a:p>
          <a:p>
            <a:r>
              <a:t># Prioritized backlog with custom fields and real-world statuses</a:t>
            </a:r>
          </a:p>
          <a:p>
            <a:r>
              <a:t>We built a prioritized backlog with custom fields, real-world status values that actually reflect how your team works, and saved views for different audiences.</a:t>
            </a:r>
          </a:p>
          <a:p>
            <a:endParaRPr/>
          </a:p>
          <a:p>
            <a:r>
              <a:t># Iteration planning, task breakdown, and day-to-day tracking</a:t>
            </a:r>
          </a:p>
          <a:p>
            <a:r>
              <a:t>We set up iteration-based planning without rigid Scrum rules, broke features into tasks using sub-issues, and got a board view for day-to-day tracking with automations.</a:t>
            </a:r>
          </a:p>
          <a:p>
            <a:endParaRPr/>
          </a:p>
          <a:p>
            <a:r>
              <a:t># Sprint charts AND delivery forecasting</a:t>
            </a:r>
          </a:p>
          <a:p>
            <a:r>
              <a:t>We built burndown-style charts for the current sprint, and then layered on delivery intelligence with throughput, cycle time, and Monte Carlo forecasting.</a:t>
            </a:r>
          </a:p>
          <a:p>
            <a:endParaRPr/>
          </a:p>
          <a:p>
            <a:r>
              <a:t># All free tools. Set it up tonight.</a:t>
            </a:r>
          </a:p>
          <a:p>
            <a:r>
              <a:t>And all of this uses tools that are either built into GitHub or free. You can go set this up for your team tonight.</a:t>
            </a:r>
          </a:p>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Save It as a Template</a:t>
            </a:r>
          </a:p>
          <a:p>
            <a:endParaRPr/>
          </a:p>
          <a:p>
            <a:r>
              <a:t># Save your configured project as an org template</a:t>
            </a:r>
          </a:p>
          <a:p>
            <a:r>
              <a:t>Once you've got your project set up the way you like it, with your custom fields, your views, your workflows, you can save it as an organization template.</a:t>
            </a:r>
          </a:p>
          <a:p>
            <a:endParaRPr/>
          </a:p>
          <a:p>
            <a:r>
              <a:t># New projects get your views, fields, and workflows out of the box</a:t>
            </a:r>
          </a:p>
          <a:p>
            <a:r>
              <a:t>Next time someone on your team creates a project, they pick your template and they get everything pre-configured. Views, fields, automations, all of it. This is a feature that shipped in mid-2025 and it's a huge time saver.</a:t>
            </a:r>
          </a:p>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Automations Worth Enabling</a:t>
            </a:r>
          </a:p>
          <a:p>
            <a:endParaRPr/>
          </a:p>
          <a:p>
            <a:r>
              <a:t># Item added → set Status to "Todo"</a:t>
            </a:r>
          </a:p>
          <a:p>
            <a:r>
              <a:t>When a new item gets added to the project, automatically set its status to Todo. Saves a click every time.</a:t>
            </a:r>
          </a:p>
          <a:p>
            <a:endParaRPr/>
          </a:p>
          <a:p>
            <a:r>
              <a:t># PR linked to issue → set Status to "In Progress"</a:t>
            </a:r>
          </a:p>
          <a:p>
            <a:r>
              <a:t>When a pull request gets linked to an issue, automatically set the status to In Progress. This one is new as of late 2025 and it's great because the developer doesn't have to remember to update the board.</a:t>
            </a:r>
          </a:p>
          <a:p>
            <a:endParaRPr/>
          </a:p>
          <a:p>
            <a:r>
              <a:t># Item closed → set Status to "Done"</a:t>
            </a:r>
          </a:p>
          <a:p>
            <a:r>
              <a:t>When an issue gets closed, set it to Done. And you can set up auto-archive to clean up completed items after a certain number of days. Keeps your board tidy.</a:t>
            </a:r>
          </a:p>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What GitHub Projects Doesn't Do (Yet)</a:t>
            </a:r>
          </a:p>
          <a:p>
            <a:endParaRPr/>
          </a:p>
          <a:p>
            <a:r>
              <a:t># No native dependencies or blocking relationships</a:t>
            </a:r>
          </a:p>
          <a:p>
            <a:r>
              <a:t>You can't say 'issue A blocks issue B' in GitHub Projects. There's no native dependency tracking. You can work around it with labels or custom fields, but it's not built in.</a:t>
            </a:r>
          </a:p>
          <a:p>
            <a:endParaRPr/>
          </a:p>
          <a:p>
            <a:r>
              <a:t># Limited charting — functional, not sophisticated</a:t>
            </a:r>
          </a:p>
          <a:p>
            <a:r>
              <a:t>The built-in charts are functional but not sophisticated. Which is part of why I showed you Honest Cheetah. If you need deeper analytics, you'll want something on top.</a:t>
            </a:r>
          </a:p>
          <a:p>
            <a:endParaRPr/>
          </a:p>
          <a:p>
            <a:r>
              <a:t># No capacity planning</a:t>
            </a:r>
          </a:p>
          <a:p>
            <a:r>
              <a:t>There's no 'how many hours does this person have available' view. No capacity planning. You're managing work items, not timesheets.</a:t>
            </a:r>
          </a:p>
          <a:p>
            <a:endParaRPr/>
          </a:p>
          <a:p>
            <a:r>
              <a:t># Basic automation — complex workflows need Actions</a:t>
            </a:r>
          </a:p>
          <a:p>
            <a:r>
              <a:t>And the built-in automation covers the basics. If you need complex conditional workflows, you're going to need GitHub Actions.</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Complaint Department</a:t>
            </a:r>
          </a:p>
          <a:p>
            <a:endParaRPr/>
          </a:p>
          <a:p>
            <a:r>
              <a:t># "Too many meetings"</a:t>
            </a:r>
          </a:p>
          <a:p>
            <a:r>
              <a:t>Too many meetings. Standup, sprint planning, review, retro, backlog refinement. Every day there's another meeting where nothing gets decided and I can't get any real work done.</a:t>
            </a:r>
          </a:p>
          <a:p>
            <a:endParaRPr/>
          </a:p>
          <a:p>
            <a:r>
              <a:t># "We never finish anything on time"</a:t>
            </a:r>
          </a:p>
          <a:p>
            <a:r>
              <a:t>We never finish what we planned for the sprint. We commit to ten things, we finish four, we drag six into the next sprint, and then we commit to ten more on top of those six. Every sprint feels like failure.</a:t>
            </a:r>
          </a:p>
          <a:p>
            <a:endParaRPr/>
          </a:p>
          <a:p>
            <a:r>
              <a:t># "Story points are meaningless theater"</a:t>
            </a:r>
          </a:p>
          <a:p>
            <a:r>
              <a:t>Story points. Planning poker. Is this a 5 or an 8? Who cares? We argue for 20 minutes about a number that doesn't map to anything real and then we miss the deadline anyway.</a:t>
            </a:r>
          </a:p>
          <a:p>
            <a:endParaRPr/>
          </a:p>
          <a:p>
            <a:r>
              <a:t># "It's just process for the sake of process"</a:t>
            </a:r>
          </a:p>
          <a:p>
            <a:r>
              <a:t>And underneath all of it: this feels like process for the sake of process. It feels like we're doing agile AT people instead of actually building software. And if you've felt that way, you're not wrong, but I want to reframe what's actually happening.</a:t>
            </a:r>
          </a:p>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The Agile-ish Checklist</a:t>
            </a:r>
          </a:p>
          <a:p>
            <a:endParaRPr/>
          </a:p>
          <a:p>
            <a:r>
              <a:t># What's most important right now?</a:t>
            </a:r>
          </a:p>
          <a:p>
            <a:r>
              <a:t>What's most important right now? If someone joins the team tomorrow, can they find the prioritized list?</a:t>
            </a:r>
          </a:p>
          <a:p>
            <a:endParaRPr/>
          </a:p>
          <a:p>
            <a:r>
              <a:t># What's everyone working on?</a:t>
            </a:r>
          </a:p>
          <a:p>
            <a:r>
              <a:t>What's everyone working on? Can you see it without asking in Slack?</a:t>
            </a:r>
          </a:p>
          <a:p>
            <a:endParaRPr/>
          </a:p>
          <a:p>
            <a:r>
              <a:t># Is anything stuck or aging?</a:t>
            </a:r>
          </a:p>
          <a:p>
            <a:r>
              <a:t>Is anything stuck? Has something been in progress for way too long? Can you spot that without someone raising their hand in standup?</a:t>
            </a:r>
          </a:p>
          <a:p>
            <a:endParaRPr/>
          </a:p>
          <a:p>
            <a:r>
              <a:t># When will it probably be done?</a:t>
            </a:r>
          </a:p>
          <a:p>
            <a:r>
              <a:t>When will it probably be done? Can you give a data-driven answer instead of a guess?</a:t>
            </a:r>
          </a:p>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0AA2-3C90-7CB0-4E52-A923358E89F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23E00F4-E2A0-A2E2-88A1-6B16BA9537AE}"/>
              </a:ext>
            </a:extLst>
          </p:cNvPr>
          <p:cNvSpPr>
            <a:spLocks noGrp="1"/>
          </p:cNvSpPr>
          <p:nvPr>
            <p:ph type="body" idx="1"/>
          </p:nvPr>
        </p:nvSpPr>
        <p:spPr/>
        <p:txBody>
          <a:bodyPr/>
          <a:lstStyle/>
          <a:p>
            <a:r>
              <a:t># Title -- What Survives Any Methodology</a:t>
            </a:r>
          </a:p>
          <a:p>
            <a:endParaRPr/>
          </a:p>
          <a:p>
            <a:r>
              <a:t># 1: 1. Know What Done Means → A shared, honest definition everyone can see</a:t>
            </a:r>
          </a:p>
          <a:p>
            <a:r>
              <a:t>First, know what done means. Have a shared, honest definition that everyone on the team and everyone who depends on the team can see. This is your diagnostic. This is where the human problems surface.</a:t>
            </a:r>
          </a:p>
          <a:p>
            <a:endParaRPr/>
          </a:p>
          <a:p>
            <a:r>
              <a:t># 2: 2. Finish Before You Start → Stop starting, start finishing</a:t>
            </a:r>
          </a:p>
          <a:p>
            <a:r>
              <a:t>Second, finish before you start. Stop starting new things and start finishing the things that are already in progress. This is the antidote to the busy trap. Lower your WIP, finish what you've started, and watch what happens to your throughput.</a:t>
            </a:r>
          </a:p>
          <a:p>
            <a:endParaRPr/>
          </a:p>
          <a:p>
            <a:r>
              <a:t># 3: 3. Measure Outcomes, Not Outputs → Did it matter, not did we ship it</a:t>
            </a:r>
          </a:p>
          <a:p>
            <a:r>
              <a:t>Third, measure outcomes, not outputs. The question isn't how much did we ship, it's did what we shipped actually matter. Did it change something for a user, for a customer, for the business?</a:t>
            </a:r>
          </a:p>
          <a:p>
            <a:endParaRPr/>
          </a:p>
          <a:p>
            <a:r>
              <a:t># 4: 4. Use Discomfort as a Signal → The oogie feeling is information, not a problem</a:t>
            </a:r>
          </a:p>
          <a:p>
            <a:r>
              <a:t>And fourth, use discomfort as a signal, not as a reason to retreat. The oogie feeling is information. It's the diagnostic working. When your process makes something uncomfortable visible, the generative response is curiosity, not avoidance.</a:t>
            </a:r>
          </a:p>
          <a:p>
            <a:endParaRPr/>
          </a:p>
        </p:txBody>
      </p:sp>
    </p:spTree>
    <p:extLst>
      <p:ext uri="{BB962C8B-B14F-4D97-AF65-F5344CB8AC3E}">
        <p14:creationId xmlns:p14="http://schemas.microsoft.com/office/powerpoint/2010/main" val="34495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Scrum Didn't Slow You Down.</a:t>
            </a:r>
          </a:p>
          <a:p>
            <a:endParaRPr/>
          </a:p>
          <a:p>
            <a:r>
              <a:t># Stock Photo: mind-blown</a:t>
            </a:r>
          </a:p>
          <a:p>
            <a:endParaRPr/>
          </a:p>
          <a:p>
            <a:r>
              <a:t>Here's my theory, and this is the thing that I think explains why the entire agile movement has fallen out of favor. Scrum didn't slow you down. Scrum showed you how slow you already were. Before scrum, you had no feedback loop. You'd work for six months, miss a deadline, and blame requirements changes or scope creep or the database team. Scrum put a two-week mirror in front of your process and said: look. This is what you actually accomplished in two weeks. This is what done actually looks like. And for most teams, what they saw in that mirror was deeply, deeply uncomfortable.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rPr dirty="0"/>
              <a:t># Title -- What Survives Any Methodology?</a:t>
            </a:r>
          </a:p>
          <a:p>
            <a:endParaRPr dirty="0"/>
          </a:p>
          <a:p>
            <a:r>
              <a:rPr dirty="0"/>
              <a:t># Stock Photo: question-yellow</a:t>
            </a:r>
          </a:p>
          <a:p>
            <a:endParaRPr dirty="0"/>
          </a:p>
          <a:p>
            <a:r>
              <a:rPr dirty="0"/>
              <a:t>So if agile is out of favor, and scrum is optional, and methodologies come and go, what actually matters? What survives regardless of what process you're using or not using? I'd argue there are a handful of things that are true whether you're doing Scrum, Kanban, </a:t>
            </a:r>
            <a:r>
              <a:rPr dirty="0" err="1"/>
              <a:t>SAFe</a:t>
            </a:r>
            <a:r>
              <a:rPr dirty="0"/>
              <a:t>, waterfall, or nothing in particular. And the first one, the one that makes everything else possible, is understanding what done actually means.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3EFB0-6511-DB62-9EDC-07E7C76C661B}"/>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C63978BA-F343-FAC1-CE49-B033749F42F3}"/>
              </a:ext>
            </a:extLst>
          </p:cNvPr>
          <p:cNvSpPr>
            <a:spLocks noGrp="1"/>
          </p:cNvSpPr>
          <p:nvPr>
            <p:ph type="body" idx="1"/>
          </p:nvPr>
        </p:nvSpPr>
        <p:spPr/>
        <p:txBody>
          <a:bodyPr/>
          <a:lstStyle/>
          <a:p>
            <a:r>
              <a:t># Title -- What Survives Any Methodology</a:t>
            </a:r>
          </a:p>
          <a:p>
            <a:endParaRPr/>
          </a:p>
          <a:p>
            <a:r>
              <a:t># 1: 1. Know What Done Means → A shared, honest definition everyone can see</a:t>
            </a:r>
          </a:p>
          <a:p>
            <a:r>
              <a:t>First, know what done means. Have a shared, honest definition that everyone on the team and everyone who depends on the team can see. This is your diagnostic. This is where the human problems surface.</a:t>
            </a:r>
          </a:p>
          <a:p>
            <a:endParaRPr/>
          </a:p>
          <a:p>
            <a:r>
              <a:t># 2: 2. Finish Before You Start → Stop starting, start finishing</a:t>
            </a:r>
          </a:p>
          <a:p>
            <a:r>
              <a:t>Second, finish before you start. Stop starting new things and start finishing the things that are already in progress. This is the antidote to the busy trap. Lower your WIP, finish what you've started, and watch what happens to your throughput.</a:t>
            </a:r>
          </a:p>
          <a:p>
            <a:endParaRPr/>
          </a:p>
          <a:p>
            <a:r>
              <a:t># 3: 3. Measure Outcomes, Not Outputs → Did it matter, not did we ship it</a:t>
            </a:r>
          </a:p>
          <a:p>
            <a:r>
              <a:t>Third, measure outcomes, not outputs. The question isn't how much did we ship, it's did what we shipped actually matter. Did it change something for a user, for a customer, for the business?</a:t>
            </a:r>
          </a:p>
          <a:p>
            <a:endParaRPr/>
          </a:p>
          <a:p>
            <a:r>
              <a:t># 4: 4. Use Discomfort as a Signal → The oogie feeling is information, not a problem</a:t>
            </a:r>
          </a:p>
          <a:p>
            <a:r>
              <a:t>And fourth, use discomfort as a signal, not as a reason to retreat. The oogie feeling is information. It's the diagnostic working. When your process makes something uncomfortable visible, the generative response is curiosity, not avoidance.</a:t>
            </a:r>
          </a:p>
          <a:p>
            <a:endParaRPr/>
          </a:p>
        </p:txBody>
      </p:sp>
    </p:spTree>
    <p:extLst>
      <p:ext uri="{BB962C8B-B14F-4D97-AF65-F5344CB8AC3E}">
        <p14:creationId xmlns:p14="http://schemas.microsoft.com/office/powerpoint/2010/main" val="121731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Where Does Your Code Live?</a:t>
            </a:r>
          </a:p>
          <a:p>
            <a:endParaRPr/>
          </a:p>
          <a:p>
            <a:r>
              <a:t># Your code is in GitHub</a:t>
            </a:r>
          </a:p>
          <a:p>
            <a:r>
              <a:t>Your code is in GitHub.</a:t>
            </a:r>
          </a:p>
          <a:p>
            <a:endParaRPr/>
          </a:p>
          <a:p>
            <a:r>
              <a:t># Your PRs and CI/CD are in GitHub</a:t>
            </a:r>
          </a:p>
          <a:p>
            <a:r>
              <a:t>Your pull requests are in GitHub. Your CI/CD pipelines are in GitHub Actions.</a:t>
            </a:r>
          </a:p>
          <a:p>
            <a:endParaRPr/>
          </a:p>
          <a:p>
            <a:r>
              <a:t># Your project management is in... Jira? A spreadsheet? Someone's head?</a:t>
            </a:r>
          </a:p>
          <a:p>
            <a:r>
              <a:t>But your project management is in... Jira? A spreadsheet? Someone's head? Maybe a whiteboard that nobody's updated since last Tuesday?</a:t>
            </a:r>
          </a:p>
          <a:p>
            <a:endParaRPr/>
          </a:p>
          <a:p>
            <a:r>
              <a:t># Context-switching kills more projects than bad methodology</a:t>
            </a:r>
          </a:p>
          <a:p>
            <a:r>
              <a:t>The friction of context-switching between your code tool and your planning tool kills more projects than picking the wrong methodology ever will. What if they were the same place?</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lstStyle/>
          <a:p>
            <a:r>
              <a:t># Title -- GitHub Projects in 30 Seconds</a:t>
            </a:r>
          </a:p>
          <a:p>
            <a:endParaRPr/>
          </a:p>
          <a:p>
            <a:r>
              <a:t># Flexible views: table, board, roadmap</a:t>
            </a:r>
          </a:p>
          <a:p>
            <a:r>
              <a:t>Think of it as a flexible spreadsheet plus a kanban board plus a roadmap view, all wired into your repos. You get table views for planning, board views for tracking, and roadmap views for the timeline people.</a:t>
            </a:r>
          </a:p>
          <a:p>
            <a:endParaRPr/>
          </a:p>
          <a:p>
            <a:r>
              <a:t># Custom fields, views, and workflows</a:t>
            </a:r>
          </a:p>
          <a:p>
            <a:r>
              <a:t>You add whatever custom fields make sense for your team. Priority, size, team, whatever. Create saved views and filters. Set up automations. You design your own process.</a:t>
            </a:r>
          </a:p>
          <a:p>
            <a:endParaRPr/>
          </a:p>
          <a:p>
            <a:r>
              <a:t># Not too simple, not too prescriptive</a:t>
            </a:r>
          </a:p>
          <a:p>
            <a:r>
              <a:t>It's not the old GitHub Issues, which were too simple for real project management. And it's not Azure DevOps, which has opinions about everything. It's in that sweet spot where there's enough structure to be useful without forcing you into someone else's framework.</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105688"/>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4601360"/>
            <a:ext cx="9144000" cy="656439"/>
          </a:xfrm>
        </p:spPr>
        <p:txBody>
          <a:bodyPr anchor="ct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169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Summary</a:t>
            </a:r>
          </a:p>
        </p:txBody>
      </p:sp>
      <p:pic>
        <p:nvPicPr>
          <p:cNvPr id="5" name="Picture 12">
            <a:extLst>
              <a:ext uri="{FF2B5EF4-FFF2-40B4-BE49-F238E27FC236}">
                <a16:creationId xmlns:a16="http://schemas.microsoft.com/office/drawing/2014/main" id="{CADB670E-B418-859F-27F9-7E00202AF8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6" name="TextBox 5">
            <a:extLst>
              <a:ext uri="{FF2B5EF4-FFF2-40B4-BE49-F238E27FC236}">
                <a16:creationId xmlns:a16="http://schemas.microsoft.com/office/drawing/2014/main" id="{A9357D01-F3C0-A215-D087-DD35F1E682F7}"/>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2" name="Rectangle 1">
            <a:extLst>
              <a:ext uri="{FF2B5EF4-FFF2-40B4-BE49-F238E27FC236}">
                <a16:creationId xmlns:a16="http://schemas.microsoft.com/office/drawing/2014/main" id="{9462677C-8AA0-C2E5-7285-2D6BC4AA10C4}"/>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Summary</a:t>
            </a:r>
          </a:p>
        </p:txBody>
      </p:sp>
    </p:spTree>
    <p:extLst>
      <p:ext uri="{BB962C8B-B14F-4D97-AF65-F5344CB8AC3E}">
        <p14:creationId xmlns:p14="http://schemas.microsoft.com/office/powerpoint/2010/main" val="29483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_o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91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p:cNvSpPr>
            <a:spLocks noGrp="1"/>
          </p:cNvSpPr>
          <p:nvPr>
            <p:ph type="title"/>
          </p:nvPr>
        </p:nvSpPr>
        <p:spPr>
          <a:xfrm>
            <a:off x="839788" y="365125"/>
            <a:ext cx="10515600" cy="1325563"/>
          </a:xfrm>
        </p:spPr>
        <p:txBody>
          <a:bodyPr/>
          <a:lstStyle/>
          <a:p>
            <a:r>
              <a:rPr lang="en-US" dirty="0"/>
              <a:t>Click to edit Master title style</a:t>
            </a:r>
          </a:p>
        </p:txBody>
      </p:sp>
      <p:sp>
        <p:nvSpPr>
          <p:cNvPr id="3" name="Topic1Title"/>
          <p:cNvSpPr>
            <a:spLocks noGrp="1"/>
          </p:cNvSpPr>
          <p:nvPr>
            <p:ph type="body" idx="1"/>
          </p:nvPr>
        </p:nvSpPr>
        <p:spPr>
          <a:xfrm>
            <a:off x="839789" y="1681163"/>
            <a:ext cx="49914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Topic1Content"/>
          <p:cNvSpPr>
            <a:spLocks noGrp="1"/>
          </p:cNvSpPr>
          <p:nvPr>
            <p:ph sz="half" idx="2"/>
          </p:nvPr>
        </p:nvSpPr>
        <p:spPr>
          <a:xfrm>
            <a:off x="839789" y="2505075"/>
            <a:ext cx="499149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opic2Title"/>
          <p:cNvSpPr>
            <a:spLocks noGrp="1"/>
          </p:cNvSpPr>
          <p:nvPr>
            <p:ph type="body" sz="quarter" idx="3"/>
          </p:nvPr>
        </p:nvSpPr>
        <p:spPr>
          <a:xfrm>
            <a:off x="6276102" y="1681163"/>
            <a:ext cx="50792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Topic2Content"/>
          <p:cNvSpPr>
            <a:spLocks noGrp="1"/>
          </p:cNvSpPr>
          <p:nvPr>
            <p:ph sz="quarter" idx="4"/>
          </p:nvPr>
        </p:nvSpPr>
        <p:spPr>
          <a:xfrm>
            <a:off x="6276104" y="2505075"/>
            <a:ext cx="5079284"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D3F83B63-675B-3F23-6482-0348EDA9E172}"/>
              </a:ext>
            </a:extLst>
          </p:cNvPr>
          <p:cNvCxnSpPr>
            <a:cxnSpLocks/>
          </p:cNvCxnSpPr>
          <p:nvPr userDrawn="1"/>
        </p:nvCxnSpPr>
        <p:spPr>
          <a:xfrm>
            <a:off x="6053691" y="16925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5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s-cons">
    <p:spTree>
      <p:nvGrpSpPr>
        <p:cNvPr id="1" name=""/>
        <p:cNvGrpSpPr/>
        <p:nvPr/>
      </p:nvGrpSpPr>
      <p:grpSpPr>
        <a:xfrm>
          <a:off x="0" y="0"/>
          <a:ext cx="0" cy="0"/>
          <a:chOff x="0" y="0"/>
          <a:chExt cx="0" cy="0"/>
        </a:xfrm>
      </p:grpSpPr>
      <p:sp>
        <p:nvSpPr>
          <p:cNvPr id="2" name="Title"/>
          <p:cNvSpPr>
            <a:spLocks noGrp="1"/>
          </p:cNvSpPr>
          <p:nvPr>
            <p:ph type="title"/>
          </p:nvPr>
        </p:nvSpPr>
        <p:spPr>
          <a:xfrm>
            <a:off x="839788" y="365126"/>
            <a:ext cx="10515600" cy="744484"/>
          </a:xfrm>
        </p:spPr>
        <p:txBody>
          <a:bodyPr/>
          <a:lstStyle/>
          <a:p>
            <a:r>
              <a:rPr lang="en-US"/>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Pros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opic">
            <a:extLst>
              <a:ext uri="{FF2B5EF4-FFF2-40B4-BE49-F238E27FC236}">
                <a16:creationId xmlns:a16="http://schemas.microsoft.com/office/drawing/2014/main" id="{A044B3F5-C108-1E4D-AA14-7F0166AD17B6}"/>
              </a:ext>
            </a:extLst>
          </p:cNvPr>
          <p:cNvSpPr>
            <a:spLocks noGrp="1"/>
          </p:cNvSpPr>
          <p:nvPr>
            <p:ph sz="quarter" idx="10"/>
          </p:nvPr>
        </p:nvSpPr>
        <p:spPr>
          <a:xfrm>
            <a:off x="839788" y="1109610"/>
            <a:ext cx="10515600" cy="5715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Not Animate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03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02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rce 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3" name="Content">
            <a:extLst>
              <a:ext uri="{FF2B5EF4-FFF2-40B4-BE49-F238E27FC236}">
                <a16:creationId xmlns:a16="http://schemas.microsoft.com/office/drawing/2014/main" id="{15D30E45-AB2A-9F49-A178-6AE4E493CC12}"/>
              </a:ext>
            </a:extLst>
          </p:cNvPr>
          <p:cNvSpPr>
            <a:spLocks noGrp="1"/>
          </p:cNvSpPr>
          <p:nvPr>
            <p:ph type="body" sz="quarter" idx="12" hasCustomPrompt="1"/>
          </p:nvPr>
        </p:nvSpPr>
        <p:spPr>
          <a:xfrm>
            <a:off x="7708816" y="1187582"/>
            <a:ext cx="4020283" cy="5046531"/>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7013847"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7531264"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9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zoom">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Full Code">
            <a:extLst>
              <a:ext uri="{FF2B5EF4-FFF2-40B4-BE49-F238E27FC236}">
                <a16:creationId xmlns:a16="http://schemas.microsoft.com/office/drawing/2014/main" id="{C2310A01-8711-9A1C-57A3-EE41B837A5B5}"/>
              </a:ext>
            </a:extLst>
          </p:cNvPr>
          <p:cNvSpPr>
            <a:spLocks noGrp="1"/>
          </p:cNvSpPr>
          <p:nvPr>
            <p:ph sz="quarter" idx="13"/>
          </p:nvPr>
        </p:nvSpPr>
        <p:spPr>
          <a:xfrm>
            <a:off x="337684" y="1230323"/>
            <a:ext cx="531934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53129F8-374A-5500-2F8F-29B22A5B6264}"/>
              </a:ext>
            </a:extLst>
          </p:cNvPr>
          <p:cNvCxnSpPr>
            <a:cxnSpLocks/>
          </p:cNvCxnSpPr>
          <p:nvPr userDrawn="1"/>
        </p:nvCxnSpPr>
        <p:spPr>
          <a:xfrm>
            <a:off x="6053691" y="1376149"/>
            <a:ext cx="0" cy="4754880"/>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Zoomed Code">
            <a:extLst>
              <a:ext uri="{FF2B5EF4-FFF2-40B4-BE49-F238E27FC236}">
                <a16:creationId xmlns:a16="http://schemas.microsoft.com/office/drawing/2014/main" id="{8F642596-2DBB-ACBC-94AD-7C12B537E446}"/>
              </a:ext>
            </a:extLst>
          </p:cNvPr>
          <p:cNvSpPr>
            <a:spLocks noGrp="1"/>
          </p:cNvSpPr>
          <p:nvPr>
            <p:ph sz="quarter" idx="14"/>
          </p:nvPr>
        </p:nvSpPr>
        <p:spPr>
          <a:xfrm>
            <a:off x="6450354" y="1230323"/>
            <a:ext cx="536336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358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just-code">
    <p:spTree>
      <p:nvGrpSpPr>
        <p:cNvPr id="1" name=""/>
        <p:cNvGrpSpPr/>
        <p:nvPr/>
      </p:nvGrpSpPr>
      <p:grpSpPr>
        <a:xfrm>
          <a:off x="0" y="0"/>
          <a:ext cx="0" cy="0"/>
          <a:chOff x="0" y="0"/>
          <a:chExt cx="0" cy="0"/>
        </a:xfrm>
      </p:grpSpPr>
      <p:sp>
        <p:nvSpPr>
          <p:cNvPr id="2" name="Title"/>
          <p:cNvSpPr>
            <a:spLocks noGrp="1"/>
          </p:cNvSpPr>
          <p:nvPr>
            <p:ph type="title"/>
          </p:nvPr>
        </p:nvSpPr>
        <p:spPr>
          <a:xfrm>
            <a:off x="337683" y="365125"/>
            <a:ext cx="11476036" cy="822457"/>
          </a:xfrm>
        </p:spPr>
        <p:txBody>
          <a:bodyPr/>
          <a:lstStyle/>
          <a:p>
            <a:r>
              <a:rPr lang="en-US" dirty="0"/>
              <a:t>Click to edit Master title style</a:t>
            </a:r>
          </a:p>
        </p:txBody>
      </p:sp>
      <p:sp>
        <p:nvSpPr>
          <p:cNvPr id="5" name="Code">
            <a:extLst>
              <a:ext uri="{FF2B5EF4-FFF2-40B4-BE49-F238E27FC236}">
                <a16:creationId xmlns:a16="http://schemas.microsoft.com/office/drawing/2014/main" id="{C2310A01-8711-9A1C-57A3-EE41B837A5B5}"/>
              </a:ext>
            </a:extLst>
          </p:cNvPr>
          <p:cNvSpPr>
            <a:spLocks noGrp="1"/>
          </p:cNvSpPr>
          <p:nvPr>
            <p:ph sz="quarter" idx="13"/>
          </p:nvPr>
        </p:nvSpPr>
        <p:spPr>
          <a:xfrm>
            <a:off x="337684" y="1187582"/>
            <a:ext cx="11476035" cy="5046531"/>
          </a:xfrm>
          <a:solidFill>
            <a:schemeClr val="accent1">
              <a:lumMod val="20000"/>
              <a:lumOff val="80000"/>
            </a:schemeClr>
          </a:solidFill>
          <a:ln>
            <a:solidFill>
              <a:schemeClr val="tx2"/>
            </a:solidFill>
          </a:ln>
        </p:spPr>
        <p:txBody>
          <a:bodyPr lIns="182880" tIns="182880" rIns="182880" bIns="182880">
            <a:normAutofit/>
          </a:bodyPr>
          <a:lstStyle>
            <a:lvl1pPr>
              <a:defRPr sz="1800">
                <a:latin typeface="Courier New" panose="02070309020205020404" pitchFamily="49" charset="0"/>
                <a:cs typeface="Courier New" panose="02070309020205020404" pitchFamily="49"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963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35434" y="2274555"/>
            <a:ext cx="10515600" cy="2095266"/>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Tree>
    <p:extLst>
      <p:ext uri="{BB962C8B-B14F-4D97-AF65-F5344CB8AC3E}">
        <p14:creationId xmlns:p14="http://schemas.microsoft.com/office/powerpoint/2010/main" val="37227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8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gression">
    <p:spTree>
      <p:nvGrpSpPr>
        <p:cNvPr id="1" name=""/>
        <p:cNvGrpSpPr/>
        <p:nvPr/>
      </p:nvGrpSpPr>
      <p:grpSpPr>
        <a:xfrm>
          <a:off x="0" y="0"/>
          <a:ext cx="0" cy="0"/>
          <a:chOff x="0" y="0"/>
          <a:chExt cx="0" cy="0"/>
        </a:xfrm>
      </p:grpSpPr>
      <p:sp>
        <p:nvSpPr>
          <p:cNvPr id="2" name="Title 1"/>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5" name="SmartArt Placeholder 4">
            <a:extLst>
              <a:ext uri="{FF2B5EF4-FFF2-40B4-BE49-F238E27FC236}">
                <a16:creationId xmlns:a16="http://schemas.microsoft.com/office/drawing/2014/main" id="{C46D5273-51C7-3E2C-AC3D-CE4557B14DF8}"/>
              </a:ext>
            </a:extLst>
          </p:cNvPr>
          <p:cNvSpPr>
            <a:spLocks noGrp="1"/>
          </p:cNvSpPr>
          <p:nvPr>
            <p:ph type="dgm" sz="quarter" idx="10"/>
          </p:nvPr>
        </p:nvSpPr>
        <p:spPr>
          <a:xfrm>
            <a:off x="417513" y="1449388"/>
            <a:ext cx="11356975" cy="4694237"/>
          </a:xfrm>
        </p:spPr>
        <p:txBody>
          <a:bodyPr/>
          <a:lstStyle/>
          <a:p>
            <a:endParaRPr lang="en-US"/>
          </a:p>
        </p:txBody>
      </p:sp>
    </p:spTree>
    <p:extLst>
      <p:ext uri="{BB962C8B-B14F-4D97-AF65-F5344CB8AC3E}">
        <p14:creationId xmlns:p14="http://schemas.microsoft.com/office/powerpoint/2010/main" val="286473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tegories-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11063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tegories-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Tree>
    <p:extLst>
      <p:ext uri="{BB962C8B-B14F-4D97-AF65-F5344CB8AC3E}">
        <p14:creationId xmlns:p14="http://schemas.microsoft.com/office/powerpoint/2010/main" val="365036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ies-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Tree>
    <p:extLst>
      <p:ext uri="{BB962C8B-B14F-4D97-AF65-F5344CB8AC3E}">
        <p14:creationId xmlns:p14="http://schemas.microsoft.com/office/powerpoint/2010/main" val="36010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tegories-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Tree>
    <p:extLst>
      <p:ext uri="{BB962C8B-B14F-4D97-AF65-F5344CB8AC3E}">
        <p14:creationId xmlns:p14="http://schemas.microsoft.com/office/powerpoint/2010/main" val="263169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egories-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7" y="2425712"/>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67873" y="4584948"/>
            <a:ext cx="1916563"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90298"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77635" y="4584948"/>
            <a:ext cx="1916562"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1663"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129000" y="4584948"/>
            <a:ext cx="1916562"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480365"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67702" y="4584948"/>
            <a:ext cx="1916562"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Item 5 Label">
            <a:extLst>
              <a:ext uri="{FF2B5EF4-FFF2-40B4-BE49-F238E27FC236}">
                <a16:creationId xmlns:a16="http://schemas.microsoft.com/office/drawing/2014/main" id="{E854911B-A50F-E6A0-5C2D-FE6C0E31F192}"/>
              </a:ext>
            </a:extLst>
          </p:cNvPr>
          <p:cNvSpPr>
            <a:spLocks noGrp="1"/>
          </p:cNvSpPr>
          <p:nvPr>
            <p:ph type="body" sz="quarter" idx="18" hasCustomPrompt="1"/>
          </p:nvPr>
        </p:nvSpPr>
        <p:spPr>
          <a:xfrm>
            <a:off x="9877462" y="2423649"/>
            <a:ext cx="1891236" cy="179244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3" name="Item 5 Description">
            <a:extLst>
              <a:ext uri="{FF2B5EF4-FFF2-40B4-BE49-F238E27FC236}">
                <a16:creationId xmlns:a16="http://schemas.microsoft.com/office/drawing/2014/main" id="{AC613A05-E27E-BCFA-6DF8-D4B5A51207A8}"/>
              </a:ext>
            </a:extLst>
          </p:cNvPr>
          <p:cNvSpPr>
            <a:spLocks noGrp="1"/>
          </p:cNvSpPr>
          <p:nvPr>
            <p:ph type="body" sz="quarter" idx="19" hasCustomPrompt="1"/>
          </p:nvPr>
        </p:nvSpPr>
        <p:spPr>
          <a:xfrm>
            <a:off x="9864799" y="4584948"/>
            <a:ext cx="1916562"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Tree>
    <p:extLst>
      <p:ext uri="{BB962C8B-B14F-4D97-AF65-F5344CB8AC3E}">
        <p14:creationId xmlns:p14="http://schemas.microsoft.com/office/powerpoint/2010/main" val="71823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uiExpand="1" build="p" animBg="1">
        <p:tmplLst>
          <p:tmpl>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gression-1">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4606924"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Tree>
    <p:extLst>
      <p:ext uri="{BB962C8B-B14F-4D97-AF65-F5344CB8AC3E}">
        <p14:creationId xmlns:p14="http://schemas.microsoft.com/office/powerpoint/2010/main" val="32284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ion-2">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2721161"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2721162" y="500203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6540154" y="204769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6540155" y="500203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Arrow Between 1 and 2">
            <a:extLst>
              <a:ext uri="{FF2B5EF4-FFF2-40B4-BE49-F238E27FC236}">
                <a16:creationId xmlns:a16="http://schemas.microsoft.com/office/drawing/2014/main" id="{E45CCADB-2998-7D95-9C89-0D4F3E344B83}"/>
              </a:ext>
            </a:extLst>
          </p:cNvPr>
          <p:cNvSpPr/>
          <p:nvPr userDrawn="1"/>
        </p:nvSpPr>
        <p:spPr>
          <a:xfrm>
            <a:off x="5936852" y="327609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gression-3">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82134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821341" y="4972050"/>
            <a:ext cx="2978150" cy="482600"/>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4606925" y="2017712"/>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4606925" y="4972050"/>
            <a:ext cx="2978150" cy="482600"/>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8392510" y="2017711"/>
            <a:ext cx="2978150" cy="2822575"/>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8392509" y="4972050"/>
            <a:ext cx="2978150" cy="482600"/>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Arrow Between 1 and 2">
            <a:extLst>
              <a:ext uri="{FF2B5EF4-FFF2-40B4-BE49-F238E27FC236}">
                <a16:creationId xmlns:a16="http://schemas.microsoft.com/office/drawing/2014/main" id="{7DA4A1ED-CEA6-7E7A-D1BF-095D0FD9A6E2}"/>
              </a:ext>
            </a:extLst>
          </p:cNvPr>
          <p:cNvSpPr/>
          <p:nvPr userDrawn="1"/>
        </p:nvSpPr>
        <p:spPr>
          <a:xfrm>
            <a:off x="4020327"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tween 2 and 3">
            <a:extLst>
              <a:ext uri="{FF2B5EF4-FFF2-40B4-BE49-F238E27FC236}">
                <a16:creationId xmlns:a16="http://schemas.microsoft.com/office/drawing/2014/main" id="{2AE54F46-213C-909B-5F03-5AD2AFB0276E}"/>
              </a:ext>
            </a:extLst>
          </p:cNvPr>
          <p:cNvSpPr/>
          <p:nvPr userDrawn="1"/>
        </p:nvSpPr>
        <p:spPr>
          <a:xfrm>
            <a:off x="7805912" y="3246118"/>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9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gression-4">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80536" y="4590311"/>
            <a:ext cx="2410945"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3401453" y="2180470"/>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3401454" y="4590311"/>
            <a:ext cx="2410944"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637960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6379604" y="4584948"/>
            <a:ext cx="2410944"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9357754" y="2177369"/>
            <a:ext cx="2410945" cy="2285000"/>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9357754" y="4584948"/>
            <a:ext cx="2410944"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93497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5913120"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8891271" y="3143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6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6937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gression-5">
    <p:spTree>
      <p:nvGrpSpPr>
        <p:cNvPr id="1" name=""/>
        <p:cNvGrpSpPr/>
        <p:nvPr/>
      </p:nvGrpSpPr>
      <p:grpSpPr>
        <a:xfrm>
          <a:off x="0" y="0"/>
          <a:ext cx="0" cy="0"/>
          <a:chOff x="0" y="0"/>
          <a:chExt cx="0" cy="0"/>
        </a:xfrm>
      </p:grpSpPr>
      <p:sp>
        <p:nvSpPr>
          <p:cNvPr id="2" name="Title"/>
          <p:cNvSpPr>
            <a:spLocks noGrp="1"/>
          </p:cNvSpPr>
          <p:nvPr>
            <p:ph type="title"/>
          </p:nvPr>
        </p:nvSpPr>
        <p:spPr>
          <a:xfrm>
            <a:off x="417333" y="348641"/>
            <a:ext cx="11357333" cy="74042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Item 1 Label">
            <a:extLst>
              <a:ext uri="{FF2B5EF4-FFF2-40B4-BE49-F238E27FC236}">
                <a16:creationId xmlns:a16="http://schemas.microsoft.com/office/drawing/2014/main" id="{B65C5E5F-491F-CFDE-3E16-47B50F951F67}"/>
              </a:ext>
            </a:extLst>
          </p:cNvPr>
          <p:cNvSpPr>
            <a:spLocks noGrp="1"/>
          </p:cNvSpPr>
          <p:nvPr>
            <p:ph type="body" sz="quarter" idx="10" hasCustomPrompt="1"/>
          </p:nvPr>
        </p:nvSpPr>
        <p:spPr>
          <a:xfrm>
            <a:off x="380536" y="2464271"/>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1</a:t>
            </a:r>
          </a:p>
        </p:txBody>
      </p:sp>
      <p:sp>
        <p:nvSpPr>
          <p:cNvPr id="9" name="Item 1 Description">
            <a:extLst>
              <a:ext uri="{FF2B5EF4-FFF2-40B4-BE49-F238E27FC236}">
                <a16:creationId xmlns:a16="http://schemas.microsoft.com/office/drawing/2014/main" id="{783A6899-CC54-9597-244A-6F3CA7911F55}"/>
              </a:ext>
            </a:extLst>
          </p:cNvPr>
          <p:cNvSpPr>
            <a:spLocks noGrp="1"/>
          </p:cNvSpPr>
          <p:nvPr>
            <p:ph type="body" sz="quarter" idx="11" hasCustomPrompt="1"/>
          </p:nvPr>
        </p:nvSpPr>
        <p:spPr>
          <a:xfrm>
            <a:off x="329432" y="4584947"/>
            <a:ext cx="1852892" cy="594248"/>
          </a:xfrm>
        </p:spPr>
        <p:txBody>
          <a:bodyPr anchor="ctr">
            <a:normAutofit/>
          </a:bodyPr>
          <a:lstStyle>
            <a:lvl1pPr algn="ctr">
              <a:defRPr sz="2400">
                <a:solidFill>
                  <a:srgbClr val="666666"/>
                </a:solidFill>
                <a:latin typeface="+mn-lt"/>
              </a:defRPr>
            </a:lvl1pPr>
          </a:lstStyle>
          <a:p>
            <a:pPr lvl="0"/>
            <a:r>
              <a:rPr lang="en-US" dirty="0"/>
              <a:t>Item 1 Description</a:t>
            </a:r>
          </a:p>
        </p:txBody>
      </p:sp>
      <p:sp>
        <p:nvSpPr>
          <p:cNvPr id="4" name="Item 2 Label">
            <a:extLst>
              <a:ext uri="{FF2B5EF4-FFF2-40B4-BE49-F238E27FC236}">
                <a16:creationId xmlns:a16="http://schemas.microsoft.com/office/drawing/2014/main" id="{13C83B64-3CE4-0A0A-63BF-A455CDB27F71}"/>
              </a:ext>
            </a:extLst>
          </p:cNvPr>
          <p:cNvSpPr>
            <a:spLocks noGrp="1"/>
          </p:cNvSpPr>
          <p:nvPr>
            <p:ph type="body" sz="quarter" idx="12" hasCustomPrompt="1"/>
          </p:nvPr>
        </p:nvSpPr>
        <p:spPr>
          <a:xfrm>
            <a:off x="2763412" y="2461168"/>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2</a:t>
            </a:r>
          </a:p>
        </p:txBody>
      </p:sp>
      <p:sp>
        <p:nvSpPr>
          <p:cNvPr id="5" name="Item 2 Description">
            <a:extLst>
              <a:ext uri="{FF2B5EF4-FFF2-40B4-BE49-F238E27FC236}">
                <a16:creationId xmlns:a16="http://schemas.microsoft.com/office/drawing/2014/main" id="{0E9A2612-0A51-5B33-BA8D-CECDBCF8149F}"/>
              </a:ext>
            </a:extLst>
          </p:cNvPr>
          <p:cNvSpPr>
            <a:spLocks noGrp="1"/>
          </p:cNvSpPr>
          <p:nvPr>
            <p:ph type="body" sz="quarter" idx="13" hasCustomPrompt="1"/>
          </p:nvPr>
        </p:nvSpPr>
        <p:spPr>
          <a:xfrm>
            <a:off x="2712308" y="4591019"/>
            <a:ext cx="1852891" cy="594248"/>
          </a:xfrm>
        </p:spPr>
        <p:txBody>
          <a:bodyPr anchor="ctr">
            <a:normAutofit/>
          </a:bodyPr>
          <a:lstStyle>
            <a:lvl1pPr algn="ctr">
              <a:defRPr sz="2400">
                <a:solidFill>
                  <a:srgbClr val="666666"/>
                </a:solidFill>
                <a:latin typeface="+mn-lt"/>
              </a:defRPr>
            </a:lvl1pPr>
          </a:lstStyle>
          <a:p>
            <a:pPr lvl="0"/>
            <a:r>
              <a:rPr lang="en-US" dirty="0"/>
              <a:t>Item 2 Description</a:t>
            </a:r>
          </a:p>
        </p:txBody>
      </p:sp>
      <p:sp>
        <p:nvSpPr>
          <p:cNvPr id="7" name="Item 3 Label">
            <a:extLst>
              <a:ext uri="{FF2B5EF4-FFF2-40B4-BE49-F238E27FC236}">
                <a16:creationId xmlns:a16="http://schemas.microsoft.com/office/drawing/2014/main" id="{B7613B98-7A39-3185-EBFA-5E269265D0C0}"/>
              </a:ext>
            </a:extLst>
          </p:cNvPr>
          <p:cNvSpPr>
            <a:spLocks noGrp="1"/>
          </p:cNvSpPr>
          <p:nvPr>
            <p:ph type="body" sz="quarter" idx="14" hasCustomPrompt="1"/>
          </p:nvPr>
        </p:nvSpPr>
        <p:spPr>
          <a:xfrm>
            <a:off x="5146288" y="2461167"/>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3</a:t>
            </a:r>
          </a:p>
        </p:txBody>
      </p:sp>
      <p:sp>
        <p:nvSpPr>
          <p:cNvPr id="8" name="Item 3 Description">
            <a:extLst>
              <a:ext uri="{FF2B5EF4-FFF2-40B4-BE49-F238E27FC236}">
                <a16:creationId xmlns:a16="http://schemas.microsoft.com/office/drawing/2014/main" id="{0E38555D-FFEE-6AA8-77B5-71C3589FA9DC}"/>
              </a:ext>
            </a:extLst>
          </p:cNvPr>
          <p:cNvSpPr>
            <a:spLocks noGrp="1"/>
          </p:cNvSpPr>
          <p:nvPr>
            <p:ph type="body" sz="quarter" idx="15" hasCustomPrompt="1"/>
          </p:nvPr>
        </p:nvSpPr>
        <p:spPr>
          <a:xfrm>
            <a:off x="5095184" y="4584947"/>
            <a:ext cx="1852891" cy="594248"/>
          </a:xfrm>
        </p:spPr>
        <p:txBody>
          <a:bodyPr anchor="ctr">
            <a:normAutofit/>
          </a:bodyPr>
          <a:lstStyle>
            <a:lvl1pPr algn="ctr">
              <a:defRPr sz="2400">
                <a:solidFill>
                  <a:srgbClr val="666666"/>
                </a:solidFill>
                <a:latin typeface="+mn-lt"/>
              </a:defRPr>
            </a:lvl1pPr>
          </a:lstStyle>
          <a:p>
            <a:pPr lvl="0"/>
            <a:r>
              <a:rPr lang="en-US" dirty="0"/>
              <a:t>Item 3 Description</a:t>
            </a:r>
          </a:p>
        </p:txBody>
      </p:sp>
      <p:sp>
        <p:nvSpPr>
          <p:cNvPr id="10" name="Item 4 Label">
            <a:extLst>
              <a:ext uri="{FF2B5EF4-FFF2-40B4-BE49-F238E27FC236}">
                <a16:creationId xmlns:a16="http://schemas.microsoft.com/office/drawing/2014/main" id="{1F2D7946-AD1C-4396-B210-D3A195865837}"/>
              </a:ext>
            </a:extLst>
          </p:cNvPr>
          <p:cNvSpPr>
            <a:spLocks noGrp="1"/>
          </p:cNvSpPr>
          <p:nvPr>
            <p:ph type="body" sz="quarter" idx="16" hasCustomPrompt="1"/>
          </p:nvPr>
        </p:nvSpPr>
        <p:spPr>
          <a:xfrm>
            <a:off x="7512093" y="2461166"/>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4</a:t>
            </a:r>
          </a:p>
        </p:txBody>
      </p:sp>
      <p:sp>
        <p:nvSpPr>
          <p:cNvPr id="11" name="Item 4 Description">
            <a:extLst>
              <a:ext uri="{FF2B5EF4-FFF2-40B4-BE49-F238E27FC236}">
                <a16:creationId xmlns:a16="http://schemas.microsoft.com/office/drawing/2014/main" id="{2F421833-5FF2-2478-E59B-A7CB9FB77561}"/>
              </a:ext>
            </a:extLst>
          </p:cNvPr>
          <p:cNvSpPr>
            <a:spLocks noGrp="1"/>
          </p:cNvSpPr>
          <p:nvPr>
            <p:ph type="body" sz="quarter" idx="17" hasCustomPrompt="1"/>
          </p:nvPr>
        </p:nvSpPr>
        <p:spPr>
          <a:xfrm>
            <a:off x="7458855" y="4584947"/>
            <a:ext cx="1852891" cy="594248"/>
          </a:xfrm>
        </p:spPr>
        <p:txBody>
          <a:bodyPr anchor="ctr">
            <a:normAutofit/>
          </a:bodyPr>
          <a:lstStyle>
            <a:lvl1pPr algn="ctr">
              <a:defRPr sz="2400">
                <a:solidFill>
                  <a:srgbClr val="666666"/>
                </a:solidFill>
                <a:latin typeface="+mn-lt"/>
              </a:defRPr>
            </a:lvl1pPr>
          </a:lstStyle>
          <a:p>
            <a:pPr lvl="0"/>
            <a:r>
              <a:rPr lang="en-US" dirty="0"/>
              <a:t>Item 4 Description</a:t>
            </a:r>
          </a:p>
        </p:txBody>
      </p:sp>
      <p:sp>
        <p:nvSpPr>
          <p:cNvPr id="12" name="Arrow Between 1 and 2">
            <a:extLst>
              <a:ext uri="{FF2B5EF4-FFF2-40B4-BE49-F238E27FC236}">
                <a16:creationId xmlns:a16="http://schemas.microsoft.com/office/drawing/2014/main" id="{2044029E-23A9-F584-5F8D-39FFDB190709}"/>
              </a:ext>
            </a:extLst>
          </p:cNvPr>
          <p:cNvSpPr/>
          <p:nvPr userDrawn="1"/>
        </p:nvSpPr>
        <p:spPr>
          <a:xfrm>
            <a:off x="2262366"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tween 2 and 3">
            <a:extLst>
              <a:ext uri="{FF2B5EF4-FFF2-40B4-BE49-F238E27FC236}">
                <a16:creationId xmlns:a16="http://schemas.microsoft.com/office/drawing/2014/main" id="{F6E254DA-DDE9-6317-C056-405194DD9FD2}"/>
              </a:ext>
            </a:extLst>
          </p:cNvPr>
          <p:cNvSpPr/>
          <p:nvPr userDrawn="1"/>
        </p:nvSpPr>
        <p:spPr>
          <a:xfrm>
            <a:off x="4649383" y="313698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Between 3 and 4">
            <a:extLst>
              <a:ext uri="{FF2B5EF4-FFF2-40B4-BE49-F238E27FC236}">
                <a16:creationId xmlns:a16="http://schemas.microsoft.com/office/drawing/2014/main" id="{B137760B-D262-BE44-37BF-F701B7D68D1E}"/>
              </a:ext>
            </a:extLst>
          </p:cNvPr>
          <p:cNvSpPr/>
          <p:nvPr userDrawn="1"/>
        </p:nvSpPr>
        <p:spPr>
          <a:xfrm>
            <a:off x="7028118"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tem 5 Label">
            <a:extLst>
              <a:ext uri="{FF2B5EF4-FFF2-40B4-BE49-F238E27FC236}">
                <a16:creationId xmlns:a16="http://schemas.microsoft.com/office/drawing/2014/main" id="{9B635A1D-1B4B-4D42-DFDE-1898A64A4FBD}"/>
              </a:ext>
            </a:extLst>
          </p:cNvPr>
          <p:cNvSpPr>
            <a:spLocks noGrp="1"/>
          </p:cNvSpPr>
          <p:nvPr>
            <p:ph type="body" sz="quarter" idx="18" hasCustomPrompt="1"/>
          </p:nvPr>
        </p:nvSpPr>
        <p:spPr>
          <a:xfrm>
            <a:off x="10023980" y="2461165"/>
            <a:ext cx="1750685" cy="1659231"/>
          </a:xfrm>
          <a:solidFill>
            <a:schemeClr val="tx2"/>
          </a:solidFill>
          <a:ln>
            <a:solidFill>
              <a:schemeClr val="tx1"/>
            </a:solidFill>
          </a:ln>
          <a:effectLst>
            <a:outerShdw blurRad="50800" dist="38100" dir="2700000" algn="tl" rotWithShape="0">
              <a:prstClr val="black">
                <a:alpha val="40000"/>
              </a:prstClr>
            </a:outerShdw>
          </a:effectLst>
        </p:spPr>
        <p:txBody>
          <a:bodyPr anchor="ctr"/>
          <a:lstStyle>
            <a:lvl1pPr algn="ct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Item 5</a:t>
            </a:r>
          </a:p>
        </p:txBody>
      </p:sp>
      <p:sp>
        <p:nvSpPr>
          <p:cNvPr id="16" name="Item 5 Description">
            <a:extLst>
              <a:ext uri="{FF2B5EF4-FFF2-40B4-BE49-F238E27FC236}">
                <a16:creationId xmlns:a16="http://schemas.microsoft.com/office/drawing/2014/main" id="{8D848190-C3EA-345C-7091-5E55E262A08C}"/>
              </a:ext>
            </a:extLst>
          </p:cNvPr>
          <p:cNvSpPr>
            <a:spLocks noGrp="1"/>
          </p:cNvSpPr>
          <p:nvPr>
            <p:ph type="body" sz="quarter" idx="19" hasCustomPrompt="1"/>
          </p:nvPr>
        </p:nvSpPr>
        <p:spPr>
          <a:xfrm>
            <a:off x="9972876" y="4584947"/>
            <a:ext cx="1852891" cy="594248"/>
          </a:xfrm>
        </p:spPr>
        <p:txBody>
          <a:bodyPr anchor="ctr">
            <a:normAutofit/>
          </a:bodyPr>
          <a:lstStyle>
            <a:lvl1pPr algn="ctr">
              <a:defRPr sz="2400">
                <a:solidFill>
                  <a:srgbClr val="666666"/>
                </a:solidFill>
                <a:latin typeface="+mn-lt"/>
              </a:defRPr>
            </a:lvl1pPr>
          </a:lstStyle>
          <a:p>
            <a:pPr lvl="0"/>
            <a:r>
              <a:rPr lang="en-US" dirty="0"/>
              <a:t>Item 5 Description</a:t>
            </a:r>
          </a:p>
        </p:txBody>
      </p:sp>
      <p:sp>
        <p:nvSpPr>
          <p:cNvPr id="17" name="Arrow Between 4 and 5">
            <a:extLst>
              <a:ext uri="{FF2B5EF4-FFF2-40B4-BE49-F238E27FC236}">
                <a16:creationId xmlns:a16="http://schemas.microsoft.com/office/drawing/2014/main" id="{360777F3-6426-15DF-32F6-0200888B7465}"/>
              </a:ext>
            </a:extLst>
          </p:cNvPr>
          <p:cNvSpPr/>
          <p:nvPr userDrawn="1"/>
        </p:nvSpPr>
        <p:spPr>
          <a:xfrm>
            <a:off x="9460499" y="3156339"/>
            <a:ext cx="365760" cy="365760"/>
          </a:xfrm>
          <a:prstGeom prst="rightArrow">
            <a:avLst/>
          </a:prstGeom>
          <a:solidFill>
            <a:srgbClr val="0072B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3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9" grpId="0" build="p">
        <p:tmplLst>
          <p:tmpl lvl="1">
            <p:tnLst>
              <p:par>
                <p:cTn presetID="1"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P spid="4" grpId="0" uiExpand="1" build="p" animBg="1">
        <p:tmplLst>
          <p:tmpl>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7" grpId="0" uiExpand="1" build="p" animBg="1">
        <p:tmplLst>
          <p:tmpl>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10" grpId="0" uiExpand="1" build="p" animBg="1">
        <p:tmplLst>
          <p:tmpl>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2" grpId="0" animBg="1"/>
      <p:bldP spid="13" grpId="0" animBg="1"/>
      <p:bldP spid="14" grpId="0" animBg="1"/>
      <p:bldP spid="15" grpId="0" uiExpand="1" build="p" animBg="1">
        <p:tmplLst>
          <p:tmpl>
            <p:tnLst>
              <p:par>
                <p:cTn presetID="1"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erm"/>
          <p:cNvSpPr>
            <a:spLocks noGrp="1"/>
          </p:cNvSpPr>
          <p:nvPr>
            <p:ph type="title"/>
          </p:nvPr>
        </p:nvSpPr>
        <p:spPr>
          <a:xfrm>
            <a:off x="335434" y="1975851"/>
            <a:ext cx="10515600" cy="640095"/>
          </a:xfrm>
        </p:spPr>
        <p:txBody>
          <a:bodyPr anchor="t"/>
          <a:lstStyle>
            <a:lvl1pPr>
              <a:defRPr b="1" u="none"/>
            </a:lvl1pPr>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0" y="2269917"/>
            <a:ext cx="211369" cy="209990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sym typeface="Calibri"/>
            </a:endParaRPr>
          </a:p>
        </p:txBody>
      </p:sp>
      <p:sp>
        <p:nvSpPr>
          <p:cNvPr id="6" name="Content">
            <a:extLst>
              <a:ext uri="{FF2B5EF4-FFF2-40B4-BE49-F238E27FC236}">
                <a16:creationId xmlns:a16="http://schemas.microsoft.com/office/drawing/2014/main" id="{8A6BD3E1-2D75-E5B5-AAC6-F326BE767940}"/>
              </a:ext>
            </a:extLst>
          </p:cNvPr>
          <p:cNvSpPr>
            <a:spLocks noGrp="1"/>
          </p:cNvSpPr>
          <p:nvPr>
            <p:ph sz="quarter" idx="10"/>
          </p:nvPr>
        </p:nvSpPr>
        <p:spPr>
          <a:xfrm>
            <a:off x="334963" y="3873246"/>
            <a:ext cx="10515600" cy="1885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efinition">
            <a:extLst>
              <a:ext uri="{FF2B5EF4-FFF2-40B4-BE49-F238E27FC236}">
                <a16:creationId xmlns:a16="http://schemas.microsoft.com/office/drawing/2014/main" id="{FA114F27-5F86-8A51-1138-31098F7440E4}"/>
              </a:ext>
            </a:extLst>
          </p:cNvPr>
          <p:cNvSpPr>
            <a:spLocks noGrp="1"/>
          </p:cNvSpPr>
          <p:nvPr>
            <p:ph type="body" sz="quarter" idx="11"/>
          </p:nvPr>
        </p:nvSpPr>
        <p:spPr>
          <a:xfrm>
            <a:off x="334963" y="2697162"/>
            <a:ext cx="10515600" cy="843597"/>
          </a:xfrm>
        </p:spPr>
        <p:txBody>
          <a:bodyPr/>
          <a:lstStyle>
            <a:lvl1pPr>
              <a:defRPr i="1"/>
            </a:lvl1pPr>
            <a:lvl2pPr>
              <a:defRPr i="1"/>
            </a:lvl2pPr>
            <a:lvl3pPr>
              <a:defRPr i="1"/>
            </a:lvl3pPr>
            <a:lvl4pPr>
              <a:defRPr i="1"/>
            </a:lvl4pPr>
            <a:lvl5pP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4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969696"/>
                                      </p:to>
                                    </p:animClr>
                                  </p:sub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Just some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7625721"/>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02914988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Important Statem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pic>
        <p:nvPicPr>
          <p:cNvPr id="5" name="Picture 4" descr="A light bulb with a black background&#10;&#10;Description automatically generated">
            <a:extLst>
              <a:ext uri="{FF2B5EF4-FFF2-40B4-BE49-F238E27FC236}">
                <a16:creationId xmlns:a16="http://schemas.microsoft.com/office/drawing/2014/main" id="{98E3A2A2-BADE-3FA0-6154-981FB1FE7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469" y="205565"/>
            <a:ext cx="1381894" cy="1381894"/>
          </a:xfrm>
          <a:prstGeom prst="rect">
            <a:avLst/>
          </a:prstGeom>
        </p:spPr>
      </p:pic>
    </p:spTree>
    <p:extLst>
      <p:ext uri="{BB962C8B-B14F-4D97-AF65-F5344CB8AC3E}">
        <p14:creationId xmlns:p14="http://schemas.microsoft.com/office/powerpoint/2010/main" val="279042586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Just some text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958613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3898" y="482009"/>
            <a:ext cx="4628707" cy="307635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5508701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Text Chunking">
    <p:spTree>
      <p:nvGrpSpPr>
        <p:cNvPr id="1" name=""/>
        <p:cNvGrpSpPr/>
        <p:nvPr/>
      </p:nvGrpSpPr>
      <p:grpSpPr>
        <a:xfrm>
          <a:off x="0" y="0"/>
          <a:ext cx="0" cy="0"/>
          <a:chOff x="0" y="0"/>
          <a:chExt cx="0" cy="0"/>
        </a:xfrm>
      </p:grpSpPr>
      <p:sp>
        <p:nvSpPr>
          <p:cNvPr id="20" name="Content Placeholder 10"/>
          <p:cNvSpPr>
            <a:spLocks noGrp="1"/>
          </p:cNvSpPr>
          <p:nvPr>
            <p:ph sz="quarter" idx="12" hasCustomPrompt="1"/>
          </p:nvPr>
        </p:nvSpPr>
        <p:spPr>
          <a:xfrm>
            <a:off x="8051306"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1" hasCustomPrompt="1"/>
          </p:nvPr>
        </p:nvSpPr>
        <p:spPr>
          <a:xfrm>
            <a:off x="4376320"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9" name="Content Placeholder 10"/>
          <p:cNvSpPr>
            <a:spLocks noGrp="1"/>
          </p:cNvSpPr>
          <p:nvPr>
            <p:ph sz="quarter" idx="10" hasCustomPrompt="1"/>
          </p:nvPr>
        </p:nvSpPr>
        <p:spPr>
          <a:xfrm>
            <a:off x="701335" y="2178583"/>
            <a:ext cx="3429000" cy="3496733"/>
          </a:xfrm>
          <a:solidFill>
            <a:schemeClr val="bg2"/>
          </a:solidFill>
        </p:spPr>
        <p:txBody>
          <a:bodyPr lIns="274320" tIns="274320" rIns="274320" bIns="274320" anchor="ctr">
            <a:normAutofit/>
          </a:bodyPr>
          <a:lstStyle>
            <a:lvl1pPr marL="0" indent="0" algn="ctr">
              <a:buNone/>
              <a:defRPr sz="24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9" name="Title Placeholder 1"/>
          <p:cNvSpPr>
            <a:spLocks noGrp="1"/>
          </p:cNvSpPr>
          <p:nvPr>
            <p:ph type="title" hasCustomPrompt="1"/>
          </p:nvPr>
        </p:nvSpPr>
        <p:spPr>
          <a:xfrm>
            <a:off x="706518" y="588391"/>
            <a:ext cx="10778971" cy="437131"/>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832857410"/>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with fade">
    <p:spTree>
      <p:nvGrpSpPr>
        <p:cNvPr id="1" name=""/>
        <p:cNvGrpSpPr/>
        <p:nvPr/>
      </p:nvGrpSpPr>
      <p:grpSpPr>
        <a:xfrm>
          <a:off x="0" y="0"/>
          <a:ext cx="0" cy="0"/>
          <a:chOff x="0" y="0"/>
          <a:chExt cx="0" cy="0"/>
        </a:xfrm>
      </p:grpSpPr>
      <p:cxnSp>
        <p:nvCxnSpPr>
          <p:cNvPr id="10" name="Straight Connector 9"/>
          <p:cNvCxnSpPr/>
          <p:nvPr userDrawn="1"/>
        </p:nvCxnSpPr>
        <p:spPr>
          <a:xfrm>
            <a:off x="6096000" y="1762125"/>
            <a:ext cx="0" cy="4645479"/>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opic1Title"/>
          <p:cNvSpPr>
            <a:spLocks noGrp="1"/>
          </p:cNvSpPr>
          <p:nvPr>
            <p:ph type="body" sz="quarter" idx="10" hasCustomPrompt="1"/>
          </p:nvPr>
        </p:nvSpPr>
        <p:spPr>
          <a:xfrm>
            <a:off x="706519" y="1762125"/>
            <a:ext cx="5152416" cy="438150"/>
          </a:xfrm>
        </p:spPr>
        <p:txBody>
          <a:bodyPr/>
          <a:lstStyle>
            <a:lvl1pPr algn="r">
              <a:defRPr baseline="0">
                <a:solidFill>
                  <a:srgbClr val="595959"/>
                </a:solidFill>
                <a:latin typeface="+mn-lt"/>
              </a:defRPr>
            </a:lvl1pPr>
          </a:lstStyle>
          <a:p>
            <a:pPr lvl="0"/>
            <a:r>
              <a:rPr lang="en-US" dirty="0"/>
              <a:t>Compare item one</a:t>
            </a:r>
          </a:p>
        </p:txBody>
      </p:sp>
      <p:sp>
        <p:nvSpPr>
          <p:cNvPr id="16" name="Topic1Content"/>
          <p:cNvSpPr>
            <a:spLocks noGrp="1"/>
          </p:cNvSpPr>
          <p:nvPr>
            <p:ph type="body" sz="quarter" idx="15" hasCustomPrompt="1"/>
          </p:nvPr>
        </p:nvSpPr>
        <p:spPr>
          <a:xfrm>
            <a:off x="706518" y="2428876"/>
            <a:ext cx="5152417" cy="3978728"/>
          </a:xfrm>
        </p:spPr>
        <p:txBody>
          <a:bodyPr/>
          <a:lstStyle>
            <a:lvl1pPr marL="0" indent="0" algn="r">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Topic2Title"/>
          <p:cNvSpPr>
            <a:spLocks noGrp="1"/>
          </p:cNvSpPr>
          <p:nvPr>
            <p:ph type="body" sz="quarter" idx="16" hasCustomPrompt="1"/>
          </p:nvPr>
        </p:nvSpPr>
        <p:spPr>
          <a:xfrm>
            <a:off x="6333066" y="1762125"/>
            <a:ext cx="5152421" cy="438150"/>
          </a:xfrm>
        </p:spPr>
        <p:txBody>
          <a:bodyPr/>
          <a:lstStyle>
            <a:lvl1pPr algn="l">
              <a:defRPr baseline="0">
                <a:solidFill>
                  <a:srgbClr val="595959"/>
                </a:solidFill>
                <a:latin typeface="+mn-lt"/>
              </a:defRPr>
            </a:lvl1pPr>
          </a:lstStyle>
          <a:p>
            <a:pPr lvl="0"/>
            <a:r>
              <a:rPr lang="en-US" dirty="0"/>
              <a:t>Compare item two</a:t>
            </a:r>
          </a:p>
        </p:txBody>
      </p:sp>
      <p:sp>
        <p:nvSpPr>
          <p:cNvPr id="18" name="Topic2Content"/>
          <p:cNvSpPr>
            <a:spLocks noGrp="1"/>
          </p:cNvSpPr>
          <p:nvPr>
            <p:ph type="body" sz="quarter" idx="17" hasCustomPrompt="1"/>
          </p:nvPr>
        </p:nvSpPr>
        <p:spPr>
          <a:xfrm>
            <a:off x="6333066" y="2428876"/>
            <a:ext cx="5152422" cy="3978728"/>
          </a:xfrm>
        </p:spPr>
        <p:txBody>
          <a:bodyPr/>
          <a:lstStyle>
            <a:lvl1pPr marL="0" indent="0" algn="l">
              <a:lnSpc>
                <a:spcPct val="90000"/>
              </a:lnSpc>
              <a:buNone/>
              <a:defRPr sz="20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2" name="Title"/>
          <p:cNvSpPr>
            <a:spLocks noGrp="1"/>
          </p:cNvSpPr>
          <p:nvPr>
            <p:ph type="title" hasCustomPrompt="1"/>
          </p:nvPr>
        </p:nvSpPr>
        <p:spPr>
          <a:xfrm>
            <a:off x="706518" y="588391"/>
            <a:ext cx="10778971" cy="945133"/>
          </a:xfrm>
          <a:prstGeom prst="rect">
            <a:avLst/>
          </a:prstGeom>
        </p:spPr>
        <p:txBody>
          <a:bodyPr vert="horz" lIns="0" tIns="43960" rIns="87919" bIns="43960" rtlCol="0" anchor="t" anchorCtr="0">
            <a:noAutofit/>
          </a:bodyPr>
          <a:lstStyle>
            <a:lvl1pPr algn="l">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10876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7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07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P spid="4" grpId="0" uiExpand="1"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5987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10702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8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09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3935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Image | Content">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5037364" y="426704"/>
            <a:ext cx="6776355" cy="5990425"/>
          </a:xfrm>
        </p:spPr>
        <p:txBody>
          <a:bodyPr anchor="ctr">
            <a:normAutofit/>
          </a:bodyPr>
          <a:lstStyle>
            <a:lvl1pPr algn="l">
              <a:lnSpc>
                <a:spcPct val="100000"/>
              </a:lnSpc>
              <a:defRPr sz="2800" baseline="0">
                <a:solidFill>
                  <a:schemeClr val="tx1"/>
                </a:solidFill>
                <a:latin typeface="+mn-lt"/>
              </a:defRPr>
            </a:lvl1pPr>
            <a:lvl2pPr algn="l">
              <a:defRPr sz="2400" b="0" i="0" baseline="0">
                <a:solidFill>
                  <a:schemeClr val="tx1"/>
                </a:solidFill>
                <a:latin typeface="+mn-lt"/>
                <a:ea typeface="Gotham Book" panose="02000604040000020004" pitchFamily="50" charset="0"/>
                <a:cs typeface="Gotham Book" panose="02000604040000020004" pitchFamily="50" charset="0"/>
              </a:defRPr>
            </a:lvl2pPr>
            <a:lvl3pPr algn="l">
              <a:defRPr sz="2000" b="0" i="0" baseline="0">
                <a:solidFill>
                  <a:schemeClr val="tx1"/>
                </a:solidFill>
                <a:latin typeface="+mn-lt"/>
                <a:ea typeface="Gotham Book" panose="02000604040000020004" pitchFamily="50" charset="0"/>
                <a:cs typeface="Gotham Book" panose="02000604040000020004" pitchFamily="50" charset="0"/>
              </a:defRPr>
            </a:lvl3pPr>
            <a:lvl4pPr algn="l">
              <a:defRPr sz="2000" b="0" i="0" baseline="0">
                <a:solidFill>
                  <a:schemeClr val="tx1"/>
                </a:solidFill>
                <a:latin typeface="+mn-lt"/>
                <a:ea typeface="Gotham Book" panose="02000604040000020004" pitchFamily="50" charset="0"/>
                <a:cs typeface="Gotham Book" panose="02000604040000020004" pitchFamily="50" charset="0"/>
              </a:defRPr>
            </a:lvl4pPr>
            <a:lvl5pPr algn="l">
              <a:defRPr sz="2000" b="0" i="0" baseline="0">
                <a:solidFill>
                  <a:schemeClr val="tx1"/>
                </a:solidFill>
                <a:latin typeface="+mn-lt"/>
                <a:ea typeface="Gotham Book" panose="02000604040000020004" pitchFamily="50" charset="0"/>
                <a:cs typeface="Gotham Book" panose="02000604040000020004" pitchFamily="50" charset="0"/>
              </a:defRPr>
            </a:lvl5pPr>
            <a:lvl6pPr marL="1427163" indent="0">
              <a:buNone/>
              <a:defRPr>
                <a:solidFill>
                  <a:schemeClr val="accent1"/>
                </a:solidFill>
              </a:defRPr>
            </a:lvl6pPr>
            <a:lvl7pPr>
              <a:defRPr>
                <a:solidFill>
                  <a:schemeClr val="accent1"/>
                </a:solidFill>
              </a:defRPr>
            </a:lvl7pPr>
            <a:lvl8pPr>
              <a:defRPr>
                <a:solidFill>
                  <a:schemeClr val="accent1"/>
                </a:solidFill>
              </a:defRPr>
            </a:lvl8pPr>
            <a:lvl9pPr marL="22860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84700" y="426704"/>
            <a:ext cx="0" cy="5990425"/>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sz="quarter" idx="14" hasCustomPrompt="1"/>
          </p:nvPr>
        </p:nvSpPr>
        <p:spPr>
          <a:xfrm>
            <a:off x="358814" y="1598903"/>
            <a:ext cx="3773223" cy="3646025"/>
          </a:xfrm>
        </p:spPr>
        <p:txBody>
          <a:bodyPr anchor="ctr"/>
          <a:lstStyle>
            <a:lvl1pPr algn="r">
              <a:lnSpc>
                <a:spcPct val="100000"/>
              </a:lnSpc>
              <a:defRPr sz="3600" b="0" i="0">
                <a:latin typeface="+mj-lt"/>
                <a:ea typeface="Gotham Rounded Light" charset="0"/>
                <a:cs typeface="Gotham Rounded Light" charset="0"/>
              </a:defRPr>
            </a:lvl1pPr>
          </a:lstStyle>
          <a:p>
            <a:pPr lvl="0"/>
            <a:r>
              <a:rPr lang="en-US" dirty="0"/>
              <a:t>Click to Add Title or Click Icon to Add Graphic</a:t>
            </a:r>
          </a:p>
        </p:txBody>
      </p:sp>
      <p:sp>
        <p:nvSpPr>
          <p:cNvPr id="6" name="Rectangle 5"/>
          <p:cNvSpPr/>
          <p:nvPr userDrawn="1"/>
        </p:nvSpPr>
        <p:spPr>
          <a:xfrm>
            <a:off x="-1463041" y="0"/>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slide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Tree>
    <p:extLst>
      <p:ext uri="{BB962C8B-B14F-4D97-AF65-F5344CB8AC3E}">
        <p14:creationId xmlns:p14="http://schemas.microsoft.com/office/powerpoint/2010/main" val="14396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7" name="Text Placeholder 16"/>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743783" y="2718853"/>
            <a:ext cx="3147933" cy="1209179"/>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Course </a:t>
            </a:r>
            <a:br>
              <a:rPr lang="en-US" dirty="0"/>
            </a:br>
            <a:r>
              <a:rPr lang="en-US" dirty="0"/>
              <a:t>Overview</a:t>
            </a:r>
          </a:p>
        </p:txBody>
      </p:sp>
      <p:pic>
        <p:nvPicPr>
          <p:cNvPr id="2" name="Picture 12">
            <a:extLst>
              <a:ext uri="{FF2B5EF4-FFF2-40B4-BE49-F238E27FC236}">
                <a16:creationId xmlns:a16="http://schemas.microsoft.com/office/drawing/2014/main" id="{0D8F2BEB-5D28-0EC0-513D-324F9C4EC6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3" name="TextBox 2">
            <a:extLst>
              <a:ext uri="{FF2B5EF4-FFF2-40B4-BE49-F238E27FC236}">
                <a16:creationId xmlns:a16="http://schemas.microsoft.com/office/drawing/2014/main" id="{C35ED2ED-D0D6-9EB2-4091-2B1DB999C6EC}"/>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5" name="Rectangle 4">
            <a:extLst>
              <a:ext uri="{FF2B5EF4-FFF2-40B4-BE49-F238E27FC236}">
                <a16:creationId xmlns:a16="http://schemas.microsoft.com/office/drawing/2014/main" id="{EA8B7E99-3F38-9F5D-5C20-CB9B01D31F9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Course </a:t>
            </a:r>
            <a:b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b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10758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10" name="Text Placeholder 9"/>
          <p:cNvSpPr>
            <a:spLocks noGrp="1"/>
          </p:cNvSpPr>
          <p:nvPr>
            <p:ph type="body" sz="quarter" idx="13" hasCustomPrompt="1"/>
          </p:nvPr>
        </p:nvSpPr>
        <p:spPr>
          <a:xfrm>
            <a:off x="743783" y="3097359"/>
            <a:ext cx="3147933" cy="663284"/>
          </a:xfrm>
        </p:spPr>
        <p:txBody>
          <a:bodyPr anchor="b" anchorCtr="0">
            <a:noAutofit/>
          </a:bodyPr>
          <a:lstStyle>
            <a:lvl1pPr marL="0" indent="0" algn="ctr">
              <a:buNone/>
              <a:defRPr sz="4000" b="0" baseline="0">
                <a:solidFill>
                  <a:schemeClr val="bg1"/>
                </a:solidFill>
                <a:latin typeface="+mn-lt"/>
              </a:defRPr>
            </a:lvl1pPr>
            <a:lvl2pPr marL="297066" indent="0" algn="ctr">
              <a:buNone/>
              <a:defRPr sz="3600">
                <a:latin typeface="+mj-lt"/>
              </a:defRPr>
            </a:lvl2pPr>
            <a:lvl3pPr marL="596161" indent="0" algn="ctr">
              <a:buNone/>
              <a:defRPr sz="3600">
                <a:latin typeface="+mj-lt"/>
              </a:defRPr>
            </a:lvl3pPr>
            <a:lvl4pPr marL="882629" indent="0" algn="ctr">
              <a:buNone/>
              <a:defRPr sz="3600">
                <a:latin typeface="+mj-lt"/>
              </a:defRPr>
            </a:lvl4pPr>
            <a:lvl5pPr marL="1096935" indent="0" algn="ctr">
              <a:buNone/>
              <a:defRPr sz="3600">
                <a:latin typeface="+mj-lt"/>
              </a:defRPr>
            </a:lvl5pPr>
          </a:lstStyle>
          <a:p>
            <a:pPr lvl="0"/>
            <a:r>
              <a:rPr lang="en-US" dirty="0"/>
              <a:t>Overview</a:t>
            </a:r>
          </a:p>
        </p:txBody>
      </p:sp>
      <p:sp>
        <p:nvSpPr>
          <p:cNvPr id="2" name="Text Placeholder 16">
            <a:extLst>
              <a:ext uri="{FF2B5EF4-FFF2-40B4-BE49-F238E27FC236}">
                <a16:creationId xmlns:a16="http://schemas.microsoft.com/office/drawing/2014/main" id="{42B26ADC-8C1B-18C4-15C9-F6E9F8E7F0D9}"/>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11E59EDD-9CF4-B0BA-3977-F2FE00FAAD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F082090C-CB75-C963-659F-058A68399A59}"/>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
        <p:nvSpPr>
          <p:cNvPr id="3" name="Rectangle 2">
            <a:extLst>
              <a:ext uri="{FF2B5EF4-FFF2-40B4-BE49-F238E27FC236}">
                <a16:creationId xmlns:a16="http://schemas.microsoft.com/office/drawing/2014/main" id="{A291A030-5501-2D69-8B98-DEE83CA8BC6A}"/>
              </a:ext>
            </a:extLst>
          </p:cNvPr>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Overview</a:t>
            </a:r>
          </a:p>
        </p:txBody>
      </p:sp>
    </p:spTree>
    <p:extLst>
      <p:ext uri="{BB962C8B-B14F-4D97-AF65-F5344CB8AC3E}">
        <p14:creationId xmlns:p14="http://schemas.microsoft.com/office/powerpoint/2010/main" val="34228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Demo</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5016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4" name="Rectangle 3"/>
          <p:cNvSpPr/>
          <p:nvPr userDrawn="1"/>
        </p:nvSpPr>
        <p:spPr>
          <a:xfrm>
            <a:off x="1" y="1"/>
            <a:ext cx="4635499" cy="6858000"/>
          </a:xfrm>
          <a:prstGeom prst="rect">
            <a:avLst/>
          </a:prstGeom>
          <a:solidFill>
            <a:srgbClr val="346684"/>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225"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Aptos" panose="02110004020202020204"/>
                <a:ea typeface="+mn-ea"/>
                <a:cs typeface="+mn-cs"/>
                <a:sym typeface="Calibri"/>
              </a:rPr>
              <a:t>Next up…</a:t>
            </a:r>
          </a:p>
        </p:txBody>
      </p:sp>
      <p:sp>
        <p:nvSpPr>
          <p:cNvPr id="7" name="Rectangle 6"/>
          <p:cNvSpPr/>
          <p:nvPr userDrawn="1"/>
        </p:nvSpPr>
        <p:spPr>
          <a:xfrm>
            <a:off x="-1463041" y="1"/>
            <a:ext cx="1463041" cy="738664"/>
          </a:xfrm>
          <a:prstGeom prst="rect">
            <a:avLst/>
          </a:prstGeom>
        </p:spPr>
        <p:txBody>
          <a:bodyPr wrap="square">
            <a:spAutoFit/>
          </a:bodyPr>
          <a:lstStyle/>
          <a:p>
            <a:pPr marL="0" marR="0" lvl="0" indent="0" algn="r" defTabSz="914225"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This bullet list is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preset</a:t>
            </a:r>
            <a:r>
              <a:rPr kumimoji="0" lang="en-US" sz="1400" b="0"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 </a:t>
            </a:r>
            <a:r>
              <a:rPr kumimoji="0" lang="en-US" sz="1400" b="0" i="0" u="none" strike="noStrike" kern="0" cap="none" spc="0" normalizeH="0" baseline="0" noProof="0" dirty="0">
                <a:ln>
                  <a:noFill/>
                </a:ln>
                <a:solidFill>
                  <a:srgbClr val="404040"/>
                </a:solidFill>
                <a:effectLst/>
                <a:uLnTx/>
                <a:uFillTx/>
                <a:latin typeface="Gotham Medium" panose="02000604030000020004" pitchFamily="50" charset="0"/>
                <a:ea typeface="+mn-ea"/>
                <a:cs typeface="+mn-cs"/>
                <a:sym typeface="Calibri"/>
              </a:rPr>
              <a:t>with </a:t>
            </a:r>
            <a:r>
              <a:rPr kumimoji="0" lang="en-US" sz="1400" b="1" i="0" u="none" strike="noStrike" kern="0" cap="none" spc="0" normalizeH="0" baseline="0" noProof="0" dirty="0">
                <a:ln>
                  <a:noFill/>
                </a:ln>
                <a:solidFill>
                  <a:srgbClr val="5B9BD5"/>
                </a:solidFill>
                <a:effectLst/>
                <a:uLnTx/>
                <a:uFillTx/>
                <a:latin typeface="Gotham Medium" panose="02000604030000020004" pitchFamily="50" charset="0"/>
                <a:ea typeface="+mn-ea"/>
                <a:cs typeface="+mn-cs"/>
                <a:sym typeface="Calibri"/>
              </a:rPr>
              <a:t>animations</a:t>
            </a:r>
          </a:p>
        </p:txBody>
      </p:sp>
      <p:sp>
        <p:nvSpPr>
          <p:cNvPr id="2" name="Text Placeholder 16">
            <a:extLst>
              <a:ext uri="{FF2B5EF4-FFF2-40B4-BE49-F238E27FC236}">
                <a16:creationId xmlns:a16="http://schemas.microsoft.com/office/drawing/2014/main" id="{3F99C228-436B-3FAE-55AD-8C46C80FFB93}"/>
              </a:ext>
            </a:extLst>
          </p:cNvPr>
          <p:cNvSpPr>
            <a:spLocks noGrp="1"/>
          </p:cNvSpPr>
          <p:nvPr>
            <p:ph type="body" sz="quarter" idx="12" hasCustomPrompt="1"/>
          </p:nvPr>
        </p:nvSpPr>
        <p:spPr>
          <a:xfrm>
            <a:off x="5181600" y="0"/>
            <a:ext cx="6463307" cy="6858000"/>
          </a:xfrm>
        </p:spPr>
        <p:txBody>
          <a:bodyPr anchor="ctr"/>
          <a:lstStyle>
            <a:lvl1pPr algn="l">
              <a:lnSpc>
                <a:spcPct val="100000"/>
              </a:lnSpc>
              <a:defRPr sz="2400" baseline="0">
                <a:solidFill>
                  <a:schemeClr val="tx1"/>
                </a:solidFill>
                <a:latin typeface="+mn-lt"/>
              </a:defRPr>
            </a:lvl1pPr>
            <a:lvl2pPr algn="l">
              <a:defRPr sz="2400" b="0" i="0">
                <a:solidFill>
                  <a:schemeClr val="tx1"/>
                </a:solidFill>
                <a:latin typeface="+mn-lt"/>
                <a:ea typeface="Gotham Book" panose="02000604040000020004" pitchFamily="50" charset="0"/>
                <a:cs typeface="Gotham Book" panose="02000604040000020004" pitchFamily="50" charset="0"/>
              </a:defRPr>
            </a:lvl2pPr>
            <a:lvl3pPr algn="l">
              <a:defRPr sz="2400" b="0" i="0">
                <a:solidFill>
                  <a:schemeClr val="tx1"/>
                </a:solidFill>
                <a:latin typeface="+mn-lt"/>
                <a:ea typeface="Gotham Book" panose="02000604040000020004" pitchFamily="50" charset="0"/>
                <a:cs typeface="Gotham Book" panose="02000604040000020004" pitchFamily="50" charset="0"/>
              </a:defRPr>
            </a:lvl3pPr>
            <a:lvl4pPr algn="l">
              <a:defRPr sz="2400" b="0" i="0">
                <a:solidFill>
                  <a:schemeClr val="tx1"/>
                </a:solidFill>
                <a:latin typeface="+mn-lt"/>
                <a:ea typeface="Gotham Book" panose="02000604040000020004" pitchFamily="50" charset="0"/>
                <a:cs typeface="Gotham Book" panose="02000604040000020004" pitchFamily="50" charset="0"/>
              </a:defRPr>
            </a:lvl4pPr>
            <a:lvl5pPr algn="l">
              <a:defRPr sz="24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12">
            <a:extLst>
              <a:ext uri="{FF2B5EF4-FFF2-40B4-BE49-F238E27FC236}">
                <a16:creationId xmlns:a16="http://schemas.microsoft.com/office/drawing/2014/main" id="{CC4D5AAC-793C-C655-85A8-D1D79AFE32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708164" y="6379236"/>
            <a:ext cx="407194" cy="407194"/>
          </a:xfrm>
          <a:prstGeom prst="rect">
            <a:avLst/>
          </a:prstGeom>
          <a:noFill/>
          <a:ln w="9525">
            <a:noFill/>
            <a:miter lim="800000"/>
            <a:headEnd/>
            <a:tailEnd/>
          </a:ln>
        </p:spPr>
      </p:pic>
      <p:sp>
        <p:nvSpPr>
          <p:cNvPr id="8" name="TextBox 7">
            <a:extLst>
              <a:ext uri="{FF2B5EF4-FFF2-40B4-BE49-F238E27FC236}">
                <a16:creationId xmlns:a16="http://schemas.microsoft.com/office/drawing/2014/main" id="{D34FD805-A3F4-3427-D749-35C1BF6045B1}"/>
              </a:ext>
            </a:extLst>
          </p:cNvPr>
          <p:cNvSpPr txBox="1"/>
          <p:nvPr userDrawn="1"/>
        </p:nvSpPr>
        <p:spPr>
          <a:xfrm>
            <a:off x="10138695" y="6428944"/>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27466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2"/>
          <p:cNvPicPr>
            <a:picLocks noChangeAspect="1" noChangeArrowheads="1"/>
          </p:cNvPicPr>
          <p:nvPr userDrawn="1"/>
        </p:nvPicPr>
        <p:blipFill>
          <a:blip r:embed="rId46">
            <a:extLst>
              <a:ext uri="{28A0092B-C50C-407E-A947-70E740481C1C}">
                <a14:useLocalDpi xmlns:a14="http://schemas.microsoft.com/office/drawing/2010/main" val="0"/>
              </a:ext>
            </a:extLst>
          </a:blip>
          <a:srcRect/>
          <a:stretch/>
        </p:blipFill>
        <p:spPr bwMode="auto">
          <a:xfrm>
            <a:off x="103104" y="6331582"/>
            <a:ext cx="407194" cy="407194"/>
          </a:xfrm>
          <a:prstGeom prst="rect">
            <a:avLst/>
          </a:prstGeom>
          <a:noFill/>
          <a:ln w="9525">
            <a:noFill/>
            <a:miter lim="800000"/>
            <a:headEnd/>
            <a:tailEnd/>
          </a:ln>
        </p:spPr>
      </p:pic>
      <p:sp>
        <p:nvSpPr>
          <p:cNvPr id="8" name="TextBox 7"/>
          <p:cNvSpPr txBox="1"/>
          <p:nvPr userDrawn="1"/>
        </p:nvSpPr>
        <p:spPr>
          <a:xfrm>
            <a:off x="475016" y="6381290"/>
            <a:ext cx="15694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ptos" panose="02110004020202020204"/>
                <a:ea typeface="+mn-ea"/>
                <a:cs typeface="+mn-cs"/>
                <a:sym typeface="Calibri"/>
              </a:rPr>
              <a:t>www.benday.</a:t>
            </a:r>
            <a:r>
              <a:rPr kumimoji="0" lang="en-US" sz="1400" b="0" i="0" u="none" strike="noStrike" kern="1200" cap="none" spc="0" normalizeH="0" baseline="0" noProof="0" dirty="0">
                <a:ln>
                  <a:noFill/>
                </a:ln>
                <a:solidFill>
                  <a:srgbClr val="595959"/>
                </a:solidFill>
                <a:effectLst/>
                <a:uLnTx/>
                <a:uFillTx/>
                <a:latin typeface="Aptos" panose="02110004020202020204"/>
                <a:ea typeface="+mn-ea"/>
                <a:cs typeface="+mn-cs"/>
                <a:sym typeface="Calibri"/>
              </a:rPr>
              <a:t>com</a:t>
            </a:r>
          </a:p>
        </p:txBody>
      </p:sp>
    </p:spTree>
    <p:extLst>
      <p:ext uri="{BB962C8B-B14F-4D97-AF65-F5344CB8AC3E}">
        <p14:creationId xmlns:p14="http://schemas.microsoft.com/office/powerpoint/2010/main" val="824790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90" r:id="rId9"/>
    <p:sldLayoutId id="2147483673" r:id="rId10"/>
    <p:sldLayoutId id="2147483674" r:id="rId11"/>
    <p:sldLayoutId id="2147483709" r:id="rId12"/>
    <p:sldLayoutId id="2147483696" r:id="rId13"/>
    <p:sldLayoutId id="2147483675" r:id="rId14"/>
    <p:sldLayoutId id="2147483676" r:id="rId15"/>
    <p:sldLayoutId id="2147483691" r:id="rId16"/>
    <p:sldLayoutId id="2147483695" r:id="rId17"/>
    <p:sldLayoutId id="2147483693" r:id="rId18"/>
    <p:sldLayoutId id="2147483677" r:id="rId19"/>
    <p:sldLayoutId id="2147483697" r:id="rId20"/>
    <p:sldLayoutId id="2147483699" r:id="rId21"/>
    <p:sldLayoutId id="2147483701" r:id="rId22"/>
    <p:sldLayoutId id="2147483702" r:id="rId23"/>
    <p:sldLayoutId id="2147483703" r:id="rId24"/>
    <p:sldLayoutId id="2147483711" r:id="rId25"/>
    <p:sldLayoutId id="2147483704" r:id="rId26"/>
    <p:sldLayoutId id="2147483705" r:id="rId27"/>
    <p:sldLayoutId id="2147483706" r:id="rId28"/>
    <p:sldLayoutId id="2147483707" r:id="rId29"/>
    <p:sldLayoutId id="2147483710" r:id="rId30"/>
    <p:sldLayoutId id="2147483694" r:id="rId31"/>
    <p:sldLayoutId id="2147483678" r:id="rId32"/>
    <p:sldLayoutId id="2147483679" r:id="rId33"/>
    <p:sldLayoutId id="2147483680" r:id="rId34"/>
    <p:sldLayoutId id="2147483681" r:id="rId35"/>
    <p:sldLayoutId id="2147483708"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king-crown-beard-insignia-power-306448/" TargetMode="External"/><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hyperlink" Target="https://www.honestcheetah.com/"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www.benday.com/" TargetMode="External"/><Relationship Id="rId2" Type="http://schemas.openxmlformats.org/officeDocument/2006/relationships/hyperlink" Target="mailto:benday@benday.com" TargetMode="Externa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277059" y="2369818"/>
            <a:ext cx="9751484" cy="1371600"/>
          </a:xfrm>
          <a:prstGeom prst="rect">
            <a:avLst/>
          </a:prstGeom>
          <a:noFill/>
          <a:ln>
            <a:noFill/>
          </a:ln>
          <a:effectLst/>
        </p:spPr>
        <p:txBody>
          <a:bodyPr lIns="120505" tIns="59264" rIns="120505" bIns="59264" anchor="b">
            <a:prstTxWarp prst="textNoShape">
              <a:avLst/>
            </a:prstTxWarp>
          </a:bodyPr>
          <a:lstStyle/>
          <a:p>
            <a:pPr algn="ctr" defTabSz="1195887" eaLnBrk="0" fontAlgn="base" hangingPunct="0">
              <a:spcBef>
                <a:spcPct val="0"/>
              </a:spcBef>
              <a:spcAft>
                <a:spcPct val="0"/>
              </a:spcAft>
              <a:defRPr/>
            </a:pPr>
            <a:r>
              <a:rPr lang="en-US" sz="5333" b="1" dirty="0">
                <a:solidFill>
                  <a:prstClr val="white"/>
                </a:solidFill>
                <a:ea typeface="ＭＳ Ｐゴシック" pitchFamily="-72" charset="-128"/>
              </a:rPr>
              <a:t>Agile-</a:t>
            </a:r>
            <a:r>
              <a:rPr lang="en-US" sz="5333" b="1" dirty="0" err="1">
                <a:solidFill>
                  <a:prstClr val="white"/>
                </a:solidFill>
                <a:ea typeface="ＭＳ Ｐゴシック" pitchFamily="-72" charset="-128"/>
              </a:rPr>
              <a:t>ish</a:t>
            </a:r>
            <a:r>
              <a:rPr lang="en-US" sz="5333" b="1" dirty="0">
                <a:solidFill>
                  <a:prstClr val="white"/>
                </a:solidFill>
                <a:ea typeface="ＭＳ Ｐゴシック" pitchFamily="-72" charset="-128"/>
              </a:rPr>
              <a:t>: Lightweight Project Management with </a:t>
            </a:r>
            <a:br>
              <a:rPr lang="en-US" sz="5333" b="1" dirty="0">
                <a:solidFill>
                  <a:prstClr val="white"/>
                </a:solidFill>
                <a:ea typeface="ＭＳ Ｐゴシック" pitchFamily="-72" charset="-128"/>
              </a:rPr>
            </a:br>
            <a:r>
              <a:rPr lang="en-US" sz="5333" b="1" dirty="0">
                <a:solidFill>
                  <a:prstClr val="white"/>
                </a:solidFill>
                <a:ea typeface="ＭＳ Ｐゴシック" pitchFamily="-72" charset="-128"/>
              </a:rPr>
              <a:t>GitHub Projects</a:t>
            </a:r>
          </a:p>
        </p:txBody>
      </p:sp>
      <p:sp>
        <p:nvSpPr>
          <p:cNvPr id="6" name="Rectangle 5"/>
          <p:cNvSpPr>
            <a:spLocks noChangeArrowheads="1"/>
          </p:cNvSpPr>
          <p:nvPr/>
        </p:nvSpPr>
        <p:spPr bwMode="auto">
          <a:xfrm>
            <a:off x="6515101" y="3770729"/>
            <a:ext cx="5317067" cy="1336675"/>
          </a:xfrm>
          <a:prstGeom prst="rect">
            <a:avLst/>
          </a:prstGeom>
          <a:noFill/>
          <a:ln>
            <a:noFill/>
          </a:ln>
          <a:effectLst/>
        </p:spPr>
        <p:txBody>
          <a:bodyPr lIns="114564" tIns="57283" rIns="114564" bIns="57283">
            <a:prstTxWarp prst="textNoShape">
              <a:avLst/>
            </a:prstTxWarp>
          </a:bodyPr>
          <a:lstStyle/>
          <a:p>
            <a:pPr algn="r" defTabSz="1219170" fontAlgn="base">
              <a:spcBef>
                <a:spcPct val="0"/>
              </a:spcBef>
              <a:spcAft>
                <a:spcPct val="0"/>
              </a:spcAft>
              <a:defRPr/>
            </a:pPr>
            <a:r>
              <a:rPr lang="en-US" sz="3733" b="1">
                <a:solidFill>
                  <a:schemeClr val="bg1"/>
                </a:solidFill>
                <a:latin typeface="+mj-lt"/>
                <a:ea typeface="ＭＳ Ｐゴシック" pitchFamily="-72" charset="-128"/>
              </a:rPr>
              <a:t>Benjamin Day</a:t>
            </a:r>
          </a:p>
          <a:p>
            <a:pPr algn="r" defTabSz="1219170" fontAlgn="base">
              <a:spcBef>
                <a:spcPct val="0"/>
              </a:spcBef>
              <a:spcAft>
                <a:spcPct val="0"/>
              </a:spcAft>
              <a:defRPr/>
            </a:pPr>
            <a:r>
              <a:rPr lang="en-US" sz="3200" b="1">
                <a:solidFill>
                  <a:schemeClr val="bg1"/>
                </a:solidFill>
                <a:latin typeface="+mj-lt"/>
                <a:ea typeface="ＭＳ Ｐゴシック" pitchFamily="-72" charset="-128"/>
              </a:rPr>
              <a:t>www.benday.com </a:t>
            </a:r>
          </a:p>
          <a:p>
            <a:pPr algn="r" defTabSz="1219170" fontAlgn="base">
              <a:spcBef>
                <a:spcPct val="0"/>
              </a:spcBef>
              <a:spcAft>
                <a:spcPct val="0"/>
              </a:spcAft>
              <a:defRPr/>
            </a:pPr>
            <a:r>
              <a:rPr lang="en-US" sz="3200" b="1">
                <a:solidFill>
                  <a:schemeClr val="bg1"/>
                </a:solidFill>
                <a:latin typeface="+mj-lt"/>
                <a:ea typeface="ＭＳ Ｐゴシック" pitchFamily="-72" charset="-128"/>
              </a:rPr>
              <a:t>@benday</a:t>
            </a:r>
          </a:p>
          <a:p>
            <a:pPr defTabSz="1219170" fontAlgn="base">
              <a:spcBef>
                <a:spcPct val="0"/>
              </a:spcBef>
              <a:spcAft>
                <a:spcPct val="0"/>
              </a:spcAft>
              <a:defRPr/>
            </a:pPr>
            <a:endParaRPr lang="en-US" sz="2400" b="1">
              <a:solidFill>
                <a:schemeClr val="bg1"/>
              </a:solidFill>
              <a:latin typeface="Arial" pitchFamily="-72" charset="0"/>
              <a:ea typeface="ＭＳ Ｐゴシック" pitchFamily="-72" charset="-128"/>
            </a:endParaRPr>
          </a:p>
          <a:p>
            <a:pPr defTabSz="1219170" fontAlgn="base">
              <a:spcBef>
                <a:spcPct val="0"/>
              </a:spcBef>
              <a:spcAft>
                <a:spcPct val="0"/>
              </a:spcAft>
              <a:defRPr/>
            </a:pPr>
            <a:endParaRPr lang="en-US" sz="1867">
              <a:solidFill>
                <a:schemeClr val="bg1"/>
              </a:solidFill>
              <a:latin typeface="Times New Roman" pitchFamily="-72" charset="0"/>
              <a:ea typeface="ＭＳ Ｐゴシック" pitchFamily="-72" charset="-128"/>
            </a:endParaRPr>
          </a:p>
        </p:txBody>
      </p:sp>
      <p:pic>
        <p:nvPicPr>
          <p:cNvPr id="7" name="Picture 6" descr="MVPLogo_Small">
            <a:extLst>
              <a:ext uri="{FF2B5EF4-FFF2-40B4-BE49-F238E27FC236}">
                <a16:creationId xmlns:a16="http://schemas.microsoft.com/office/drawing/2014/main" id="{0E8A5894-1594-4710-8FEA-AFE4CF94B771}"/>
              </a:ext>
            </a:extLst>
          </p:cNvPr>
          <p:cNvPicPr>
            <a:picLocks noChangeAspect="1" noChangeArrowheads="1"/>
          </p:cNvPicPr>
          <p:nvPr/>
        </p:nvPicPr>
        <p:blipFill>
          <a:blip r:embed="rId4" cstate="print"/>
          <a:srcRect/>
          <a:stretch>
            <a:fillRect/>
          </a:stretch>
        </p:blipFill>
        <p:spPr bwMode="auto">
          <a:xfrm>
            <a:off x="1964266" y="4568217"/>
            <a:ext cx="952500" cy="1498600"/>
          </a:xfrm>
          <a:prstGeom prst="rect">
            <a:avLst/>
          </a:prstGeom>
          <a:noFill/>
          <a:ln w="9525">
            <a:noFill/>
            <a:miter lim="800000"/>
            <a:headEnd/>
            <a:tailEnd/>
          </a:ln>
        </p:spPr>
      </p:pic>
      <p:pic>
        <p:nvPicPr>
          <p:cNvPr id="3" name="Picture 2">
            <a:extLst>
              <a:ext uri="{FF2B5EF4-FFF2-40B4-BE49-F238E27FC236}">
                <a16:creationId xmlns:a16="http://schemas.microsoft.com/office/drawing/2014/main" id="{C3FC57CB-B6A6-4B15-9B6E-4AFD236FF5F9}"/>
              </a:ext>
            </a:extLst>
          </p:cNvPr>
          <p:cNvPicPr>
            <a:picLocks noChangeAspect="1"/>
          </p:cNvPicPr>
          <p:nvPr/>
        </p:nvPicPr>
        <p:blipFill>
          <a:blip r:embed="rId5"/>
          <a:stretch>
            <a:fillRect/>
          </a:stretch>
        </p:blipFill>
        <p:spPr>
          <a:xfrm>
            <a:off x="359832" y="4568217"/>
            <a:ext cx="1498600" cy="149860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30B37CFD-B463-2A1D-D962-631949C620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897" y="3899802"/>
            <a:ext cx="1423076" cy="1423076"/>
          </a:xfrm>
          <a:prstGeom prst="rect">
            <a:avLst/>
          </a:prstGeom>
        </p:spPr>
      </p:pic>
    </p:spTree>
    <p:extLst>
      <p:ext uri="{BB962C8B-B14F-4D97-AF65-F5344CB8AC3E}">
        <p14:creationId xmlns:p14="http://schemas.microsoft.com/office/powerpoint/2010/main" val="139965543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3896591" y="4872692"/>
            <a:ext cx="3283528" cy="1476154"/>
          </a:xfrm>
        </p:spPr>
        <p:txBody>
          <a:bodyPr>
            <a:normAutofit fontScale="90000"/>
          </a:bodyPr>
          <a:lstStyle/>
          <a:p>
            <a:r>
              <a:rPr dirty="0">
                <a:solidFill>
                  <a:schemeClr val="bg1">
                    <a:lumMod val="85000"/>
                  </a:schemeClr>
                </a:solidFill>
              </a:rPr>
              <a:t>Scrum Didn't Slow You Down.</a:t>
            </a:r>
          </a:p>
        </p:txBody>
      </p:sp>
    </p:spTree>
    <p:extLst>
      <p:ext uri="{BB962C8B-B14F-4D97-AF65-F5344CB8AC3E}">
        <p14:creationId xmlns:p14="http://schemas.microsoft.com/office/powerpoint/2010/main" val="81276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t>What Survives Any Methodology?</a:t>
            </a:r>
          </a:p>
        </p:txBody>
      </p:sp>
    </p:spTree>
    <p:extLst>
      <p:ext uri="{BB962C8B-B14F-4D97-AF65-F5344CB8AC3E}">
        <p14:creationId xmlns:p14="http://schemas.microsoft.com/office/powerpoint/2010/main" val="202437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5ABA6-BAFC-B009-BC14-CA794B2ADE42}"/>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EC1BEA7A-C3CC-C0E7-A154-57394903FE8A}"/>
              </a:ext>
            </a:extLst>
          </p:cNvPr>
          <p:cNvSpPr>
            <a:spLocks noGrp="1"/>
          </p:cNvSpPr>
          <p:nvPr>
            <p:ph type="title"/>
          </p:nvPr>
        </p:nvSpPr>
        <p:spPr/>
        <p:txBody>
          <a:bodyPr/>
          <a:lstStyle/>
          <a:p>
            <a:r>
              <a:t>What Survives Any Methodology</a:t>
            </a:r>
          </a:p>
        </p:txBody>
      </p:sp>
      <p:sp>
        <p:nvSpPr>
          <p:cNvPr id="10" name="Item 1 Label">
            <a:extLst>
              <a:ext uri="{FF2B5EF4-FFF2-40B4-BE49-F238E27FC236}">
                <a16:creationId xmlns:a16="http://schemas.microsoft.com/office/drawing/2014/main" id="{1870FA7C-F916-04F0-BE4C-624A1CCCCED0}"/>
              </a:ext>
            </a:extLst>
          </p:cNvPr>
          <p:cNvSpPr>
            <a:spLocks noGrp="1"/>
          </p:cNvSpPr>
          <p:nvPr>
            <p:ph type="body" sz="quarter" idx="10"/>
          </p:nvPr>
        </p:nvSpPr>
        <p:spPr/>
        <p:txBody>
          <a:bodyPr/>
          <a:lstStyle/>
          <a:p>
            <a:r>
              <a:rPr sz="2000" dirty="0"/>
              <a:t>Know What </a:t>
            </a:r>
            <a:br>
              <a:rPr lang="en-US" sz="2000" dirty="0"/>
            </a:br>
            <a:r>
              <a:rPr sz="2000" dirty="0"/>
              <a:t>Done Means</a:t>
            </a:r>
          </a:p>
        </p:txBody>
      </p:sp>
      <p:sp>
        <p:nvSpPr>
          <p:cNvPr id="11" name="Item 1 Description">
            <a:extLst>
              <a:ext uri="{FF2B5EF4-FFF2-40B4-BE49-F238E27FC236}">
                <a16:creationId xmlns:a16="http://schemas.microsoft.com/office/drawing/2014/main" id="{A9A2F493-4AC0-AC06-CA4A-02C8AA6EC508}"/>
              </a:ext>
            </a:extLst>
          </p:cNvPr>
          <p:cNvSpPr>
            <a:spLocks noGrp="1"/>
          </p:cNvSpPr>
          <p:nvPr>
            <p:ph type="body" sz="quarter" idx="11"/>
          </p:nvPr>
        </p:nvSpPr>
        <p:spPr>
          <a:xfrm>
            <a:off x="380535" y="4673578"/>
            <a:ext cx="2410945" cy="1068003"/>
          </a:xfrm>
        </p:spPr>
        <p:txBody>
          <a:bodyPr>
            <a:normAutofit fontScale="92500"/>
          </a:bodyPr>
          <a:lstStyle/>
          <a:p>
            <a:r>
              <a:rPr dirty="0"/>
              <a:t>A shared, honest definition everyone can see</a:t>
            </a:r>
          </a:p>
        </p:txBody>
      </p:sp>
      <p:sp>
        <p:nvSpPr>
          <p:cNvPr id="12" name="Item 2 Label">
            <a:extLst>
              <a:ext uri="{FF2B5EF4-FFF2-40B4-BE49-F238E27FC236}">
                <a16:creationId xmlns:a16="http://schemas.microsoft.com/office/drawing/2014/main" id="{CD4EB905-C281-DEAA-3390-2231B9188FE9}"/>
              </a:ext>
            </a:extLst>
          </p:cNvPr>
          <p:cNvSpPr>
            <a:spLocks noGrp="1"/>
          </p:cNvSpPr>
          <p:nvPr>
            <p:ph type="body" sz="quarter" idx="12"/>
          </p:nvPr>
        </p:nvSpPr>
        <p:spPr/>
        <p:txBody>
          <a:bodyPr/>
          <a:lstStyle/>
          <a:p>
            <a:r>
              <a:rPr sz="2000" dirty="0"/>
              <a:t>Finish Before </a:t>
            </a:r>
            <a:br>
              <a:rPr lang="en-US" sz="2000" dirty="0"/>
            </a:br>
            <a:r>
              <a:rPr sz="2000" dirty="0"/>
              <a:t>You Start</a:t>
            </a:r>
          </a:p>
        </p:txBody>
      </p:sp>
      <p:sp>
        <p:nvSpPr>
          <p:cNvPr id="13" name="Item 2 Description">
            <a:extLst>
              <a:ext uri="{FF2B5EF4-FFF2-40B4-BE49-F238E27FC236}">
                <a16:creationId xmlns:a16="http://schemas.microsoft.com/office/drawing/2014/main" id="{EA54F183-976E-527F-51E0-DC815FF986AC}"/>
              </a:ext>
            </a:extLst>
          </p:cNvPr>
          <p:cNvSpPr>
            <a:spLocks noGrp="1"/>
          </p:cNvSpPr>
          <p:nvPr>
            <p:ph type="body" sz="quarter" idx="13"/>
          </p:nvPr>
        </p:nvSpPr>
        <p:spPr>
          <a:xfrm>
            <a:off x="3401453" y="4673578"/>
            <a:ext cx="2410944" cy="1068003"/>
          </a:xfrm>
        </p:spPr>
        <p:txBody>
          <a:bodyPr>
            <a:normAutofit/>
          </a:bodyPr>
          <a:lstStyle/>
          <a:p>
            <a:r>
              <a:rPr dirty="0"/>
              <a:t>Stop starting, start finishing</a:t>
            </a:r>
          </a:p>
        </p:txBody>
      </p:sp>
      <p:sp>
        <p:nvSpPr>
          <p:cNvPr id="14" name="Item 3 Label">
            <a:extLst>
              <a:ext uri="{FF2B5EF4-FFF2-40B4-BE49-F238E27FC236}">
                <a16:creationId xmlns:a16="http://schemas.microsoft.com/office/drawing/2014/main" id="{7C09D4C5-ECD2-F5EC-96D2-1FE21DF8B5AF}"/>
              </a:ext>
            </a:extLst>
          </p:cNvPr>
          <p:cNvSpPr>
            <a:spLocks noGrp="1"/>
          </p:cNvSpPr>
          <p:nvPr>
            <p:ph type="body" sz="quarter" idx="14"/>
          </p:nvPr>
        </p:nvSpPr>
        <p:spPr/>
        <p:txBody>
          <a:bodyPr/>
          <a:lstStyle/>
          <a:p>
            <a:r>
              <a:rPr sz="2000" dirty="0"/>
              <a:t>Measure Outcomes, </a:t>
            </a:r>
            <a:br>
              <a:rPr lang="en-US" sz="2000" dirty="0"/>
            </a:br>
            <a:r>
              <a:rPr sz="2000" dirty="0"/>
              <a:t>Not Outputs</a:t>
            </a:r>
          </a:p>
        </p:txBody>
      </p:sp>
      <p:sp>
        <p:nvSpPr>
          <p:cNvPr id="15" name="Item 3 Description">
            <a:extLst>
              <a:ext uri="{FF2B5EF4-FFF2-40B4-BE49-F238E27FC236}">
                <a16:creationId xmlns:a16="http://schemas.microsoft.com/office/drawing/2014/main" id="{4515CEB6-E279-2097-3909-B9DDCF2711D9}"/>
              </a:ext>
            </a:extLst>
          </p:cNvPr>
          <p:cNvSpPr>
            <a:spLocks noGrp="1"/>
          </p:cNvSpPr>
          <p:nvPr>
            <p:ph type="body" sz="quarter" idx="15"/>
          </p:nvPr>
        </p:nvSpPr>
        <p:spPr>
          <a:xfrm>
            <a:off x="6379603" y="4668215"/>
            <a:ext cx="2410944" cy="1068003"/>
          </a:xfrm>
        </p:spPr>
        <p:txBody>
          <a:bodyPr>
            <a:normAutofit/>
          </a:bodyPr>
          <a:lstStyle/>
          <a:p>
            <a:r>
              <a:rPr dirty="0"/>
              <a:t>Did it matter, not did we ship it</a:t>
            </a:r>
          </a:p>
        </p:txBody>
      </p:sp>
      <p:sp>
        <p:nvSpPr>
          <p:cNvPr id="16" name="Item 4 Label">
            <a:extLst>
              <a:ext uri="{FF2B5EF4-FFF2-40B4-BE49-F238E27FC236}">
                <a16:creationId xmlns:a16="http://schemas.microsoft.com/office/drawing/2014/main" id="{04E77CD8-AB78-0990-0332-EAC22D15B794}"/>
              </a:ext>
            </a:extLst>
          </p:cNvPr>
          <p:cNvSpPr>
            <a:spLocks noGrp="1"/>
          </p:cNvSpPr>
          <p:nvPr>
            <p:ph type="body" sz="quarter" idx="16"/>
          </p:nvPr>
        </p:nvSpPr>
        <p:spPr/>
        <p:txBody>
          <a:bodyPr>
            <a:normAutofit/>
          </a:bodyPr>
          <a:lstStyle/>
          <a:p>
            <a:r>
              <a:rPr sz="2000" dirty="0"/>
              <a:t>Use Discomfort </a:t>
            </a:r>
            <a:br>
              <a:rPr lang="en-US" sz="2000" dirty="0"/>
            </a:br>
            <a:r>
              <a:rPr sz="2000" dirty="0"/>
              <a:t>as a Signal</a:t>
            </a:r>
          </a:p>
        </p:txBody>
      </p:sp>
      <p:sp>
        <p:nvSpPr>
          <p:cNvPr id="17" name="Item 4 Description">
            <a:extLst>
              <a:ext uri="{FF2B5EF4-FFF2-40B4-BE49-F238E27FC236}">
                <a16:creationId xmlns:a16="http://schemas.microsoft.com/office/drawing/2014/main" id="{8BC10DB3-2D19-DE30-7621-D52305688203}"/>
              </a:ext>
            </a:extLst>
          </p:cNvPr>
          <p:cNvSpPr>
            <a:spLocks noGrp="1"/>
          </p:cNvSpPr>
          <p:nvPr>
            <p:ph type="body" sz="quarter" idx="17"/>
          </p:nvPr>
        </p:nvSpPr>
        <p:spPr>
          <a:xfrm>
            <a:off x="9357753" y="4668215"/>
            <a:ext cx="2410944" cy="1073366"/>
          </a:xfrm>
        </p:spPr>
        <p:txBody>
          <a:bodyPr>
            <a:normAutofit fontScale="92500"/>
          </a:bodyPr>
          <a:lstStyle/>
          <a:p>
            <a:r>
              <a:rPr dirty="0"/>
              <a:t>The </a:t>
            </a:r>
            <a:r>
              <a:rPr dirty="0" err="1"/>
              <a:t>oogie</a:t>
            </a:r>
            <a:r>
              <a:rPr dirty="0"/>
              <a:t> feeling is information, </a:t>
            </a:r>
            <a:br>
              <a:rPr lang="en-US" dirty="0"/>
            </a:br>
            <a:r>
              <a:rPr dirty="0"/>
              <a:t>not a problem</a:t>
            </a:r>
          </a:p>
        </p:txBody>
      </p:sp>
    </p:spTree>
    <p:extLst>
      <p:ext uri="{BB962C8B-B14F-4D97-AF65-F5344CB8AC3E}">
        <p14:creationId xmlns:p14="http://schemas.microsoft.com/office/powerpoint/2010/main" val="502107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Your code is in GitHub</a:t>
            </a:r>
          </a:p>
          <a:p>
            <a:r>
              <a:t>Your PRs and CI/CD are in GitHub</a:t>
            </a:r>
          </a:p>
          <a:p>
            <a:r>
              <a:t>Your project management is in... Jira? A spreadsheet? Someone's head?</a:t>
            </a:r>
          </a:p>
          <a:p>
            <a:r>
              <a:t>Context-switching kills more projects than bad methodology</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Where Does Your Code Live?</a:t>
            </a:r>
          </a:p>
        </p:txBody>
      </p:sp>
    </p:spTree>
    <p:extLst>
      <p:ext uri="{BB962C8B-B14F-4D97-AF65-F5344CB8AC3E}">
        <p14:creationId xmlns:p14="http://schemas.microsoft.com/office/powerpoint/2010/main" val="229474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Flexible views: table, board, roadmap</a:t>
            </a:r>
          </a:p>
          <a:p>
            <a:r>
              <a:t>Custom fields, views, and workflows</a:t>
            </a:r>
          </a:p>
          <a:p>
            <a:r>
              <a:t>Not too simple, not too prescriptive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GitHub Projects in 30 Seconds</a:t>
            </a:r>
          </a:p>
        </p:txBody>
      </p:sp>
    </p:spTree>
    <p:extLst>
      <p:ext uri="{BB962C8B-B14F-4D97-AF65-F5344CB8AC3E}">
        <p14:creationId xmlns:p14="http://schemas.microsoft.com/office/powerpoint/2010/main" val="229474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From zero to a working project workflow — live</a:t>
            </a:r>
          </a:p>
          <a:p>
            <a:r>
              <a:t>Then: delivery intelligence on top of it</a:t>
            </a:r>
          </a:p>
          <a:p>
            <a:r>
              <a:t>Everything you need to start tonight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What We're Building Today</a:t>
            </a:r>
          </a:p>
        </p:txBody>
      </p:sp>
    </p:spTree>
    <p:extLst>
      <p:ext uri="{BB962C8B-B14F-4D97-AF65-F5344CB8AC3E}">
        <p14:creationId xmlns:p14="http://schemas.microsoft.com/office/powerpoint/2010/main" val="229474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D2811-B6BE-9CD2-6E2B-A07E5BE6EDBC}"/>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F6010A6-E133-AC26-515B-D84A8C78743C}"/>
              </a:ext>
            </a:extLst>
          </p:cNvPr>
          <p:cNvSpPr>
            <a:spLocks noGrp="1"/>
          </p:cNvSpPr>
          <p:nvPr>
            <p:ph type="title"/>
          </p:nvPr>
        </p:nvSpPr>
        <p:spPr/>
        <p:txBody>
          <a:bodyPr>
            <a:normAutofit fontScale="90000"/>
          </a:bodyPr>
          <a:lstStyle/>
          <a:p>
            <a:r>
              <a:t>Forget the Framework. Answer Three Questions.</a:t>
            </a:r>
          </a:p>
        </p:txBody>
      </p:sp>
      <p:sp>
        <p:nvSpPr>
          <p:cNvPr id="3" name="Item 1 Label">
            <a:extLst>
              <a:ext uri="{FF2B5EF4-FFF2-40B4-BE49-F238E27FC236}">
                <a16:creationId xmlns:a16="http://schemas.microsoft.com/office/drawing/2014/main" id="{2608E4BA-9CE0-3EDA-E83B-B433508F3C45}"/>
              </a:ext>
            </a:extLst>
          </p:cNvPr>
          <p:cNvSpPr>
            <a:spLocks noGrp="1"/>
          </p:cNvSpPr>
          <p:nvPr>
            <p:ph type="body" sz="quarter" idx="10"/>
          </p:nvPr>
        </p:nvSpPr>
        <p:spPr/>
        <p:txBody>
          <a:bodyPr/>
          <a:lstStyle/>
          <a:p>
            <a:r>
              <a:t>Question 1</a:t>
            </a:r>
          </a:p>
        </p:txBody>
      </p:sp>
      <p:sp>
        <p:nvSpPr>
          <p:cNvPr id="4" name="Item 1 Description">
            <a:extLst>
              <a:ext uri="{FF2B5EF4-FFF2-40B4-BE49-F238E27FC236}">
                <a16:creationId xmlns:a16="http://schemas.microsoft.com/office/drawing/2014/main" id="{833EDCE9-AD50-1617-5A24-266FFE394157}"/>
              </a:ext>
            </a:extLst>
          </p:cNvPr>
          <p:cNvSpPr>
            <a:spLocks noGrp="1"/>
          </p:cNvSpPr>
          <p:nvPr>
            <p:ph type="body" sz="quarter" idx="11"/>
          </p:nvPr>
        </p:nvSpPr>
        <p:spPr/>
        <p:txBody>
          <a:bodyPr>
            <a:normAutofit fontScale="70000" lnSpcReduction="20000"/>
          </a:bodyPr>
          <a:lstStyle/>
          <a:p>
            <a:r>
              <a:t>What are we going to work on?</a:t>
            </a:r>
          </a:p>
        </p:txBody>
      </p:sp>
      <p:sp>
        <p:nvSpPr>
          <p:cNvPr id="10" name="Item 2 Label">
            <a:extLst>
              <a:ext uri="{FF2B5EF4-FFF2-40B4-BE49-F238E27FC236}">
                <a16:creationId xmlns:a16="http://schemas.microsoft.com/office/drawing/2014/main" id="{005E515B-605E-8297-D351-033C7F665E5B}"/>
              </a:ext>
            </a:extLst>
          </p:cNvPr>
          <p:cNvSpPr>
            <a:spLocks noGrp="1"/>
          </p:cNvSpPr>
          <p:nvPr>
            <p:ph type="body" sz="quarter" idx="12"/>
          </p:nvPr>
        </p:nvSpPr>
        <p:spPr/>
        <p:txBody>
          <a:bodyPr/>
          <a:lstStyle/>
          <a:p>
            <a:r>
              <a:t>Question 2</a:t>
            </a:r>
          </a:p>
        </p:txBody>
      </p:sp>
      <p:sp>
        <p:nvSpPr>
          <p:cNvPr id="11" name="Item 2 Description">
            <a:extLst>
              <a:ext uri="{FF2B5EF4-FFF2-40B4-BE49-F238E27FC236}">
                <a16:creationId xmlns:a16="http://schemas.microsoft.com/office/drawing/2014/main" id="{AD1EDE6E-E2AE-0D39-CF54-6EC26239D22A}"/>
              </a:ext>
            </a:extLst>
          </p:cNvPr>
          <p:cNvSpPr>
            <a:spLocks noGrp="1"/>
          </p:cNvSpPr>
          <p:nvPr>
            <p:ph type="body" sz="quarter" idx="13"/>
          </p:nvPr>
        </p:nvSpPr>
        <p:spPr/>
        <p:txBody>
          <a:bodyPr>
            <a:normAutofit fontScale="70000" lnSpcReduction="20000"/>
          </a:bodyPr>
          <a:lstStyle/>
          <a:p>
            <a:r>
              <a:t>What are we working on right now?</a:t>
            </a:r>
          </a:p>
        </p:txBody>
      </p:sp>
      <p:sp>
        <p:nvSpPr>
          <p:cNvPr id="12" name="Item 3 Label">
            <a:extLst>
              <a:ext uri="{FF2B5EF4-FFF2-40B4-BE49-F238E27FC236}">
                <a16:creationId xmlns:a16="http://schemas.microsoft.com/office/drawing/2014/main" id="{9616AC87-A271-29E6-43B9-9A53A9392C38}"/>
              </a:ext>
            </a:extLst>
          </p:cNvPr>
          <p:cNvSpPr>
            <a:spLocks noGrp="1"/>
          </p:cNvSpPr>
          <p:nvPr>
            <p:ph type="body" sz="quarter" idx="14"/>
          </p:nvPr>
        </p:nvSpPr>
        <p:spPr/>
        <p:txBody>
          <a:bodyPr/>
          <a:lstStyle/>
          <a:p>
            <a:r>
              <a:t>Question 3</a:t>
            </a:r>
          </a:p>
        </p:txBody>
      </p:sp>
      <p:sp>
        <p:nvSpPr>
          <p:cNvPr id="13" name="Item 3 Description">
            <a:extLst>
              <a:ext uri="{FF2B5EF4-FFF2-40B4-BE49-F238E27FC236}">
                <a16:creationId xmlns:a16="http://schemas.microsoft.com/office/drawing/2014/main" id="{93C997E9-4FBB-4169-AFB7-959F33FA4728}"/>
              </a:ext>
            </a:extLst>
          </p:cNvPr>
          <p:cNvSpPr>
            <a:spLocks noGrp="1"/>
          </p:cNvSpPr>
          <p:nvPr>
            <p:ph type="body" sz="quarter" idx="15"/>
          </p:nvPr>
        </p:nvSpPr>
        <p:spPr/>
        <p:txBody>
          <a:bodyPr/>
          <a:lstStyle/>
          <a:p>
            <a:r>
              <a:t>Are we on track?</a:t>
            </a:r>
          </a:p>
        </p:txBody>
      </p:sp>
    </p:spTree>
    <p:extLst>
      <p:ext uri="{BB962C8B-B14F-4D97-AF65-F5344CB8AC3E}">
        <p14:creationId xmlns:p14="http://schemas.microsoft.com/office/powerpoint/2010/main" val="2785091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Story points → hours of debate, estimates are still wrong</a:t>
            </a:r>
          </a:p>
          <a:p>
            <a:r>
              <a:t>Rigid sprint boundaries → artificial pressure, work carries over</a:t>
            </a:r>
          </a:p>
          <a:p>
            <a:r>
              <a:t>Required meetings → people zone out in the ones that don't apply</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Ceremony Trap</a:t>
            </a:r>
          </a:p>
        </p:txBody>
      </p:sp>
    </p:spTree>
    <p:extLst>
      <p:ext uri="{BB962C8B-B14F-4D97-AF65-F5344CB8AC3E}">
        <p14:creationId xmlns:p14="http://schemas.microsoft.com/office/powerpoint/2010/main" val="229474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a:xfrm>
            <a:off x="7066951" y="1890823"/>
            <a:ext cx="4628707" cy="3076354"/>
          </a:xfrm>
        </p:spPr>
        <p:txBody>
          <a:bodyPr/>
          <a:lstStyle/>
          <a:p>
            <a:r>
              <a:rPr dirty="0"/>
              <a:t>Still Behind Schedule.</a:t>
            </a:r>
          </a:p>
        </p:txBody>
      </p:sp>
    </p:spTree>
    <p:extLst>
      <p:ext uri="{BB962C8B-B14F-4D97-AF65-F5344CB8AC3E}">
        <p14:creationId xmlns:p14="http://schemas.microsoft.com/office/powerpoint/2010/main" val="637125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What Agile-ish Actually Looks Like</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Always Do This</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Prioritized list of work</a:t>
            </a:r>
          </a:p>
          <a:p>
            <a:r>
              <a:t>Break work into small chunks</a:t>
            </a:r>
          </a:p>
          <a:p>
            <a:r>
              <a:t>Track what's in progress</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Maybe, Maybe Not</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Fixed-length sprints</a:t>
            </a:r>
          </a:p>
          <a:p>
            <a:r>
              <a:t>Story point estimation</a:t>
            </a:r>
          </a:p>
          <a:p>
            <a:r>
              <a:t>Daily standup</a:t>
            </a:r>
          </a:p>
        </p:txBody>
      </p:sp>
    </p:spTree>
    <p:extLst>
      <p:ext uri="{BB962C8B-B14F-4D97-AF65-F5344CB8AC3E}">
        <p14:creationId xmlns:p14="http://schemas.microsoft.com/office/powerpoint/2010/main" val="221634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Benjamin Day</a:t>
            </a:r>
          </a:p>
        </p:txBody>
      </p:sp>
      <p:sp>
        <p:nvSpPr>
          <p:cNvPr id="3" name="Content Placeholder 2"/>
          <p:cNvSpPr>
            <a:spLocks noGrp="1"/>
          </p:cNvSpPr>
          <p:nvPr>
            <p:ph sz="half" idx="1"/>
          </p:nvPr>
        </p:nvSpPr>
        <p:spPr>
          <a:xfrm>
            <a:off x="838201" y="1825626"/>
            <a:ext cx="5319319" cy="4021444"/>
          </a:xfrm>
        </p:spPr>
        <p:txBody>
          <a:bodyPr>
            <a:normAutofit/>
          </a:bodyPr>
          <a:lstStyle/>
          <a:p>
            <a:r>
              <a:rPr lang="en-US" dirty="0"/>
              <a:t>Software Delivery Rescue</a:t>
            </a:r>
          </a:p>
          <a:p>
            <a:r>
              <a:rPr lang="en-US" dirty="0"/>
              <a:t>Therapist for Teams</a:t>
            </a:r>
          </a:p>
          <a:p>
            <a:pPr>
              <a:lnSpc>
                <a:spcPct val="100000"/>
              </a:lnSpc>
            </a:pPr>
            <a:r>
              <a:rPr lang="en-US" dirty="0"/>
              <a:t>.NET, Azure, DevOps, Architecture</a:t>
            </a:r>
          </a:p>
          <a:p>
            <a:r>
              <a:rPr lang="en-US" dirty="0"/>
              <a:t>Fractional CTO &amp; delivery diagnostics</a:t>
            </a:r>
          </a:p>
          <a:p>
            <a:r>
              <a:rPr lang="en-US" dirty="0"/>
              <a:t>Microsoft MVP</a:t>
            </a:r>
          </a:p>
          <a:p>
            <a:r>
              <a:rPr lang="en-US" dirty="0"/>
              <a:t>@benday</a:t>
            </a:r>
          </a:p>
        </p:txBody>
      </p:sp>
      <p:pic>
        <p:nvPicPr>
          <p:cNvPr id="6" name="Picture 5" descr="bendayLogo"/>
          <p:cNvPicPr>
            <a:picLocks noChangeAspect="1" noChangeArrowheads="1"/>
          </p:cNvPicPr>
          <p:nvPr/>
        </p:nvPicPr>
        <p:blipFill>
          <a:blip r:embed="rId2" cstate="print"/>
          <a:srcRect/>
          <a:stretch>
            <a:fillRect/>
          </a:stretch>
        </p:blipFill>
        <p:spPr bwMode="auto">
          <a:xfrm>
            <a:off x="6396036" y="1825626"/>
            <a:ext cx="5142583" cy="1038686"/>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200" y="3500740"/>
            <a:ext cx="1659599" cy="67121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4FF65604-E4DA-7209-A2C2-D5BFEF22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8642" y="2999250"/>
            <a:ext cx="1828800" cy="1828800"/>
          </a:xfrm>
          <a:prstGeom prst="rect">
            <a:avLst/>
          </a:prstGeom>
          <a:ln>
            <a:solidFill>
              <a:schemeClr val="tx1"/>
            </a:solidFill>
          </a:ln>
        </p:spPr>
      </p:pic>
      <p:sp>
        <p:nvSpPr>
          <p:cNvPr id="7" name="TextBox 6">
            <a:extLst>
              <a:ext uri="{FF2B5EF4-FFF2-40B4-BE49-F238E27FC236}">
                <a16:creationId xmlns:a16="http://schemas.microsoft.com/office/drawing/2014/main" id="{FF3A8A5C-68F0-24B7-5436-3379D06C4C17}"/>
              </a:ext>
            </a:extLst>
          </p:cNvPr>
          <p:cNvSpPr txBox="1"/>
          <p:nvPr/>
        </p:nvSpPr>
        <p:spPr>
          <a:xfrm>
            <a:off x="6943164" y="4864870"/>
            <a:ext cx="979755" cy="369332"/>
          </a:xfrm>
          <a:prstGeom prst="rect">
            <a:avLst/>
          </a:prstGeom>
          <a:noFill/>
        </p:spPr>
        <p:txBody>
          <a:bodyPr wrap="none" rtlCol="0">
            <a:spAutoFit/>
          </a:bodyPr>
          <a:lstStyle/>
          <a:p>
            <a:r>
              <a:rPr lang="en-US" dirty="0" err="1"/>
              <a:t>linkedin</a:t>
            </a:r>
            <a:endParaRPr lang="en-US" dirty="0"/>
          </a:p>
        </p:txBody>
      </p:sp>
    </p:spTree>
    <p:extLst>
      <p:ext uri="{BB962C8B-B14F-4D97-AF65-F5344CB8AC3E}">
        <p14:creationId xmlns:p14="http://schemas.microsoft.com/office/powerpoint/2010/main" val="315307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88168B-9973-A9FD-442B-88CC6CA96551}"/>
              </a:ext>
            </a:extLst>
          </p:cNvPr>
          <p:cNvSpPr>
            <a:spLocks noGrp="1"/>
          </p:cNvSpPr>
          <p:nvPr>
            <p:ph type="body" sz="quarter" idx="12"/>
          </p:nvPr>
        </p:nvSpPr>
        <p:spPr/>
        <p:txBody>
          <a:bodyPr/>
          <a:lstStyle/>
          <a:p>
            <a:endParaRPr lang="en-US"/>
          </a:p>
        </p:txBody>
      </p:sp>
      <p:sp>
        <p:nvSpPr>
          <p:cNvPr id="3" name="Content Placeholder 2">
            <a:extLst>
              <a:ext uri="{FF2B5EF4-FFF2-40B4-BE49-F238E27FC236}">
                <a16:creationId xmlns:a16="http://schemas.microsoft.com/office/drawing/2014/main" id="{7089C094-7934-519F-B901-4FD04BBBFE9C}"/>
              </a:ext>
            </a:extLst>
          </p:cNvPr>
          <p:cNvSpPr>
            <a:spLocks noGrp="1"/>
          </p:cNvSpPr>
          <p:nvPr>
            <p:ph sz="quarter" idx="14"/>
          </p:nvPr>
        </p:nvSpPr>
        <p:spPr/>
        <p:txBody>
          <a:bodyPr/>
          <a:lstStyle/>
          <a:p>
            <a:r>
              <a:rPr lang="en-US" dirty="0"/>
              <a:t>GitHub Projects</a:t>
            </a:r>
          </a:p>
        </p:txBody>
      </p:sp>
      <p:pic>
        <p:nvPicPr>
          <p:cNvPr id="5" name="Picture 4">
            <a:extLst>
              <a:ext uri="{FF2B5EF4-FFF2-40B4-BE49-F238E27FC236}">
                <a16:creationId xmlns:a16="http://schemas.microsoft.com/office/drawing/2014/main" id="{F5B1274F-EF59-011B-8CBA-E5FD0544E7F4}"/>
              </a:ext>
            </a:extLst>
          </p:cNvPr>
          <p:cNvPicPr>
            <a:picLocks noChangeAspect="1"/>
          </p:cNvPicPr>
          <p:nvPr/>
        </p:nvPicPr>
        <p:blipFill>
          <a:blip r:embed="rId2"/>
          <a:stretch>
            <a:fillRect/>
          </a:stretch>
        </p:blipFill>
        <p:spPr>
          <a:xfrm>
            <a:off x="5231917" y="440869"/>
            <a:ext cx="6266175" cy="6010777"/>
          </a:xfrm>
          <a:prstGeom prst="rect">
            <a:avLst/>
          </a:prstGeom>
        </p:spPr>
      </p:pic>
    </p:spTree>
    <p:extLst>
      <p:ext uri="{BB962C8B-B14F-4D97-AF65-F5344CB8AC3E}">
        <p14:creationId xmlns:p14="http://schemas.microsoft.com/office/powerpoint/2010/main" val="197018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2E66FF52-D040-7E15-6CE4-7FDDC811C915}"/>
              </a:ext>
            </a:extLst>
          </p:cNvPr>
          <p:cNvSpPr>
            <a:spLocks noGrp="1"/>
          </p:cNvSpPr>
          <p:nvPr>
            <p:ph type="title"/>
          </p:nvPr>
        </p:nvSpPr>
        <p:spPr/>
        <p:txBody>
          <a:bodyPr>
            <a:normAutofit fontScale="90000"/>
          </a:bodyPr>
          <a:lstStyle/>
          <a:p>
            <a:r>
              <a:t>The Mental Model: Repos, Issues, and Projects</a:t>
            </a:r>
          </a:p>
        </p:txBody>
      </p:sp>
      <p:sp>
        <p:nvSpPr>
          <p:cNvPr id="10" name="Item 1 Label">
            <a:extLst>
              <a:ext uri="{FF2B5EF4-FFF2-40B4-BE49-F238E27FC236}">
                <a16:creationId xmlns:a16="http://schemas.microsoft.com/office/drawing/2014/main" id="{A7613C78-599F-93B2-318A-8621ED883040}"/>
              </a:ext>
            </a:extLst>
          </p:cNvPr>
          <p:cNvSpPr>
            <a:spLocks noGrp="1"/>
          </p:cNvSpPr>
          <p:nvPr>
            <p:ph type="body" sz="quarter" idx="10"/>
          </p:nvPr>
        </p:nvSpPr>
        <p:spPr/>
        <p:txBody>
          <a:bodyPr/>
          <a:lstStyle/>
          <a:p>
            <a:r>
              <a:t>Repos</a:t>
            </a:r>
          </a:p>
        </p:txBody>
      </p:sp>
      <p:sp>
        <p:nvSpPr>
          <p:cNvPr id="11" name="Item 1 Description">
            <a:extLst>
              <a:ext uri="{FF2B5EF4-FFF2-40B4-BE49-F238E27FC236}">
                <a16:creationId xmlns:a16="http://schemas.microsoft.com/office/drawing/2014/main" id="{DDAB561E-8F0E-E475-4C35-5241A13E43D5}"/>
              </a:ext>
            </a:extLst>
          </p:cNvPr>
          <p:cNvSpPr>
            <a:spLocks noGrp="1"/>
          </p:cNvSpPr>
          <p:nvPr>
            <p:ph type="body" sz="quarter" idx="11"/>
          </p:nvPr>
        </p:nvSpPr>
        <p:spPr/>
        <p:txBody>
          <a:bodyPr/>
          <a:lstStyle/>
          <a:p>
            <a:endParaRPr/>
          </a:p>
        </p:txBody>
      </p:sp>
      <p:sp>
        <p:nvSpPr>
          <p:cNvPr id="12" name="Item 2 Label">
            <a:extLst>
              <a:ext uri="{FF2B5EF4-FFF2-40B4-BE49-F238E27FC236}">
                <a16:creationId xmlns:a16="http://schemas.microsoft.com/office/drawing/2014/main" id="{8935271D-4670-99CD-6857-0BE012FD30BD}"/>
              </a:ext>
            </a:extLst>
          </p:cNvPr>
          <p:cNvSpPr>
            <a:spLocks noGrp="1"/>
          </p:cNvSpPr>
          <p:nvPr>
            <p:ph type="body" sz="quarter" idx="12"/>
          </p:nvPr>
        </p:nvSpPr>
        <p:spPr/>
        <p:txBody>
          <a:bodyPr/>
          <a:lstStyle/>
          <a:p>
            <a:r>
              <a:t>Issues</a:t>
            </a:r>
          </a:p>
        </p:txBody>
      </p:sp>
      <p:sp>
        <p:nvSpPr>
          <p:cNvPr id="13" name="Item 2 Description">
            <a:extLst>
              <a:ext uri="{FF2B5EF4-FFF2-40B4-BE49-F238E27FC236}">
                <a16:creationId xmlns:a16="http://schemas.microsoft.com/office/drawing/2014/main" id="{8DFC0B5D-6CDB-7275-8795-A13305D9CF62}"/>
              </a:ext>
            </a:extLst>
          </p:cNvPr>
          <p:cNvSpPr>
            <a:spLocks noGrp="1"/>
          </p:cNvSpPr>
          <p:nvPr>
            <p:ph type="body" sz="quarter" idx="13"/>
          </p:nvPr>
        </p:nvSpPr>
        <p:spPr/>
        <p:txBody>
          <a:bodyPr/>
          <a:lstStyle/>
          <a:p>
            <a:endParaRPr/>
          </a:p>
        </p:txBody>
      </p:sp>
      <p:sp>
        <p:nvSpPr>
          <p:cNvPr id="14" name="Item 3 Label">
            <a:extLst>
              <a:ext uri="{FF2B5EF4-FFF2-40B4-BE49-F238E27FC236}">
                <a16:creationId xmlns:a16="http://schemas.microsoft.com/office/drawing/2014/main" id="{7BE162FA-C964-2D53-0354-41BF5615822C}"/>
              </a:ext>
            </a:extLst>
          </p:cNvPr>
          <p:cNvSpPr>
            <a:spLocks noGrp="1"/>
          </p:cNvSpPr>
          <p:nvPr>
            <p:ph type="body" sz="quarter" idx="14"/>
          </p:nvPr>
        </p:nvSpPr>
        <p:spPr/>
        <p:txBody>
          <a:bodyPr/>
          <a:lstStyle/>
          <a:p>
            <a:r>
              <a:t>Pull Requests</a:t>
            </a:r>
          </a:p>
        </p:txBody>
      </p:sp>
      <p:sp>
        <p:nvSpPr>
          <p:cNvPr id="15" name="Item 3 Description">
            <a:extLst>
              <a:ext uri="{FF2B5EF4-FFF2-40B4-BE49-F238E27FC236}">
                <a16:creationId xmlns:a16="http://schemas.microsoft.com/office/drawing/2014/main" id="{4AE27EBC-7296-AF0E-0703-5DBF891AF7A1}"/>
              </a:ext>
            </a:extLst>
          </p:cNvPr>
          <p:cNvSpPr>
            <a:spLocks noGrp="1"/>
          </p:cNvSpPr>
          <p:nvPr>
            <p:ph type="body" sz="quarter" idx="15"/>
          </p:nvPr>
        </p:nvSpPr>
        <p:spPr/>
        <p:txBody>
          <a:bodyPr/>
          <a:lstStyle/>
          <a:p>
            <a:endParaRPr/>
          </a:p>
        </p:txBody>
      </p:sp>
      <p:sp>
        <p:nvSpPr>
          <p:cNvPr id="16" name="Item 4 Label">
            <a:extLst>
              <a:ext uri="{FF2B5EF4-FFF2-40B4-BE49-F238E27FC236}">
                <a16:creationId xmlns:a16="http://schemas.microsoft.com/office/drawing/2014/main" id="{9600EEB5-5725-3236-9A54-E19344A6B106}"/>
              </a:ext>
            </a:extLst>
          </p:cNvPr>
          <p:cNvSpPr>
            <a:spLocks noGrp="1"/>
          </p:cNvSpPr>
          <p:nvPr>
            <p:ph type="body" sz="quarter" idx="16"/>
          </p:nvPr>
        </p:nvSpPr>
        <p:spPr/>
        <p:txBody>
          <a:bodyPr/>
          <a:lstStyle/>
          <a:p>
            <a:r>
              <a:t>Projects</a:t>
            </a:r>
          </a:p>
        </p:txBody>
      </p:sp>
      <p:sp>
        <p:nvSpPr>
          <p:cNvPr id="17" name="Item 4 Description">
            <a:extLst>
              <a:ext uri="{FF2B5EF4-FFF2-40B4-BE49-F238E27FC236}">
                <a16:creationId xmlns:a16="http://schemas.microsoft.com/office/drawing/2014/main" id="{10A369F9-F343-7A7E-A63A-804C289EF4BE}"/>
              </a:ext>
            </a:extLst>
          </p:cNvPr>
          <p:cNvSpPr>
            <a:spLocks noGrp="1"/>
          </p:cNvSpPr>
          <p:nvPr>
            <p:ph type="body" sz="quarter" idx="17"/>
          </p:nvPr>
        </p:nvSpPr>
        <p:spPr/>
        <p:txBody>
          <a:bodyPr/>
          <a:lstStyle/>
          <a:p>
            <a:endParaRPr/>
          </a:p>
        </p:txBody>
      </p:sp>
    </p:spTree>
    <p:extLst>
      <p:ext uri="{BB962C8B-B14F-4D97-AF65-F5344CB8AC3E}">
        <p14:creationId xmlns:p14="http://schemas.microsoft.com/office/powerpoint/2010/main" val="3448313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E88DB-0870-F6B8-22D5-21159F8BABA7}"/>
              </a:ext>
            </a:extLst>
          </p:cNvPr>
          <p:cNvSpPr>
            <a:spLocks noGrp="1"/>
          </p:cNvSpPr>
          <p:nvPr>
            <p:ph type="title"/>
          </p:nvPr>
        </p:nvSpPr>
        <p:spPr/>
        <p:txBody>
          <a:bodyPr/>
          <a:lstStyle/>
          <a:p>
            <a:r>
              <a:rPr lang="en-US" dirty="0"/>
              <a:t>GitHub is very git repository-centric.</a:t>
            </a:r>
          </a:p>
        </p:txBody>
      </p:sp>
    </p:spTree>
    <p:extLst>
      <p:ext uri="{BB962C8B-B14F-4D97-AF65-F5344CB8AC3E}">
        <p14:creationId xmlns:p14="http://schemas.microsoft.com/office/powerpoint/2010/main" val="2397838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person wearing a crown and a gold scepter&#10;&#10;Description automatically generated">
            <a:extLst>
              <a:ext uri="{FF2B5EF4-FFF2-40B4-BE49-F238E27FC236}">
                <a16:creationId xmlns:a16="http://schemas.microsoft.com/office/drawing/2014/main" id="{7D8DA1C5-602E-A587-A02D-43C8249213C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711" r="9090" b="25659"/>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2E1EF515-1F5A-5793-DECF-B0461CE26CA0}"/>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defTabSz="914400"/>
            <a:r>
              <a:rPr lang="en-US" sz="4800" dirty="0"/>
              <a:t>Git repos are king.</a:t>
            </a:r>
          </a:p>
        </p:txBody>
      </p:sp>
    </p:spTree>
    <p:extLst>
      <p:ext uri="{BB962C8B-B14F-4D97-AF65-F5344CB8AC3E}">
        <p14:creationId xmlns:p14="http://schemas.microsoft.com/office/powerpoint/2010/main" val="18594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98EF5B-EE2D-430C-A966-4DCED93B16E8}"/>
              </a:ext>
            </a:extLst>
          </p:cNvPr>
          <p:cNvSpPr>
            <a:spLocks noGrp="1"/>
          </p:cNvSpPr>
          <p:nvPr>
            <p:ph type="body" sz="quarter" idx="12"/>
          </p:nvPr>
        </p:nvSpPr>
        <p:spPr/>
        <p:txBody>
          <a:bodyPr/>
          <a:lstStyle/>
          <a:p>
            <a:r>
              <a:rPr lang="en-US" dirty="0"/>
              <a:t>Version control</a:t>
            </a:r>
          </a:p>
          <a:p>
            <a:pPr lvl="1"/>
            <a:r>
              <a:rPr lang="en-US" dirty="0"/>
              <a:t>Git repositories</a:t>
            </a:r>
          </a:p>
          <a:p>
            <a:r>
              <a:rPr lang="en-US" dirty="0"/>
              <a:t>Issues</a:t>
            </a:r>
          </a:p>
          <a:p>
            <a:pPr lvl="1"/>
            <a:r>
              <a:rPr lang="en-US" dirty="0"/>
              <a:t>Bare-bones project management</a:t>
            </a:r>
          </a:p>
          <a:p>
            <a:r>
              <a:rPr lang="en-US" dirty="0"/>
              <a:t>Pull requests</a:t>
            </a:r>
          </a:p>
          <a:p>
            <a:pPr lvl="1"/>
            <a:r>
              <a:rPr lang="en-US" dirty="0"/>
              <a:t>Code reviews</a:t>
            </a:r>
          </a:p>
          <a:p>
            <a:r>
              <a:rPr lang="en-US" dirty="0"/>
              <a:t>GitHub Actions</a:t>
            </a:r>
          </a:p>
          <a:p>
            <a:pPr lvl="1"/>
            <a:r>
              <a:rPr lang="en-US" dirty="0"/>
              <a:t>Automated build/release pipelines</a:t>
            </a:r>
          </a:p>
        </p:txBody>
      </p:sp>
      <p:sp>
        <p:nvSpPr>
          <p:cNvPr id="4" name="Content Placeholder 3">
            <a:extLst>
              <a:ext uri="{FF2B5EF4-FFF2-40B4-BE49-F238E27FC236}">
                <a16:creationId xmlns:a16="http://schemas.microsoft.com/office/drawing/2014/main" id="{D483B02E-544A-F567-E273-090DE3CBB6EC}"/>
              </a:ext>
            </a:extLst>
          </p:cNvPr>
          <p:cNvSpPr>
            <a:spLocks noGrp="1"/>
          </p:cNvSpPr>
          <p:nvPr>
            <p:ph sz="quarter" idx="14"/>
          </p:nvPr>
        </p:nvSpPr>
        <p:spPr/>
        <p:txBody>
          <a:bodyPr/>
          <a:lstStyle/>
          <a:p>
            <a:r>
              <a:rPr lang="en-US" dirty="0"/>
              <a:t>GitHub Repositories</a:t>
            </a:r>
          </a:p>
        </p:txBody>
      </p:sp>
    </p:spTree>
    <p:extLst>
      <p:ext uri="{BB962C8B-B14F-4D97-AF65-F5344CB8AC3E}">
        <p14:creationId xmlns:p14="http://schemas.microsoft.com/office/powerpoint/2010/main" val="2009224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3D5DF7-E083-8557-A854-E1421A82D36A}"/>
              </a:ext>
            </a:extLst>
          </p:cNvPr>
          <p:cNvSpPr>
            <a:spLocks noGrp="1"/>
          </p:cNvSpPr>
          <p:nvPr>
            <p:ph type="body" sz="quarter" idx="12"/>
          </p:nvPr>
        </p:nvSpPr>
        <p:spPr/>
        <p:txBody>
          <a:bodyPr/>
          <a:lstStyle/>
          <a:p>
            <a:r>
              <a:rPr lang="en-US" dirty="0"/>
              <a:t>Project management tools</a:t>
            </a:r>
          </a:p>
          <a:p>
            <a:r>
              <a:rPr lang="en-US" dirty="0"/>
              <a:t>Trying to go beyond just “Issues”</a:t>
            </a:r>
          </a:p>
        </p:txBody>
      </p:sp>
      <p:sp>
        <p:nvSpPr>
          <p:cNvPr id="6" name="Content Placeholder 2">
            <a:extLst>
              <a:ext uri="{FF2B5EF4-FFF2-40B4-BE49-F238E27FC236}">
                <a16:creationId xmlns:a16="http://schemas.microsoft.com/office/drawing/2014/main" id="{695ABCAC-F9E8-DBCA-C309-863869C8D9F0}"/>
              </a:ext>
            </a:extLst>
          </p:cNvPr>
          <p:cNvSpPr txBox="1">
            <a:spLocks/>
          </p:cNvSpPr>
          <p:nvPr/>
        </p:nvSpPr>
        <p:spPr>
          <a:xfrm>
            <a:off x="708581" y="5048794"/>
            <a:ext cx="3073875" cy="955960"/>
          </a:xfrm>
          <a:prstGeom prst="rect">
            <a:avLst/>
          </a:prstGeom>
        </p:spPr>
        <p:txBody>
          <a:bodyPr vert="horz" lIns="91440" tIns="45720" rIns="91440" bIns="45720" rtlCol="0" anchor="ctr">
            <a:normAutofit/>
          </a:bodyPr>
          <a:lstStyle>
            <a:lvl1pPr marL="0" indent="0" algn="r" defTabSz="914354" rtl="0" eaLnBrk="1" latinLnBrk="0" hangingPunct="1">
              <a:lnSpc>
                <a:spcPct val="100000"/>
              </a:lnSpc>
              <a:spcBef>
                <a:spcPts val="1000"/>
              </a:spcBef>
              <a:buFontTx/>
              <a:buNone/>
              <a:defRPr sz="3600" b="0" i="0" kern="1200">
                <a:solidFill>
                  <a:schemeClr val="tx1"/>
                </a:solidFill>
                <a:latin typeface="+mj-lt"/>
                <a:ea typeface="Gotham Rounded Light" charset="0"/>
                <a:cs typeface="Gotham Rounded Light" charset="0"/>
              </a:defRPr>
            </a:lvl1pPr>
            <a:lvl2pPr marL="685766" indent="-228589" algn="l" defTabSz="914354"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GitHub Projects</a:t>
            </a:r>
          </a:p>
        </p:txBody>
      </p:sp>
      <p:pic>
        <p:nvPicPr>
          <p:cNvPr id="7" name="Content Placeholder 6">
            <a:extLst>
              <a:ext uri="{FF2B5EF4-FFF2-40B4-BE49-F238E27FC236}">
                <a16:creationId xmlns:a16="http://schemas.microsoft.com/office/drawing/2014/main" id="{375B0DA7-FB09-4A82-3060-42FFFE08D71B}"/>
              </a:ext>
            </a:extLst>
          </p:cNvPr>
          <p:cNvPicPr>
            <a:picLocks noGrp="1" noChangeAspect="1"/>
          </p:cNvPicPr>
          <p:nvPr>
            <p:ph sz="quarter" idx="14"/>
          </p:nvPr>
        </p:nvPicPr>
        <p:blipFill>
          <a:blip r:embed="rId2"/>
          <a:stretch>
            <a:fillRect/>
          </a:stretch>
        </p:blipFill>
        <p:spPr>
          <a:xfrm>
            <a:off x="358775" y="1612013"/>
            <a:ext cx="3773488" cy="3619687"/>
          </a:xfrm>
          <a:prstGeom prst="rect">
            <a:avLst/>
          </a:prstGeom>
        </p:spPr>
      </p:pic>
    </p:spTree>
    <p:extLst>
      <p:ext uri="{BB962C8B-B14F-4D97-AF65-F5344CB8AC3E}">
        <p14:creationId xmlns:p14="http://schemas.microsoft.com/office/powerpoint/2010/main" val="11414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9A6A6-1E93-59EC-F235-F83E98222AB9}"/>
              </a:ext>
            </a:extLst>
          </p:cNvPr>
          <p:cNvSpPr>
            <a:spLocks noGrp="1"/>
          </p:cNvSpPr>
          <p:nvPr>
            <p:ph type="body" sz="quarter" idx="12"/>
          </p:nvPr>
        </p:nvSpPr>
        <p:spPr/>
        <p:txBody>
          <a:bodyPr/>
          <a:lstStyle/>
          <a:p>
            <a:r>
              <a:rPr lang="en-US" dirty="0"/>
              <a:t>Trying to become a full project management tool</a:t>
            </a:r>
          </a:p>
          <a:p>
            <a:r>
              <a:rPr lang="en-US" dirty="0"/>
              <a:t>Projects stand alone</a:t>
            </a:r>
          </a:p>
          <a:p>
            <a:r>
              <a:rPr lang="en-US" dirty="0"/>
              <a:t>Not part of a repository…</a:t>
            </a:r>
          </a:p>
          <a:p>
            <a:r>
              <a:rPr lang="en-US" dirty="0"/>
              <a:t>…until you need them to be…</a:t>
            </a:r>
          </a:p>
          <a:p>
            <a:r>
              <a:rPr lang="en-US" dirty="0"/>
              <a:t>…</a:t>
            </a:r>
            <a:r>
              <a:rPr lang="en-US" dirty="0" err="1"/>
              <a:t>sorta</a:t>
            </a:r>
            <a:r>
              <a:rPr lang="en-US" dirty="0"/>
              <a:t> </a:t>
            </a:r>
            <a:r>
              <a:rPr lang="en-US" dirty="0" err="1"/>
              <a:t>kinda</a:t>
            </a:r>
            <a:r>
              <a:rPr lang="en-US" dirty="0"/>
              <a:t>.</a:t>
            </a:r>
          </a:p>
        </p:txBody>
      </p:sp>
      <p:sp>
        <p:nvSpPr>
          <p:cNvPr id="3" name="Content Placeholder 2">
            <a:extLst>
              <a:ext uri="{FF2B5EF4-FFF2-40B4-BE49-F238E27FC236}">
                <a16:creationId xmlns:a16="http://schemas.microsoft.com/office/drawing/2014/main" id="{4FD5094A-F6AB-00E0-D88C-ED4BB21C96F9}"/>
              </a:ext>
            </a:extLst>
          </p:cNvPr>
          <p:cNvSpPr>
            <a:spLocks noGrp="1"/>
          </p:cNvSpPr>
          <p:nvPr>
            <p:ph sz="quarter" idx="14"/>
          </p:nvPr>
        </p:nvSpPr>
        <p:spPr/>
        <p:txBody>
          <a:bodyPr/>
          <a:lstStyle/>
          <a:p>
            <a:r>
              <a:rPr lang="en-US" dirty="0"/>
              <a:t>GitHub Projects</a:t>
            </a:r>
          </a:p>
        </p:txBody>
      </p:sp>
    </p:spTree>
    <p:extLst>
      <p:ext uri="{BB962C8B-B14F-4D97-AF65-F5344CB8AC3E}">
        <p14:creationId xmlns:p14="http://schemas.microsoft.com/office/powerpoint/2010/main" val="46928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5C626-781A-E09D-D806-6634549556D6}"/>
              </a:ext>
            </a:extLst>
          </p:cNvPr>
          <p:cNvSpPr>
            <a:spLocks noGrp="1"/>
          </p:cNvSpPr>
          <p:nvPr>
            <p:ph type="body" sz="quarter" idx="12"/>
          </p:nvPr>
        </p:nvSpPr>
        <p:spPr/>
        <p:txBody>
          <a:bodyPr/>
          <a:lstStyle/>
          <a:p>
            <a:r>
              <a:rPr lang="en-US" dirty="0"/>
              <a:t>Answer key questions:</a:t>
            </a:r>
          </a:p>
          <a:p>
            <a:pPr lvl="1"/>
            <a:r>
              <a:rPr lang="en-US" dirty="0"/>
              <a:t>What do we need to do?</a:t>
            </a:r>
          </a:p>
          <a:p>
            <a:pPr lvl="1"/>
            <a:r>
              <a:rPr lang="en-US" dirty="0"/>
              <a:t>What order do we need to do it in?</a:t>
            </a:r>
          </a:p>
          <a:p>
            <a:pPr lvl="1"/>
            <a:r>
              <a:rPr lang="en-US" dirty="0"/>
              <a:t>What are we working on?</a:t>
            </a:r>
          </a:p>
          <a:p>
            <a:pPr lvl="1"/>
            <a:r>
              <a:rPr lang="en-US" dirty="0"/>
              <a:t>What is our progress?</a:t>
            </a:r>
          </a:p>
          <a:p>
            <a:pPr lvl="1"/>
            <a:r>
              <a:rPr lang="en-US" dirty="0"/>
              <a:t>What’s our “product vision” for the future?</a:t>
            </a:r>
          </a:p>
          <a:p>
            <a:r>
              <a:rPr lang="en-US" dirty="0"/>
              <a:t>Insights on how things are going</a:t>
            </a:r>
          </a:p>
          <a:p>
            <a:pPr lvl="1"/>
            <a:r>
              <a:rPr lang="en-US" dirty="0"/>
              <a:t>Reporting</a:t>
            </a:r>
          </a:p>
        </p:txBody>
      </p:sp>
      <p:sp>
        <p:nvSpPr>
          <p:cNvPr id="3" name="Content Placeholder 2">
            <a:extLst>
              <a:ext uri="{FF2B5EF4-FFF2-40B4-BE49-F238E27FC236}">
                <a16:creationId xmlns:a16="http://schemas.microsoft.com/office/drawing/2014/main" id="{BBC3669D-FE11-C1F0-3C14-9A1F23FEB528}"/>
              </a:ext>
            </a:extLst>
          </p:cNvPr>
          <p:cNvSpPr>
            <a:spLocks noGrp="1"/>
          </p:cNvSpPr>
          <p:nvPr>
            <p:ph sz="quarter" idx="14"/>
          </p:nvPr>
        </p:nvSpPr>
        <p:spPr/>
        <p:txBody>
          <a:bodyPr/>
          <a:lstStyle/>
          <a:p>
            <a:r>
              <a:rPr lang="en-US" dirty="0"/>
              <a:t>What do you need for project management tools?</a:t>
            </a:r>
          </a:p>
        </p:txBody>
      </p:sp>
    </p:spTree>
    <p:extLst>
      <p:ext uri="{BB962C8B-B14F-4D97-AF65-F5344CB8AC3E}">
        <p14:creationId xmlns:p14="http://schemas.microsoft.com/office/powerpoint/2010/main" val="4280809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04AA1C-25C2-0AEB-79CB-344DECE23159}"/>
              </a:ext>
            </a:extLst>
          </p:cNvPr>
          <p:cNvSpPr>
            <a:spLocks noGrp="1"/>
          </p:cNvSpPr>
          <p:nvPr>
            <p:ph type="body" sz="quarter" idx="12"/>
          </p:nvPr>
        </p:nvSpPr>
        <p:spPr/>
        <p:txBody>
          <a:bodyPr/>
          <a:lstStyle/>
          <a:p>
            <a:r>
              <a:rPr lang="en-US" dirty="0"/>
              <a:t>Create a project</a:t>
            </a:r>
          </a:p>
          <a:p>
            <a:r>
              <a:rPr lang="en-US" dirty="0"/>
              <a:t>Create a basic product backlog</a:t>
            </a:r>
          </a:p>
          <a:p>
            <a:r>
              <a:rPr lang="en-US" dirty="0"/>
              <a:t>Prioritize the product backlog</a:t>
            </a:r>
          </a:p>
        </p:txBody>
      </p:sp>
    </p:spTree>
    <p:extLst>
      <p:ext uri="{BB962C8B-B14F-4D97-AF65-F5344CB8AC3E}">
        <p14:creationId xmlns:p14="http://schemas.microsoft.com/office/powerpoint/2010/main" val="1524037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1F1F18-6C3A-44B4-CD4B-7E83D98F7AFE}"/>
              </a:ext>
            </a:extLst>
          </p:cNvPr>
          <p:cNvSpPr>
            <a:spLocks noGrp="1"/>
          </p:cNvSpPr>
          <p:nvPr>
            <p:ph type="title"/>
          </p:nvPr>
        </p:nvSpPr>
        <p:spPr/>
        <p:txBody>
          <a:bodyPr/>
          <a:lstStyle/>
          <a:p>
            <a:r>
              <a:rPr lang="en-US" dirty="0"/>
              <a:t>Draft Issues vs. Issues</a:t>
            </a:r>
          </a:p>
        </p:txBody>
      </p:sp>
      <p:sp>
        <p:nvSpPr>
          <p:cNvPr id="4" name="Text Placeholder 3">
            <a:extLst>
              <a:ext uri="{FF2B5EF4-FFF2-40B4-BE49-F238E27FC236}">
                <a16:creationId xmlns:a16="http://schemas.microsoft.com/office/drawing/2014/main" id="{1A3E5A80-2A38-AA29-3C2A-E07477037E09}"/>
              </a:ext>
            </a:extLst>
          </p:cNvPr>
          <p:cNvSpPr>
            <a:spLocks noGrp="1"/>
          </p:cNvSpPr>
          <p:nvPr>
            <p:ph type="body" idx="1"/>
          </p:nvPr>
        </p:nvSpPr>
        <p:spPr/>
        <p:txBody>
          <a:bodyPr/>
          <a:lstStyle/>
          <a:p>
            <a:r>
              <a:rPr lang="en-US" dirty="0"/>
              <a:t>Say what now?</a:t>
            </a:r>
          </a:p>
        </p:txBody>
      </p:sp>
    </p:spTree>
    <p:extLst>
      <p:ext uri="{BB962C8B-B14F-4D97-AF65-F5344CB8AC3E}">
        <p14:creationId xmlns:p14="http://schemas.microsoft.com/office/powerpoint/2010/main" val="25358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BCE4-1737-4C73-DE50-C74E1577DE96}"/>
              </a:ext>
            </a:extLst>
          </p:cNvPr>
          <p:cNvSpPr>
            <a:spLocks noGrp="1"/>
          </p:cNvSpPr>
          <p:nvPr>
            <p:ph type="title"/>
          </p:nvPr>
        </p:nvSpPr>
        <p:spPr>
          <a:xfrm>
            <a:off x="0" y="0"/>
            <a:ext cx="6900530" cy="6857999"/>
          </a:xfrm>
        </p:spPr>
        <p:txBody>
          <a:bodyPr/>
          <a:lstStyle/>
          <a:p>
            <a:r>
              <a:rPr lang="en-US" dirty="0"/>
              <a:t>YouTube Series:</a:t>
            </a:r>
            <a:br>
              <a:rPr lang="en-US" dirty="0"/>
            </a:br>
            <a:r>
              <a:rPr lang="en-US" b="0" dirty="0">
                <a:latin typeface="Acumin Pro" panose="020B0504020202020204" pitchFamily="34" charset="77"/>
              </a:rPr>
              <a:t>Scrum With GitHub Projects</a:t>
            </a:r>
          </a:p>
        </p:txBody>
      </p:sp>
      <p:pic>
        <p:nvPicPr>
          <p:cNvPr id="3" name="Picture 2">
            <a:extLst>
              <a:ext uri="{FF2B5EF4-FFF2-40B4-BE49-F238E27FC236}">
                <a16:creationId xmlns:a16="http://schemas.microsoft.com/office/drawing/2014/main" id="{FF5592A9-673D-6496-FF56-3706B26504B0}"/>
              </a:ext>
            </a:extLst>
          </p:cNvPr>
          <p:cNvPicPr>
            <a:picLocks noChangeAspect="1"/>
          </p:cNvPicPr>
          <p:nvPr/>
        </p:nvPicPr>
        <p:blipFill>
          <a:blip r:embed="rId2"/>
          <a:stretch>
            <a:fillRect/>
          </a:stretch>
        </p:blipFill>
        <p:spPr>
          <a:xfrm>
            <a:off x="7410721" y="1835149"/>
            <a:ext cx="3187700" cy="3187700"/>
          </a:xfrm>
          <a:prstGeom prst="rect">
            <a:avLst/>
          </a:prstGeom>
        </p:spPr>
      </p:pic>
    </p:spTree>
    <p:extLst>
      <p:ext uri="{BB962C8B-B14F-4D97-AF65-F5344CB8AC3E}">
        <p14:creationId xmlns:p14="http://schemas.microsoft.com/office/powerpoint/2010/main" val="1482188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6C4E-DC83-E59A-9DDA-981575ED328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1CEC159-672C-84FC-3337-8FE5C7502C7A}"/>
              </a:ext>
            </a:extLst>
          </p:cNvPr>
          <p:cNvPicPr>
            <a:picLocks noGrp="1" noChangeAspect="1"/>
          </p:cNvPicPr>
          <p:nvPr>
            <p:ph idx="4294967295"/>
          </p:nvPr>
        </p:nvPicPr>
        <p:blipFill>
          <a:blip r:embed="rId3"/>
          <a:stretch>
            <a:fillRect/>
          </a:stretch>
        </p:blipFill>
        <p:spPr>
          <a:xfrm>
            <a:off x="934520" y="457199"/>
            <a:ext cx="10566400" cy="5943600"/>
          </a:xfrm>
          <a:prstGeom prst="rect">
            <a:avLst/>
          </a:prstGeom>
        </p:spPr>
      </p:pic>
    </p:spTree>
    <p:extLst>
      <p:ext uri="{BB962C8B-B14F-4D97-AF65-F5344CB8AC3E}">
        <p14:creationId xmlns:p14="http://schemas.microsoft.com/office/powerpoint/2010/main" val="633508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1AE4-FDF2-082B-9837-839598F0239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F176C2F-9B93-1E7F-2DFC-5E3D76D7C000}"/>
              </a:ext>
            </a:extLst>
          </p:cNvPr>
          <p:cNvPicPr>
            <a:picLocks noGrp="1" noChangeAspect="1"/>
          </p:cNvPicPr>
          <p:nvPr>
            <p:ph idx="4294967295"/>
          </p:nvPr>
        </p:nvPicPr>
        <p:blipFill>
          <a:blip r:embed="rId3"/>
          <a:stretch>
            <a:fillRect/>
          </a:stretch>
        </p:blipFill>
        <p:spPr>
          <a:xfrm>
            <a:off x="1263650" y="457199"/>
            <a:ext cx="9664700" cy="5943600"/>
          </a:xfrm>
          <a:prstGeom prst="rect">
            <a:avLst/>
          </a:prstGeom>
        </p:spPr>
      </p:pic>
    </p:spTree>
    <p:extLst>
      <p:ext uri="{BB962C8B-B14F-4D97-AF65-F5344CB8AC3E}">
        <p14:creationId xmlns:p14="http://schemas.microsoft.com/office/powerpoint/2010/main" val="335946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4BAF2-944C-212E-6E54-F9054FF3C8B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775F953-D0FC-197E-E8C6-B0E301BE80CD}"/>
              </a:ext>
            </a:extLst>
          </p:cNvPr>
          <p:cNvPicPr>
            <a:picLocks noGrp="1" noChangeAspect="1"/>
          </p:cNvPicPr>
          <p:nvPr>
            <p:ph idx="4294967295"/>
          </p:nvPr>
        </p:nvPicPr>
        <p:blipFill>
          <a:blip r:embed="rId3"/>
          <a:stretch>
            <a:fillRect/>
          </a:stretch>
        </p:blipFill>
        <p:spPr>
          <a:xfrm>
            <a:off x="1359343" y="526311"/>
            <a:ext cx="9664700" cy="5943600"/>
          </a:xfrm>
          <a:prstGeom prst="rect">
            <a:avLst/>
          </a:prstGeom>
        </p:spPr>
      </p:pic>
    </p:spTree>
    <p:extLst>
      <p:ext uri="{BB962C8B-B14F-4D97-AF65-F5344CB8AC3E}">
        <p14:creationId xmlns:p14="http://schemas.microsoft.com/office/powerpoint/2010/main" val="2833889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38D5-ED63-CAC0-9DE7-D4D0993136B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36CF79-A90C-43FD-A582-3823A29D5AAD}"/>
              </a:ext>
            </a:extLst>
          </p:cNvPr>
          <p:cNvPicPr>
            <a:picLocks noChangeAspect="1"/>
          </p:cNvPicPr>
          <p:nvPr/>
        </p:nvPicPr>
        <p:blipFill>
          <a:blip r:embed="rId3">
            <a:extLst>
              <a:ext uri="{28A0092B-C50C-407E-A947-70E740481C1C}">
                <a14:useLocalDpi xmlns:a14="http://schemas.microsoft.com/office/drawing/2010/main" val="0"/>
              </a:ext>
            </a:extLst>
          </a:blip>
          <a:srcRect t="144" b="144"/>
          <a:stretch/>
        </p:blipFill>
        <p:spPr>
          <a:xfrm>
            <a:off x="1410250" y="457200"/>
            <a:ext cx="9654730" cy="5943600"/>
          </a:xfrm>
          <a:prstGeom prst="rect">
            <a:avLst/>
          </a:prstGeom>
        </p:spPr>
      </p:pic>
    </p:spTree>
    <p:extLst>
      <p:ext uri="{BB962C8B-B14F-4D97-AF65-F5344CB8AC3E}">
        <p14:creationId xmlns:p14="http://schemas.microsoft.com/office/powerpoint/2010/main" val="2614021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D70FF3-615B-1009-4C7A-676BA1021592}"/>
              </a:ext>
            </a:extLst>
          </p:cNvPr>
          <p:cNvSpPr>
            <a:spLocks noGrp="1"/>
          </p:cNvSpPr>
          <p:nvPr>
            <p:ph type="body" sz="quarter" idx="12"/>
          </p:nvPr>
        </p:nvSpPr>
        <p:spPr/>
        <p:txBody>
          <a:bodyPr/>
          <a:lstStyle/>
          <a:p>
            <a:r>
              <a:rPr lang="en-US" dirty="0"/>
              <a:t>“Virtual” issue</a:t>
            </a:r>
          </a:p>
          <a:p>
            <a:r>
              <a:rPr lang="en-US" dirty="0"/>
              <a:t>Only exists in project</a:t>
            </a:r>
          </a:p>
          <a:p>
            <a:r>
              <a:rPr lang="en-US" dirty="0"/>
              <a:t>Different views for different roles</a:t>
            </a:r>
          </a:p>
          <a:p>
            <a:r>
              <a:rPr lang="en-US" dirty="0"/>
              <a:t>Notes about a requirement</a:t>
            </a:r>
          </a:p>
          <a:p>
            <a:pPr lvl="1"/>
            <a:r>
              <a:rPr lang="en-US" dirty="0"/>
              <a:t>Dev Team cares about Issues?</a:t>
            </a:r>
          </a:p>
          <a:p>
            <a:r>
              <a:rPr lang="en-US" dirty="0"/>
              <a:t>“Real” issues have MANY more features</a:t>
            </a:r>
          </a:p>
        </p:txBody>
      </p:sp>
      <p:sp>
        <p:nvSpPr>
          <p:cNvPr id="6" name="Content Placeholder 5">
            <a:extLst>
              <a:ext uri="{FF2B5EF4-FFF2-40B4-BE49-F238E27FC236}">
                <a16:creationId xmlns:a16="http://schemas.microsoft.com/office/drawing/2014/main" id="{94BA9327-F3E8-B093-648C-3373DC9D8A54}"/>
              </a:ext>
            </a:extLst>
          </p:cNvPr>
          <p:cNvSpPr>
            <a:spLocks noGrp="1"/>
          </p:cNvSpPr>
          <p:nvPr>
            <p:ph sz="quarter" idx="14"/>
          </p:nvPr>
        </p:nvSpPr>
        <p:spPr/>
        <p:txBody>
          <a:bodyPr/>
          <a:lstStyle/>
          <a:p>
            <a:r>
              <a:rPr lang="en-US" dirty="0"/>
              <a:t>Draft Issues</a:t>
            </a:r>
          </a:p>
        </p:txBody>
      </p:sp>
    </p:spTree>
    <p:extLst>
      <p:ext uri="{BB962C8B-B14F-4D97-AF65-F5344CB8AC3E}">
        <p14:creationId xmlns:p14="http://schemas.microsoft.com/office/powerpoint/2010/main" val="815683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992C09-D16B-F8A4-E748-A718526C06B3}"/>
              </a:ext>
            </a:extLst>
          </p:cNvPr>
          <p:cNvSpPr>
            <a:spLocks noGrp="1"/>
          </p:cNvSpPr>
          <p:nvPr>
            <p:ph type="title"/>
          </p:nvPr>
        </p:nvSpPr>
        <p:spPr/>
        <p:txBody>
          <a:bodyPr/>
          <a:lstStyle/>
          <a:p>
            <a:r>
              <a:rPr lang="en-US" dirty="0"/>
              <a:t>You’re going to want to convert your</a:t>
            </a:r>
            <a:br>
              <a:rPr lang="en-US" dirty="0"/>
            </a:br>
            <a:r>
              <a:rPr lang="en-US" dirty="0"/>
              <a:t>draft issues to “real” issues.</a:t>
            </a:r>
          </a:p>
        </p:txBody>
      </p:sp>
    </p:spTree>
    <p:extLst>
      <p:ext uri="{BB962C8B-B14F-4D97-AF65-F5344CB8AC3E}">
        <p14:creationId xmlns:p14="http://schemas.microsoft.com/office/powerpoint/2010/main" val="2508104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480E1-8F64-16BC-9AC2-8A641EE6B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BEE9E-13F8-80E1-8DB2-4A6CF535576A}"/>
              </a:ext>
            </a:extLst>
          </p:cNvPr>
          <p:cNvSpPr>
            <a:spLocks noGrp="1"/>
          </p:cNvSpPr>
          <p:nvPr>
            <p:ph type="title"/>
          </p:nvPr>
        </p:nvSpPr>
        <p:spPr>
          <a:xfrm>
            <a:off x="5143500" y="0"/>
            <a:ext cx="7048500" cy="6857999"/>
          </a:xfrm>
        </p:spPr>
        <p:txBody>
          <a:bodyPr/>
          <a:lstStyle/>
          <a:p>
            <a:r>
              <a:rPr lang="en-US" dirty="0"/>
              <a:t>…but there’s an issue with issues.</a:t>
            </a:r>
          </a:p>
        </p:txBody>
      </p:sp>
      <p:pic>
        <p:nvPicPr>
          <p:cNvPr id="4" name="Picture 3" descr="A person with a camera on his head&#10;&#10;Description automatically generated">
            <a:extLst>
              <a:ext uri="{FF2B5EF4-FFF2-40B4-BE49-F238E27FC236}">
                <a16:creationId xmlns:a16="http://schemas.microsoft.com/office/drawing/2014/main" id="{28A03029-7EDA-99C9-CA6D-AACDBFDB2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143500" cy="6858000"/>
          </a:xfrm>
          <a:prstGeom prst="rect">
            <a:avLst/>
          </a:prstGeom>
        </p:spPr>
      </p:pic>
    </p:spTree>
    <p:extLst>
      <p:ext uri="{BB962C8B-B14F-4D97-AF65-F5344CB8AC3E}">
        <p14:creationId xmlns:p14="http://schemas.microsoft.com/office/powerpoint/2010/main" val="3971494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8FDED-B37E-20C9-BFE7-4651C6E79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14D1F-C31F-C64B-2C96-ACD8012C26D0}"/>
              </a:ext>
            </a:extLst>
          </p:cNvPr>
          <p:cNvSpPr>
            <a:spLocks noGrp="1"/>
          </p:cNvSpPr>
          <p:nvPr>
            <p:ph type="title"/>
          </p:nvPr>
        </p:nvSpPr>
        <p:spPr>
          <a:xfrm>
            <a:off x="5143500" y="0"/>
            <a:ext cx="7048500" cy="6857999"/>
          </a:xfrm>
        </p:spPr>
        <p:txBody>
          <a:bodyPr/>
          <a:lstStyle/>
          <a:p>
            <a:r>
              <a:rPr lang="en-US" dirty="0"/>
              <a:t>If GitHub Projects are separate from Issues…</a:t>
            </a:r>
          </a:p>
        </p:txBody>
      </p:sp>
      <p:pic>
        <p:nvPicPr>
          <p:cNvPr id="4" name="Picture 3" descr="A person with a camera on his head&#10;&#10;Description automatically generated">
            <a:extLst>
              <a:ext uri="{FF2B5EF4-FFF2-40B4-BE49-F238E27FC236}">
                <a16:creationId xmlns:a16="http://schemas.microsoft.com/office/drawing/2014/main" id="{950FB98B-0FDF-765D-0D1B-08AB1FB99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143500" cy="6858000"/>
          </a:xfrm>
          <a:prstGeom prst="rect">
            <a:avLst/>
          </a:prstGeom>
        </p:spPr>
      </p:pic>
    </p:spTree>
    <p:extLst>
      <p:ext uri="{BB962C8B-B14F-4D97-AF65-F5344CB8AC3E}">
        <p14:creationId xmlns:p14="http://schemas.microsoft.com/office/powerpoint/2010/main" val="2331277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770A0-8E59-7636-4289-AE0B95CE5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4EF54-453E-2697-3168-1DE2E82D9659}"/>
              </a:ext>
            </a:extLst>
          </p:cNvPr>
          <p:cNvSpPr>
            <a:spLocks noGrp="1"/>
          </p:cNvSpPr>
          <p:nvPr>
            <p:ph type="title"/>
          </p:nvPr>
        </p:nvSpPr>
        <p:spPr>
          <a:xfrm>
            <a:off x="5143500" y="0"/>
            <a:ext cx="7048500" cy="6857999"/>
          </a:xfrm>
        </p:spPr>
        <p:txBody>
          <a:bodyPr/>
          <a:lstStyle/>
          <a:p>
            <a:r>
              <a:rPr lang="en-US" dirty="0"/>
              <a:t>…and Issues live in a </a:t>
            </a:r>
            <a:br>
              <a:rPr lang="en-US" dirty="0"/>
            </a:br>
            <a:r>
              <a:rPr lang="en-US" dirty="0"/>
              <a:t>Git Repository…</a:t>
            </a:r>
          </a:p>
        </p:txBody>
      </p:sp>
      <p:pic>
        <p:nvPicPr>
          <p:cNvPr id="4" name="Picture 3" descr="A person with a camera on his head&#10;&#10;Description automatically generated">
            <a:extLst>
              <a:ext uri="{FF2B5EF4-FFF2-40B4-BE49-F238E27FC236}">
                <a16:creationId xmlns:a16="http://schemas.microsoft.com/office/drawing/2014/main" id="{D13E180B-E823-C259-83E9-BCE7A88C5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143500" cy="6858000"/>
          </a:xfrm>
          <a:prstGeom prst="rect">
            <a:avLst/>
          </a:prstGeom>
        </p:spPr>
      </p:pic>
    </p:spTree>
    <p:extLst>
      <p:ext uri="{BB962C8B-B14F-4D97-AF65-F5344CB8AC3E}">
        <p14:creationId xmlns:p14="http://schemas.microsoft.com/office/powerpoint/2010/main" val="3046618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5A451-7C21-9252-7FFA-5AAF9C9E1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0DC75-4E27-B171-CFC7-9133A0A29147}"/>
              </a:ext>
            </a:extLst>
          </p:cNvPr>
          <p:cNvSpPr>
            <a:spLocks noGrp="1"/>
          </p:cNvSpPr>
          <p:nvPr>
            <p:ph type="title"/>
          </p:nvPr>
        </p:nvSpPr>
        <p:spPr>
          <a:xfrm>
            <a:off x="5143500" y="0"/>
            <a:ext cx="7048500" cy="6857999"/>
          </a:xfrm>
        </p:spPr>
        <p:txBody>
          <a:bodyPr/>
          <a:lstStyle/>
          <a:p>
            <a:r>
              <a:rPr lang="en-US" dirty="0"/>
              <a:t>…where do I store the issues?</a:t>
            </a:r>
          </a:p>
        </p:txBody>
      </p:sp>
      <p:pic>
        <p:nvPicPr>
          <p:cNvPr id="4" name="Picture 3" descr="A person with a camera on his head&#10;&#10;Description automatically generated">
            <a:extLst>
              <a:ext uri="{FF2B5EF4-FFF2-40B4-BE49-F238E27FC236}">
                <a16:creationId xmlns:a16="http://schemas.microsoft.com/office/drawing/2014/main" id="{5D762659-210F-9C0B-9E95-6736C4D02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143500" cy="6858000"/>
          </a:xfrm>
          <a:prstGeom prst="rect">
            <a:avLst/>
          </a:prstGeom>
        </p:spPr>
      </p:pic>
    </p:spTree>
    <p:extLst>
      <p:ext uri="{BB962C8B-B14F-4D97-AF65-F5344CB8AC3E}">
        <p14:creationId xmlns:p14="http://schemas.microsoft.com/office/powerpoint/2010/main" val="157650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23602-B50B-3579-A4CA-07928CAAB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FA7C2-0595-6E61-B9D3-BFBCEA6B9462}"/>
              </a:ext>
            </a:extLst>
          </p:cNvPr>
          <p:cNvSpPr>
            <a:spLocks noGrp="1"/>
          </p:cNvSpPr>
          <p:nvPr>
            <p:ph type="title"/>
          </p:nvPr>
        </p:nvSpPr>
        <p:spPr>
          <a:xfrm>
            <a:off x="0" y="0"/>
            <a:ext cx="7012172" cy="6857999"/>
          </a:xfrm>
        </p:spPr>
        <p:txBody>
          <a:bodyPr/>
          <a:lstStyle/>
          <a:p>
            <a:r>
              <a:rPr lang="en-US" dirty="0"/>
              <a:t>YouTube Series:</a:t>
            </a:r>
            <a:br>
              <a:rPr lang="en-US" dirty="0"/>
            </a:br>
            <a:r>
              <a:rPr lang="en-US" b="0" dirty="0">
                <a:latin typeface="Acumin Pro" panose="020B0504020202020204" pitchFamily="34" charset="77"/>
              </a:rPr>
              <a:t>Flow Metrics Explained</a:t>
            </a:r>
          </a:p>
        </p:txBody>
      </p:sp>
      <p:pic>
        <p:nvPicPr>
          <p:cNvPr id="4" name="Picture 3">
            <a:extLst>
              <a:ext uri="{FF2B5EF4-FFF2-40B4-BE49-F238E27FC236}">
                <a16:creationId xmlns:a16="http://schemas.microsoft.com/office/drawing/2014/main" id="{8AC1AE95-7366-D22A-C96E-93335D69850D}"/>
              </a:ext>
            </a:extLst>
          </p:cNvPr>
          <p:cNvPicPr>
            <a:picLocks noChangeAspect="1"/>
          </p:cNvPicPr>
          <p:nvPr/>
        </p:nvPicPr>
        <p:blipFill>
          <a:blip r:embed="rId2"/>
          <a:stretch>
            <a:fillRect/>
          </a:stretch>
        </p:blipFill>
        <p:spPr>
          <a:xfrm>
            <a:off x="7488541" y="1835149"/>
            <a:ext cx="3187700" cy="3187700"/>
          </a:xfrm>
          <a:prstGeom prst="rect">
            <a:avLst/>
          </a:prstGeom>
        </p:spPr>
      </p:pic>
    </p:spTree>
    <p:extLst>
      <p:ext uri="{BB962C8B-B14F-4D97-AF65-F5344CB8AC3E}">
        <p14:creationId xmlns:p14="http://schemas.microsoft.com/office/powerpoint/2010/main" val="144967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E4E71-9BC0-502F-5683-E0981FC59572}"/>
              </a:ext>
            </a:extLst>
          </p:cNvPr>
          <p:cNvSpPr>
            <a:spLocks noGrp="1"/>
          </p:cNvSpPr>
          <p:nvPr>
            <p:ph type="title"/>
          </p:nvPr>
        </p:nvSpPr>
        <p:spPr/>
        <p:txBody>
          <a:bodyPr/>
          <a:lstStyle/>
          <a:p>
            <a:r>
              <a:rPr lang="en-US" dirty="0"/>
              <a:t>You’re going to need a repo.</a:t>
            </a:r>
          </a:p>
        </p:txBody>
      </p:sp>
    </p:spTree>
    <p:extLst>
      <p:ext uri="{BB962C8B-B14F-4D97-AF65-F5344CB8AC3E}">
        <p14:creationId xmlns:p14="http://schemas.microsoft.com/office/powerpoint/2010/main" val="504929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1156A9-E6A3-CDC5-17F0-6BBA31FF603D}"/>
              </a:ext>
            </a:extLst>
          </p:cNvPr>
          <p:cNvSpPr>
            <a:spLocks noGrp="1"/>
          </p:cNvSpPr>
          <p:nvPr>
            <p:ph type="title"/>
          </p:nvPr>
        </p:nvSpPr>
        <p:spPr>
          <a:xfrm>
            <a:off x="7056120" y="0"/>
            <a:ext cx="5135880" cy="6857999"/>
          </a:xfrm>
        </p:spPr>
        <p:txBody>
          <a:bodyPr/>
          <a:lstStyle/>
          <a:p>
            <a:r>
              <a:rPr lang="en-US" dirty="0"/>
              <a:t>GitHub Projects</a:t>
            </a:r>
            <a:br>
              <a:rPr lang="en-US" dirty="0"/>
            </a:br>
            <a:r>
              <a:rPr lang="en-US" dirty="0"/>
              <a:t>are very flexible.</a:t>
            </a:r>
          </a:p>
        </p:txBody>
      </p:sp>
      <p:pic>
        <p:nvPicPr>
          <p:cNvPr id="6" name="Content Placeholder 5" descr="Thought squiggles of little boy">
            <a:extLst>
              <a:ext uri="{FF2B5EF4-FFF2-40B4-BE49-F238E27FC236}">
                <a16:creationId xmlns:a16="http://schemas.microsoft.com/office/drawing/2014/main" id="{D1F4CE40-AAB6-04B4-A538-1E23948DD84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13429" r="9878"/>
          <a:stretch/>
        </p:blipFill>
        <p:spPr>
          <a:xfrm>
            <a:off x="1" y="0"/>
            <a:ext cx="6918960" cy="6851650"/>
          </a:xfrm>
        </p:spPr>
      </p:pic>
    </p:spTree>
    <p:extLst>
      <p:ext uri="{BB962C8B-B14F-4D97-AF65-F5344CB8AC3E}">
        <p14:creationId xmlns:p14="http://schemas.microsoft.com/office/powerpoint/2010/main" val="563712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A9066-91B6-A270-4121-27217697692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0FD8092-724C-FFB6-D3D4-6B1AC54F9444}"/>
              </a:ext>
            </a:extLst>
          </p:cNvPr>
          <p:cNvSpPr>
            <a:spLocks noGrp="1"/>
          </p:cNvSpPr>
          <p:nvPr>
            <p:ph type="title"/>
          </p:nvPr>
        </p:nvSpPr>
        <p:spPr>
          <a:xfrm>
            <a:off x="7056120" y="0"/>
            <a:ext cx="5135880" cy="6857999"/>
          </a:xfrm>
        </p:spPr>
        <p:txBody>
          <a:bodyPr/>
          <a:lstStyle/>
          <a:p>
            <a:r>
              <a:rPr lang="en-US" dirty="0"/>
              <a:t>Projects can have issues that live in multiple repos.</a:t>
            </a:r>
          </a:p>
        </p:txBody>
      </p:sp>
      <p:pic>
        <p:nvPicPr>
          <p:cNvPr id="6" name="Content Placeholder 5" descr="Thought squiggles of little boy">
            <a:extLst>
              <a:ext uri="{FF2B5EF4-FFF2-40B4-BE49-F238E27FC236}">
                <a16:creationId xmlns:a16="http://schemas.microsoft.com/office/drawing/2014/main" id="{B9958BFF-1D4F-8EE4-6F9A-A0014E78A52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13429" r="9878"/>
          <a:stretch/>
        </p:blipFill>
        <p:spPr>
          <a:xfrm>
            <a:off x="1" y="0"/>
            <a:ext cx="6918960" cy="6851650"/>
          </a:xfrm>
        </p:spPr>
      </p:pic>
    </p:spTree>
    <p:extLst>
      <p:ext uri="{BB962C8B-B14F-4D97-AF65-F5344CB8AC3E}">
        <p14:creationId xmlns:p14="http://schemas.microsoft.com/office/powerpoint/2010/main" val="4179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CF31-3F6B-77B4-DF9B-56E02F30E67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78EAF95-1186-A2A6-C669-C00F44054209}"/>
              </a:ext>
            </a:extLst>
          </p:cNvPr>
          <p:cNvSpPr>
            <a:spLocks noGrp="1"/>
          </p:cNvSpPr>
          <p:nvPr>
            <p:ph type="title"/>
          </p:nvPr>
        </p:nvSpPr>
        <p:spPr>
          <a:xfrm>
            <a:off x="7056120" y="0"/>
            <a:ext cx="5135880" cy="6857999"/>
          </a:xfrm>
        </p:spPr>
        <p:txBody>
          <a:bodyPr/>
          <a:lstStyle/>
          <a:p>
            <a:r>
              <a:rPr lang="en-US" dirty="0"/>
              <a:t>It can get </a:t>
            </a:r>
            <a:br>
              <a:rPr lang="en-US" dirty="0"/>
            </a:br>
            <a:r>
              <a:rPr lang="en-US" dirty="0"/>
              <a:t>tangled &amp; messy.</a:t>
            </a:r>
          </a:p>
        </p:txBody>
      </p:sp>
      <p:pic>
        <p:nvPicPr>
          <p:cNvPr id="6" name="Content Placeholder 5" descr="Thought squiggles of little boy">
            <a:extLst>
              <a:ext uri="{FF2B5EF4-FFF2-40B4-BE49-F238E27FC236}">
                <a16:creationId xmlns:a16="http://schemas.microsoft.com/office/drawing/2014/main" id="{7B49B4F8-A680-D848-4BDF-5402A211D19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13429" r="9878"/>
          <a:stretch/>
        </p:blipFill>
        <p:spPr>
          <a:xfrm>
            <a:off x="1" y="0"/>
            <a:ext cx="6918960" cy="6851650"/>
          </a:xfrm>
        </p:spPr>
      </p:pic>
    </p:spTree>
    <p:extLst>
      <p:ext uri="{BB962C8B-B14F-4D97-AF65-F5344CB8AC3E}">
        <p14:creationId xmlns:p14="http://schemas.microsoft.com/office/powerpoint/2010/main" val="3150319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61AC31-F464-6DCA-14E2-9EA05F5A66C8}"/>
              </a:ext>
            </a:extLst>
          </p:cNvPr>
          <p:cNvSpPr>
            <a:spLocks noGrp="1"/>
          </p:cNvSpPr>
          <p:nvPr>
            <p:ph type="body" sz="quarter" idx="12"/>
          </p:nvPr>
        </p:nvSpPr>
        <p:spPr/>
        <p:txBody>
          <a:bodyPr/>
          <a:lstStyle/>
          <a:p>
            <a:r>
              <a:rPr lang="en-US" dirty="0"/>
              <a:t>Have a dedicated “project issues” repository</a:t>
            </a:r>
          </a:p>
          <a:p>
            <a:r>
              <a:rPr lang="en-US" dirty="0"/>
              <a:t>Make the repo the same name as the project</a:t>
            </a:r>
          </a:p>
          <a:p>
            <a:r>
              <a:rPr lang="en-US" dirty="0"/>
              <a:t>Project: My Project 123</a:t>
            </a:r>
          </a:p>
          <a:p>
            <a:r>
              <a:rPr lang="en-US" dirty="0"/>
              <a:t>Repository: My Project 123</a:t>
            </a:r>
          </a:p>
        </p:txBody>
      </p:sp>
      <p:sp>
        <p:nvSpPr>
          <p:cNvPr id="4" name="Content Placeholder 3">
            <a:extLst>
              <a:ext uri="{FF2B5EF4-FFF2-40B4-BE49-F238E27FC236}">
                <a16:creationId xmlns:a16="http://schemas.microsoft.com/office/drawing/2014/main" id="{56995E9F-0EC4-CF99-BB88-8D6959BE62FE}"/>
              </a:ext>
            </a:extLst>
          </p:cNvPr>
          <p:cNvSpPr>
            <a:spLocks noGrp="1"/>
          </p:cNvSpPr>
          <p:nvPr>
            <p:ph sz="quarter" idx="14"/>
          </p:nvPr>
        </p:nvSpPr>
        <p:spPr/>
        <p:txBody>
          <a:bodyPr/>
          <a:lstStyle/>
          <a:p>
            <a:r>
              <a:rPr lang="en-US" dirty="0"/>
              <a:t>$0.02:</a:t>
            </a:r>
            <a:br>
              <a:rPr lang="en-US" dirty="0"/>
            </a:br>
            <a:r>
              <a:rPr lang="en-US" dirty="0"/>
              <a:t>Suggestion</a:t>
            </a:r>
          </a:p>
        </p:txBody>
      </p:sp>
    </p:spTree>
    <p:extLst>
      <p:ext uri="{BB962C8B-B14F-4D97-AF65-F5344CB8AC3E}">
        <p14:creationId xmlns:p14="http://schemas.microsoft.com/office/powerpoint/2010/main" val="1648159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B70BC3E-73F8-560A-189C-187833B5D604}"/>
              </a:ext>
            </a:extLst>
          </p:cNvPr>
          <p:cNvSpPr>
            <a:spLocks noGrp="1"/>
          </p:cNvSpPr>
          <p:nvPr>
            <p:ph type="body" sz="quarter" idx="12"/>
          </p:nvPr>
        </p:nvSpPr>
        <p:spPr/>
        <p:txBody>
          <a:bodyPr/>
          <a:lstStyle/>
          <a:p>
            <a:r>
              <a:rPr lang="en-US" dirty="0"/>
              <a:t>Create an “issue repo”</a:t>
            </a:r>
          </a:p>
          <a:p>
            <a:r>
              <a:rPr lang="en-US" dirty="0"/>
              <a:t>Convert draft issues to issues</a:t>
            </a:r>
          </a:p>
          <a:p>
            <a:r>
              <a:rPr lang="en-US" dirty="0"/>
              <a:t>Issue Types</a:t>
            </a:r>
          </a:p>
        </p:txBody>
      </p:sp>
    </p:spTree>
    <p:extLst>
      <p:ext uri="{BB962C8B-B14F-4D97-AF65-F5344CB8AC3E}">
        <p14:creationId xmlns:p14="http://schemas.microsoft.com/office/powerpoint/2010/main" val="4080449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90C7DFF-FBC7-D18D-FDA3-91D03BC63055}"/>
              </a:ext>
            </a:extLst>
          </p:cNvPr>
          <p:cNvSpPr>
            <a:spLocks noGrp="1"/>
          </p:cNvSpPr>
          <p:nvPr>
            <p:ph type="title"/>
          </p:nvPr>
        </p:nvSpPr>
        <p:spPr/>
        <p:txBody>
          <a:bodyPr/>
          <a:lstStyle/>
          <a:p>
            <a:r>
              <a:t>Draft Issues vs. Real Issues</a:t>
            </a:r>
          </a:p>
        </p:txBody>
      </p:sp>
      <p:sp>
        <p:nvSpPr>
          <p:cNvPr id="3" name="Topic1Title">
            <a:extLst>
              <a:ext uri="{FF2B5EF4-FFF2-40B4-BE49-F238E27FC236}">
                <a16:creationId xmlns:a16="http://schemas.microsoft.com/office/drawing/2014/main" id="{B648BB52-C4BB-4549-A0DA-47A40C102A7B}"/>
              </a:ext>
            </a:extLst>
          </p:cNvPr>
          <p:cNvSpPr>
            <a:spLocks noGrp="1"/>
          </p:cNvSpPr>
          <p:nvPr>
            <p:ph type="body" idx="1"/>
          </p:nvPr>
        </p:nvSpPr>
        <p:spPr/>
        <p:txBody>
          <a:bodyPr/>
          <a:lstStyle/>
          <a:p>
            <a:r>
              <a:t>Draft Issues</a:t>
            </a:r>
          </a:p>
        </p:txBody>
      </p:sp>
      <p:sp>
        <p:nvSpPr>
          <p:cNvPr id="4" name="Topic1Content">
            <a:extLst>
              <a:ext uri="{FF2B5EF4-FFF2-40B4-BE49-F238E27FC236}">
                <a16:creationId xmlns:a16="http://schemas.microsoft.com/office/drawing/2014/main" id="{9D0BF497-AEBC-2272-22CD-8DAA3C995D64}"/>
              </a:ext>
            </a:extLst>
          </p:cNvPr>
          <p:cNvSpPr>
            <a:spLocks noGrp="1"/>
          </p:cNvSpPr>
          <p:nvPr>
            <p:ph sz="half" idx="2"/>
          </p:nvPr>
        </p:nvSpPr>
        <p:spPr/>
        <p:txBody>
          <a:bodyPr/>
          <a:lstStyle/>
          <a:p>
            <a:r>
              <a:t>Quick capture — napkin ideas</a:t>
            </a:r>
          </a:p>
          <a:p>
            <a:r>
              <a:t>Live only in the Project</a:t>
            </a:r>
          </a:p>
          <a:p>
            <a:r>
              <a:t>No issue number, no repo link</a:t>
            </a:r>
          </a:p>
        </p:txBody>
      </p:sp>
      <p:sp>
        <p:nvSpPr>
          <p:cNvPr id="5" name="Topic2Title">
            <a:extLst>
              <a:ext uri="{FF2B5EF4-FFF2-40B4-BE49-F238E27FC236}">
                <a16:creationId xmlns:a16="http://schemas.microsoft.com/office/drawing/2014/main" id="{A5BAAF5A-1BAF-A9A4-5C7A-E68D1BDA552D}"/>
              </a:ext>
            </a:extLst>
          </p:cNvPr>
          <p:cNvSpPr>
            <a:spLocks noGrp="1"/>
          </p:cNvSpPr>
          <p:nvPr>
            <p:ph type="body" sz="quarter" idx="3"/>
          </p:nvPr>
        </p:nvSpPr>
        <p:spPr/>
        <p:txBody>
          <a:bodyPr/>
          <a:lstStyle/>
          <a:p>
            <a:r>
              <a:t>Real Issues</a:t>
            </a:r>
          </a:p>
        </p:txBody>
      </p:sp>
      <p:sp>
        <p:nvSpPr>
          <p:cNvPr id="6" name="Topic2Content">
            <a:extLst>
              <a:ext uri="{FF2B5EF4-FFF2-40B4-BE49-F238E27FC236}">
                <a16:creationId xmlns:a16="http://schemas.microsoft.com/office/drawing/2014/main" id="{AEF22BCB-B763-B17C-BC81-373249A71C79}"/>
              </a:ext>
            </a:extLst>
          </p:cNvPr>
          <p:cNvSpPr>
            <a:spLocks noGrp="1"/>
          </p:cNvSpPr>
          <p:nvPr>
            <p:ph sz="quarter" idx="4"/>
          </p:nvPr>
        </p:nvSpPr>
        <p:spPr/>
        <p:txBody>
          <a:bodyPr/>
          <a:lstStyle/>
          <a:p>
            <a:r>
              <a:t>Linked to a repo — full capabilities</a:t>
            </a:r>
          </a:p>
          <a:p>
            <a:r>
              <a:t>Can be referenced in PRs and commits</a:t>
            </a:r>
          </a:p>
          <a:p>
            <a:r>
              <a:t>Promote drafts when you're serious</a:t>
            </a:r>
          </a:p>
        </p:txBody>
      </p:sp>
    </p:spTree>
    <p:extLst>
      <p:ext uri="{BB962C8B-B14F-4D97-AF65-F5344CB8AC3E}">
        <p14:creationId xmlns:p14="http://schemas.microsoft.com/office/powerpoint/2010/main" val="2216349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lang="en-US" dirty="0"/>
              <a:t>Flow Metrics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Stop Estimating. Start Measuring.</a:t>
            </a:r>
          </a:p>
        </p:txBody>
      </p:sp>
    </p:spTree>
    <p:extLst>
      <p:ext uri="{BB962C8B-B14F-4D97-AF65-F5344CB8AC3E}">
        <p14:creationId xmlns:p14="http://schemas.microsoft.com/office/powerpoint/2010/main" val="2294743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b="1" dirty="0"/>
              <a:t>Throughput:</a:t>
            </a:r>
            <a:r>
              <a:rPr dirty="0"/>
              <a:t> how many things you finish per week</a:t>
            </a:r>
            <a:endParaRPr lang="en-US" dirty="0"/>
          </a:p>
          <a:p>
            <a:endParaRPr dirty="0"/>
          </a:p>
          <a:p>
            <a:r>
              <a:rPr b="1" dirty="0"/>
              <a:t>Cycle Time:</a:t>
            </a:r>
            <a:r>
              <a:rPr dirty="0"/>
              <a:t> how long things take from start to finish</a:t>
            </a:r>
            <a:endParaRPr lang="en-US" dirty="0"/>
          </a:p>
          <a:p>
            <a:endParaRPr dirty="0"/>
          </a:p>
          <a:p>
            <a:r>
              <a:rPr b="1" dirty="0"/>
              <a:t>That's it.</a:t>
            </a:r>
            <a:r>
              <a:rPr dirty="0"/>
              <a:t> No story points. No velocity. Just count and measure.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Two Numbers That Tell You Almost Everything</a:t>
            </a:r>
          </a:p>
        </p:txBody>
      </p:sp>
    </p:spTree>
    <p:extLst>
      <p:ext uri="{BB962C8B-B14F-4D97-AF65-F5344CB8AC3E}">
        <p14:creationId xmlns:p14="http://schemas.microsoft.com/office/powerpoint/2010/main" val="2294743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AC5C-9392-9A34-004B-2FF031E604D4}"/>
            </a:ext>
          </a:extLst>
        </p:cNvPr>
        <p:cNvGrpSpPr/>
        <p:nvPr/>
      </p:nvGrpSpPr>
      <p:grpSpPr>
        <a:xfrm>
          <a:off x="0" y="0"/>
          <a:ext cx="0" cy="0"/>
          <a:chOff x="0" y="0"/>
          <a:chExt cx="0" cy="0"/>
        </a:xfrm>
      </p:grpSpPr>
      <p:pic>
        <p:nvPicPr>
          <p:cNvPr id="6" name="Photo">
            <a:extLst>
              <a:ext uri="{FF2B5EF4-FFF2-40B4-BE49-F238E27FC236}">
                <a16:creationId xmlns:a16="http://schemas.microsoft.com/office/drawing/2014/main" id="{145FDDBB-CDCC-BFC9-239E-086E93626B11}"/>
              </a:ext>
            </a:extLst>
          </p:cNvPr>
          <p:cNvPicPr>
            <a:picLocks noChangeAspect="1"/>
          </p:cNvPicPr>
          <p:nvPr/>
        </p:nvPicPr>
        <p:blipFill rotWithShape="1">
          <a:blip r:embed="rId3">
            <a:extLst>
              <a:ext uri="{28A0092B-C50C-407E-A947-70E740481C1C}">
                <a14:useLocalDpi xmlns:a14="http://schemas.microsoft.com/office/drawing/2010/main" val="0"/>
              </a:ext>
            </a:extLst>
          </a:blip>
          <a:srcRect l="38" r="38"/>
          <a:stretch/>
        </p:blipFill>
        <p:spPr>
          <a:xfrm>
            <a:off x="-1" y="1"/>
            <a:ext cx="12246169" cy="6857998"/>
          </a:xfrm>
          <a:prstGeom prst="rect">
            <a:avLst/>
          </a:prstGeom>
        </p:spPr>
      </p:pic>
      <p:sp>
        <p:nvSpPr>
          <p:cNvPr id="9" name="Title">
            <a:extLst>
              <a:ext uri="{FF2B5EF4-FFF2-40B4-BE49-F238E27FC236}">
                <a16:creationId xmlns:a16="http://schemas.microsoft.com/office/drawing/2014/main" id="{6920FFC7-91ED-4CC1-7EEF-29C5D26F4B0E}"/>
              </a:ext>
            </a:extLst>
          </p:cNvPr>
          <p:cNvSpPr>
            <a:spLocks noGrp="1"/>
          </p:cNvSpPr>
          <p:nvPr>
            <p:ph type="title"/>
          </p:nvPr>
        </p:nvSpPr>
        <p:spPr/>
        <p:txBody>
          <a:bodyPr/>
          <a:lstStyle/>
          <a:p>
            <a:r>
              <a:t>What If You Already Had the Data?</a:t>
            </a:r>
          </a:p>
        </p:txBody>
      </p:sp>
    </p:spTree>
    <p:extLst>
      <p:ext uri="{BB962C8B-B14F-4D97-AF65-F5344CB8AC3E}">
        <p14:creationId xmlns:p14="http://schemas.microsoft.com/office/powerpoint/2010/main" val="63712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FAD4-DE3A-F0B7-6A86-CD94F05F2B27}"/>
              </a:ext>
            </a:extLst>
          </p:cNvPr>
          <p:cNvSpPr>
            <a:spLocks noGrp="1"/>
          </p:cNvSpPr>
          <p:nvPr>
            <p:ph type="title"/>
          </p:nvPr>
        </p:nvSpPr>
        <p:spPr>
          <a:xfrm>
            <a:off x="6916366" y="987357"/>
            <a:ext cx="5275634" cy="4883285"/>
          </a:xfrm>
        </p:spPr>
        <p:txBody>
          <a:bodyPr/>
          <a:lstStyle/>
          <a:p>
            <a:r>
              <a:rPr lang="en-US" dirty="0"/>
              <a:t>Free </a:t>
            </a:r>
            <a:br>
              <a:rPr lang="en-US" dirty="0"/>
            </a:br>
            <a:r>
              <a:rPr lang="en-US" dirty="0"/>
              <a:t>Tool for GitHub &amp; Azure DevOps</a:t>
            </a:r>
            <a:br>
              <a:rPr lang="en-US" dirty="0"/>
            </a:br>
            <a:br>
              <a:rPr lang="en-US" dirty="0"/>
            </a:br>
            <a:r>
              <a:rPr lang="en-US" sz="3600" b="0" dirty="0" err="1">
                <a:latin typeface="Acumin Pro" panose="020B0504020202020204" pitchFamily="34" charset="77"/>
              </a:rPr>
              <a:t>honestcheetah.com</a:t>
            </a:r>
            <a:endParaRPr lang="en-US" sz="4800" b="0" dirty="0">
              <a:latin typeface="Acumin Pro" panose="020B0504020202020204" pitchFamily="34" charset="77"/>
            </a:endParaRPr>
          </a:p>
        </p:txBody>
      </p:sp>
      <p:pic>
        <p:nvPicPr>
          <p:cNvPr id="4" name="Picture 3">
            <a:extLst>
              <a:ext uri="{FF2B5EF4-FFF2-40B4-BE49-F238E27FC236}">
                <a16:creationId xmlns:a16="http://schemas.microsoft.com/office/drawing/2014/main" id="{07F5B400-838A-F4B3-AE00-34488B238B2F}"/>
              </a:ext>
            </a:extLst>
          </p:cNvPr>
          <p:cNvPicPr>
            <a:picLocks noChangeAspect="1"/>
          </p:cNvPicPr>
          <p:nvPr/>
        </p:nvPicPr>
        <p:blipFill>
          <a:blip r:embed="rId2"/>
          <a:stretch>
            <a:fillRect/>
          </a:stretch>
        </p:blipFill>
        <p:spPr>
          <a:xfrm>
            <a:off x="8982148" y="5362555"/>
            <a:ext cx="1266178" cy="1266178"/>
          </a:xfrm>
          <a:prstGeom prst="rect">
            <a:avLst/>
          </a:prstGeom>
        </p:spPr>
      </p:pic>
      <p:pic>
        <p:nvPicPr>
          <p:cNvPr id="7" name="Picture 6">
            <a:extLst>
              <a:ext uri="{FF2B5EF4-FFF2-40B4-BE49-F238E27FC236}">
                <a16:creationId xmlns:a16="http://schemas.microsoft.com/office/drawing/2014/main" id="{71A074B7-3FB3-89F2-E2AA-08BFEA17B01C}"/>
              </a:ext>
            </a:extLst>
          </p:cNvPr>
          <p:cNvPicPr>
            <a:picLocks noChangeAspect="1"/>
          </p:cNvPicPr>
          <p:nvPr/>
        </p:nvPicPr>
        <p:blipFill>
          <a:blip r:embed="rId3"/>
          <a:stretch>
            <a:fillRect/>
          </a:stretch>
        </p:blipFill>
        <p:spPr>
          <a:xfrm>
            <a:off x="0" y="0"/>
            <a:ext cx="7038474" cy="6858000"/>
          </a:xfrm>
          <a:prstGeom prst="rect">
            <a:avLst/>
          </a:prstGeom>
        </p:spPr>
      </p:pic>
    </p:spTree>
    <p:extLst>
      <p:ext uri="{BB962C8B-B14F-4D97-AF65-F5344CB8AC3E}">
        <p14:creationId xmlns:p14="http://schemas.microsoft.com/office/powerpoint/2010/main" val="1801069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rPr dirty="0"/>
              <a:t>Monte Carlo simulation: 1,000 versions of your next few weeks</a:t>
            </a:r>
          </a:p>
          <a:p>
            <a:r>
              <a:rPr dirty="0"/>
              <a:t>"We're 85% confident this will be done by March 28."</a:t>
            </a:r>
          </a:p>
          <a:p>
            <a:r>
              <a:rPr dirty="0"/>
              <a:t>I wrote a free tool that does this. </a:t>
            </a:r>
            <a:endParaRPr lang="en-US" dirty="0"/>
          </a:p>
          <a:p>
            <a:pPr lvl="1"/>
            <a:r>
              <a:rPr lang="en-US" dirty="0">
                <a:hlinkClick r:id="rId3"/>
              </a:rPr>
              <a:t>https://www.honestcheetah.com</a:t>
            </a:r>
            <a:endParaRPr lang="en-US" dirty="0"/>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Predicting the Future with Monte Carlo</a:t>
            </a:r>
          </a:p>
        </p:txBody>
      </p:sp>
    </p:spTree>
    <p:extLst>
      <p:ext uri="{BB962C8B-B14F-4D97-AF65-F5344CB8AC3E}">
        <p14:creationId xmlns:p14="http://schemas.microsoft.com/office/powerpoint/2010/main" val="2294743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Prioritized backlog with custom fields and real-world statuses</a:t>
            </a:r>
          </a:p>
          <a:p>
            <a:r>
              <a:t>Iteration planning, task breakdown, and day-to-day tracking</a:t>
            </a:r>
          </a:p>
          <a:p>
            <a:r>
              <a:t>Sprint charts AND delivery forecasting</a:t>
            </a:r>
          </a:p>
          <a:p>
            <a:r>
              <a:t>All free tools. Set it up tonight.</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What We Built Today</a:t>
            </a:r>
          </a:p>
        </p:txBody>
      </p:sp>
    </p:spTree>
    <p:extLst>
      <p:ext uri="{BB962C8B-B14F-4D97-AF65-F5344CB8AC3E}">
        <p14:creationId xmlns:p14="http://schemas.microsoft.com/office/powerpoint/2010/main" val="2294743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Save your configured project as an org template</a:t>
            </a:r>
          </a:p>
          <a:p>
            <a:r>
              <a:t>New projects get your views, fields, and workflows out of the box</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Save It as a Template</a:t>
            </a:r>
          </a:p>
        </p:txBody>
      </p:sp>
    </p:spTree>
    <p:extLst>
      <p:ext uri="{BB962C8B-B14F-4D97-AF65-F5344CB8AC3E}">
        <p14:creationId xmlns:p14="http://schemas.microsoft.com/office/powerpoint/2010/main" val="2294743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Item added → set Status to "Todo"</a:t>
            </a:r>
          </a:p>
          <a:p>
            <a:r>
              <a:t>PR linked to issue → set Status to "In Progress"</a:t>
            </a:r>
          </a:p>
          <a:p>
            <a:r>
              <a:t>Item closed → set Status to "Done"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Automations Worth Enabling</a:t>
            </a:r>
          </a:p>
        </p:txBody>
      </p:sp>
    </p:spTree>
    <p:extLst>
      <p:ext uri="{BB962C8B-B14F-4D97-AF65-F5344CB8AC3E}">
        <p14:creationId xmlns:p14="http://schemas.microsoft.com/office/powerpoint/2010/main" val="2294743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No native dependencies or blocking relationships</a:t>
            </a:r>
          </a:p>
          <a:p>
            <a:r>
              <a:t>Limited charting — functional, not sophisticated</a:t>
            </a:r>
          </a:p>
          <a:p>
            <a:r>
              <a:t>No capacity planning</a:t>
            </a:r>
          </a:p>
          <a:p>
            <a:r>
              <a:t>Basic automation — complex workflows need Actions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What GitHub Projects Doesn't Do (Yet)</a:t>
            </a:r>
          </a:p>
        </p:txBody>
      </p:sp>
    </p:spTree>
    <p:extLst>
      <p:ext uri="{BB962C8B-B14F-4D97-AF65-F5344CB8AC3E}">
        <p14:creationId xmlns:p14="http://schemas.microsoft.com/office/powerpoint/2010/main" val="2294743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What's most important right now?</a:t>
            </a:r>
          </a:p>
          <a:p>
            <a:r>
              <a:t>What's everyone working on?</a:t>
            </a:r>
          </a:p>
          <a:p>
            <a:r>
              <a:t>Is anything stuck or aging?</a:t>
            </a:r>
          </a:p>
          <a:p>
            <a:r>
              <a:t>When will it probably be done?</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Agile-ish Checklist</a:t>
            </a:r>
          </a:p>
        </p:txBody>
      </p:sp>
    </p:spTree>
    <p:extLst>
      <p:ext uri="{BB962C8B-B14F-4D97-AF65-F5344CB8AC3E}">
        <p14:creationId xmlns:p14="http://schemas.microsoft.com/office/powerpoint/2010/main" val="2294743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5EB3E-FD46-822C-263F-D19A875871D0}"/>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C817D0E3-89F9-87D1-F2A5-C1FA9D870268}"/>
              </a:ext>
            </a:extLst>
          </p:cNvPr>
          <p:cNvSpPr>
            <a:spLocks noGrp="1"/>
          </p:cNvSpPr>
          <p:nvPr>
            <p:ph type="title"/>
          </p:nvPr>
        </p:nvSpPr>
        <p:spPr/>
        <p:txBody>
          <a:bodyPr/>
          <a:lstStyle/>
          <a:p>
            <a:r>
              <a:t>What Survives Any Methodology</a:t>
            </a:r>
          </a:p>
        </p:txBody>
      </p:sp>
      <p:sp>
        <p:nvSpPr>
          <p:cNvPr id="10" name="Item 1 Label">
            <a:extLst>
              <a:ext uri="{FF2B5EF4-FFF2-40B4-BE49-F238E27FC236}">
                <a16:creationId xmlns:a16="http://schemas.microsoft.com/office/drawing/2014/main" id="{FC1597DA-BE23-5322-449D-31F97A358064}"/>
              </a:ext>
            </a:extLst>
          </p:cNvPr>
          <p:cNvSpPr>
            <a:spLocks noGrp="1"/>
          </p:cNvSpPr>
          <p:nvPr>
            <p:ph type="body" sz="quarter" idx="10"/>
          </p:nvPr>
        </p:nvSpPr>
        <p:spPr/>
        <p:txBody>
          <a:bodyPr/>
          <a:lstStyle/>
          <a:p>
            <a:r>
              <a:rPr sz="2000" dirty="0"/>
              <a:t>Know What </a:t>
            </a:r>
            <a:br>
              <a:rPr lang="en-US" sz="2000" dirty="0"/>
            </a:br>
            <a:r>
              <a:rPr sz="2000" dirty="0"/>
              <a:t>Done Means</a:t>
            </a:r>
          </a:p>
        </p:txBody>
      </p:sp>
      <p:sp>
        <p:nvSpPr>
          <p:cNvPr id="11" name="Item 1 Description">
            <a:extLst>
              <a:ext uri="{FF2B5EF4-FFF2-40B4-BE49-F238E27FC236}">
                <a16:creationId xmlns:a16="http://schemas.microsoft.com/office/drawing/2014/main" id="{930772BB-4C9B-D857-7C23-4CCFD74576DF}"/>
              </a:ext>
            </a:extLst>
          </p:cNvPr>
          <p:cNvSpPr>
            <a:spLocks noGrp="1"/>
          </p:cNvSpPr>
          <p:nvPr>
            <p:ph type="body" sz="quarter" idx="11"/>
          </p:nvPr>
        </p:nvSpPr>
        <p:spPr>
          <a:xfrm>
            <a:off x="380535" y="4673578"/>
            <a:ext cx="2410945" cy="1068003"/>
          </a:xfrm>
        </p:spPr>
        <p:txBody>
          <a:bodyPr>
            <a:normAutofit fontScale="92500"/>
          </a:bodyPr>
          <a:lstStyle/>
          <a:p>
            <a:r>
              <a:rPr dirty="0"/>
              <a:t>A shared, honest definition everyone can see</a:t>
            </a:r>
          </a:p>
        </p:txBody>
      </p:sp>
      <p:sp>
        <p:nvSpPr>
          <p:cNvPr id="12" name="Item 2 Label">
            <a:extLst>
              <a:ext uri="{FF2B5EF4-FFF2-40B4-BE49-F238E27FC236}">
                <a16:creationId xmlns:a16="http://schemas.microsoft.com/office/drawing/2014/main" id="{41D67D72-680F-41A1-D34A-AE4249967FDE}"/>
              </a:ext>
            </a:extLst>
          </p:cNvPr>
          <p:cNvSpPr>
            <a:spLocks noGrp="1"/>
          </p:cNvSpPr>
          <p:nvPr>
            <p:ph type="body" sz="quarter" idx="12"/>
          </p:nvPr>
        </p:nvSpPr>
        <p:spPr/>
        <p:txBody>
          <a:bodyPr/>
          <a:lstStyle/>
          <a:p>
            <a:r>
              <a:rPr sz="2000" dirty="0"/>
              <a:t>Finish Before </a:t>
            </a:r>
            <a:br>
              <a:rPr lang="en-US" sz="2000" dirty="0"/>
            </a:br>
            <a:r>
              <a:rPr sz="2000" dirty="0"/>
              <a:t>You Start</a:t>
            </a:r>
          </a:p>
        </p:txBody>
      </p:sp>
      <p:sp>
        <p:nvSpPr>
          <p:cNvPr id="13" name="Item 2 Description">
            <a:extLst>
              <a:ext uri="{FF2B5EF4-FFF2-40B4-BE49-F238E27FC236}">
                <a16:creationId xmlns:a16="http://schemas.microsoft.com/office/drawing/2014/main" id="{908FEBB9-25FB-0457-32CE-F1365B277F31}"/>
              </a:ext>
            </a:extLst>
          </p:cNvPr>
          <p:cNvSpPr>
            <a:spLocks noGrp="1"/>
          </p:cNvSpPr>
          <p:nvPr>
            <p:ph type="body" sz="quarter" idx="13"/>
          </p:nvPr>
        </p:nvSpPr>
        <p:spPr>
          <a:xfrm>
            <a:off x="3401453" y="4673578"/>
            <a:ext cx="2410944" cy="1068003"/>
          </a:xfrm>
        </p:spPr>
        <p:txBody>
          <a:bodyPr>
            <a:normAutofit/>
          </a:bodyPr>
          <a:lstStyle/>
          <a:p>
            <a:r>
              <a:rPr dirty="0"/>
              <a:t>Stop starting, start finishing</a:t>
            </a:r>
          </a:p>
        </p:txBody>
      </p:sp>
      <p:sp>
        <p:nvSpPr>
          <p:cNvPr id="14" name="Item 3 Label">
            <a:extLst>
              <a:ext uri="{FF2B5EF4-FFF2-40B4-BE49-F238E27FC236}">
                <a16:creationId xmlns:a16="http://schemas.microsoft.com/office/drawing/2014/main" id="{A407681D-1B03-291A-D3D0-C466E1E7631C}"/>
              </a:ext>
            </a:extLst>
          </p:cNvPr>
          <p:cNvSpPr>
            <a:spLocks noGrp="1"/>
          </p:cNvSpPr>
          <p:nvPr>
            <p:ph type="body" sz="quarter" idx="14"/>
          </p:nvPr>
        </p:nvSpPr>
        <p:spPr/>
        <p:txBody>
          <a:bodyPr/>
          <a:lstStyle/>
          <a:p>
            <a:r>
              <a:rPr sz="2000" dirty="0"/>
              <a:t>Measure Outcomes, </a:t>
            </a:r>
            <a:br>
              <a:rPr lang="en-US" sz="2000" dirty="0"/>
            </a:br>
            <a:r>
              <a:rPr sz="2000" dirty="0"/>
              <a:t>Not Outputs</a:t>
            </a:r>
          </a:p>
        </p:txBody>
      </p:sp>
      <p:sp>
        <p:nvSpPr>
          <p:cNvPr id="15" name="Item 3 Description">
            <a:extLst>
              <a:ext uri="{FF2B5EF4-FFF2-40B4-BE49-F238E27FC236}">
                <a16:creationId xmlns:a16="http://schemas.microsoft.com/office/drawing/2014/main" id="{4E21D10E-64B4-DEB2-4B3E-8E7EF4FE77AB}"/>
              </a:ext>
            </a:extLst>
          </p:cNvPr>
          <p:cNvSpPr>
            <a:spLocks noGrp="1"/>
          </p:cNvSpPr>
          <p:nvPr>
            <p:ph type="body" sz="quarter" idx="15"/>
          </p:nvPr>
        </p:nvSpPr>
        <p:spPr>
          <a:xfrm>
            <a:off x="6379603" y="4668215"/>
            <a:ext cx="2410944" cy="1068003"/>
          </a:xfrm>
        </p:spPr>
        <p:txBody>
          <a:bodyPr>
            <a:normAutofit/>
          </a:bodyPr>
          <a:lstStyle/>
          <a:p>
            <a:r>
              <a:rPr dirty="0"/>
              <a:t>Did it matter, not did we ship it</a:t>
            </a:r>
          </a:p>
        </p:txBody>
      </p:sp>
      <p:sp>
        <p:nvSpPr>
          <p:cNvPr id="16" name="Item 4 Label">
            <a:extLst>
              <a:ext uri="{FF2B5EF4-FFF2-40B4-BE49-F238E27FC236}">
                <a16:creationId xmlns:a16="http://schemas.microsoft.com/office/drawing/2014/main" id="{DC86182B-102D-04F1-EF34-1188A5FB9E87}"/>
              </a:ext>
            </a:extLst>
          </p:cNvPr>
          <p:cNvSpPr>
            <a:spLocks noGrp="1"/>
          </p:cNvSpPr>
          <p:nvPr>
            <p:ph type="body" sz="quarter" idx="16"/>
          </p:nvPr>
        </p:nvSpPr>
        <p:spPr/>
        <p:txBody>
          <a:bodyPr>
            <a:normAutofit/>
          </a:bodyPr>
          <a:lstStyle/>
          <a:p>
            <a:r>
              <a:rPr sz="2000" dirty="0"/>
              <a:t>Use Discomfort </a:t>
            </a:r>
            <a:br>
              <a:rPr lang="en-US" sz="2000" dirty="0"/>
            </a:br>
            <a:r>
              <a:rPr sz="2000" dirty="0"/>
              <a:t>as a Signal</a:t>
            </a:r>
          </a:p>
        </p:txBody>
      </p:sp>
      <p:sp>
        <p:nvSpPr>
          <p:cNvPr id="17" name="Item 4 Description">
            <a:extLst>
              <a:ext uri="{FF2B5EF4-FFF2-40B4-BE49-F238E27FC236}">
                <a16:creationId xmlns:a16="http://schemas.microsoft.com/office/drawing/2014/main" id="{F179A6F6-891F-8664-2073-F0A6A5394C28}"/>
              </a:ext>
            </a:extLst>
          </p:cNvPr>
          <p:cNvSpPr>
            <a:spLocks noGrp="1"/>
          </p:cNvSpPr>
          <p:nvPr>
            <p:ph type="body" sz="quarter" idx="17"/>
          </p:nvPr>
        </p:nvSpPr>
        <p:spPr>
          <a:xfrm>
            <a:off x="9357753" y="4668215"/>
            <a:ext cx="2410944" cy="1073366"/>
          </a:xfrm>
        </p:spPr>
        <p:txBody>
          <a:bodyPr>
            <a:normAutofit fontScale="92500"/>
          </a:bodyPr>
          <a:lstStyle/>
          <a:p>
            <a:r>
              <a:rPr dirty="0"/>
              <a:t>The </a:t>
            </a:r>
            <a:r>
              <a:rPr dirty="0" err="1"/>
              <a:t>oogie</a:t>
            </a:r>
            <a:r>
              <a:rPr dirty="0"/>
              <a:t> feeling is information, </a:t>
            </a:r>
            <a:br>
              <a:rPr lang="en-US" dirty="0"/>
            </a:br>
            <a:r>
              <a:rPr dirty="0"/>
              <a:t>not a problem</a:t>
            </a:r>
          </a:p>
        </p:txBody>
      </p:sp>
    </p:spTree>
    <p:extLst>
      <p:ext uri="{BB962C8B-B14F-4D97-AF65-F5344CB8AC3E}">
        <p14:creationId xmlns:p14="http://schemas.microsoft.com/office/powerpoint/2010/main" val="1079048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00CF1-8783-C88D-988E-097DA3685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ECE3A-485A-BBD9-0291-1BA78C984E30}"/>
              </a:ext>
            </a:extLst>
          </p:cNvPr>
          <p:cNvSpPr>
            <a:spLocks noGrp="1"/>
          </p:cNvSpPr>
          <p:nvPr>
            <p:ph type="title"/>
          </p:nvPr>
        </p:nvSpPr>
        <p:spPr>
          <a:xfrm>
            <a:off x="0" y="0"/>
            <a:ext cx="6900530" cy="6857999"/>
          </a:xfrm>
        </p:spPr>
        <p:txBody>
          <a:bodyPr/>
          <a:lstStyle/>
          <a:p>
            <a:r>
              <a:rPr lang="en-US" dirty="0"/>
              <a:t>YouTube Series:</a:t>
            </a:r>
            <a:br>
              <a:rPr lang="en-US" dirty="0"/>
            </a:br>
            <a:r>
              <a:rPr lang="en-US" b="0" dirty="0">
                <a:latin typeface="Acumin Pro" panose="020B0504020202020204" pitchFamily="34" charset="77"/>
              </a:rPr>
              <a:t>Scrum With GitHub Projects</a:t>
            </a:r>
          </a:p>
        </p:txBody>
      </p:sp>
      <p:pic>
        <p:nvPicPr>
          <p:cNvPr id="3" name="Picture 2">
            <a:extLst>
              <a:ext uri="{FF2B5EF4-FFF2-40B4-BE49-F238E27FC236}">
                <a16:creationId xmlns:a16="http://schemas.microsoft.com/office/drawing/2014/main" id="{1754B265-D3B2-B0E8-3A16-60FEA304DF24}"/>
              </a:ext>
            </a:extLst>
          </p:cNvPr>
          <p:cNvPicPr>
            <a:picLocks noChangeAspect="1"/>
          </p:cNvPicPr>
          <p:nvPr/>
        </p:nvPicPr>
        <p:blipFill>
          <a:blip r:embed="rId2"/>
          <a:stretch>
            <a:fillRect/>
          </a:stretch>
        </p:blipFill>
        <p:spPr>
          <a:xfrm>
            <a:off x="7410721" y="1835149"/>
            <a:ext cx="3187700" cy="3187700"/>
          </a:xfrm>
          <a:prstGeom prst="rect">
            <a:avLst/>
          </a:prstGeom>
        </p:spPr>
      </p:pic>
    </p:spTree>
    <p:extLst>
      <p:ext uri="{BB962C8B-B14F-4D97-AF65-F5344CB8AC3E}">
        <p14:creationId xmlns:p14="http://schemas.microsoft.com/office/powerpoint/2010/main" val="4032533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6C1C0-2701-EF9A-D388-91F149015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E8AF2-E8F8-64D3-E0BA-4CA94207D1B5}"/>
              </a:ext>
            </a:extLst>
          </p:cNvPr>
          <p:cNvSpPr>
            <a:spLocks noGrp="1"/>
          </p:cNvSpPr>
          <p:nvPr>
            <p:ph type="title"/>
          </p:nvPr>
        </p:nvSpPr>
        <p:spPr>
          <a:xfrm>
            <a:off x="0" y="0"/>
            <a:ext cx="7012172" cy="6857999"/>
          </a:xfrm>
        </p:spPr>
        <p:txBody>
          <a:bodyPr/>
          <a:lstStyle/>
          <a:p>
            <a:r>
              <a:rPr lang="en-US" dirty="0"/>
              <a:t>YouTube Series:</a:t>
            </a:r>
            <a:br>
              <a:rPr lang="en-US" dirty="0"/>
            </a:br>
            <a:r>
              <a:rPr lang="en-US" b="0" dirty="0">
                <a:latin typeface="Acumin Pro" panose="020B0504020202020204" pitchFamily="34" charset="77"/>
              </a:rPr>
              <a:t>Flow Metrics Explained</a:t>
            </a:r>
          </a:p>
        </p:txBody>
      </p:sp>
      <p:pic>
        <p:nvPicPr>
          <p:cNvPr id="4" name="Picture 3">
            <a:extLst>
              <a:ext uri="{FF2B5EF4-FFF2-40B4-BE49-F238E27FC236}">
                <a16:creationId xmlns:a16="http://schemas.microsoft.com/office/drawing/2014/main" id="{DD0B74BF-FAD2-EC48-D39C-5791F3D50035}"/>
              </a:ext>
            </a:extLst>
          </p:cNvPr>
          <p:cNvPicPr>
            <a:picLocks noChangeAspect="1"/>
          </p:cNvPicPr>
          <p:nvPr/>
        </p:nvPicPr>
        <p:blipFill>
          <a:blip r:embed="rId2"/>
          <a:stretch>
            <a:fillRect/>
          </a:stretch>
        </p:blipFill>
        <p:spPr>
          <a:xfrm>
            <a:off x="7488541" y="1835149"/>
            <a:ext cx="3187700" cy="3187700"/>
          </a:xfrm>
          <a:prstGeom prst="rect">
            <a:avLst/>
          </a:prstGeom>
        </p:spPr>
      </p:pic>
    </p:spTree>
    <p:extLst>
      <p:ext uri="{BB962C8B-B14F-4D97-AF65-F5344CB8AC3E}">
        <p14:creationId xmlns:p14="http://schemas.microsoft.com/office/powerpoint/2010/main" val="2416750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1004-02D8-4568-5591-E8FBC1239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51F9E5-DF1E-5DCB-19C5-3DB6E9A817F0}"/>
              </a:ext>
            </a:extLst>
          </p:cNvPr>
          <p:cNvSpPr>
            <a:spLocks noGrp="1"/>
          </p:cNvSpPr>
          <p:nvPr>
            <p:ph type="title"/>
          </p:nvPr>
        </p:nvSpPr>
        <p:spPr>
          <a:xfrm>
            <a:off x="6916366" y="987357"/>
            <a:ext cx="5275634" cy="4883285"/>
          </a:xfrm>
        </p:spPr>
        <p:txBody>
          <a:bodyPr/>
          <a:lstStyle/>
          <a:p>
            <a:r>
              <a:rPr lang="en-US" dirty="0"/>
              <a:t>Free </a:t>
            </a:r>
            <a:br>
              <a:rPr lang="en-US" dirty="0"/>
            </a:br>
            <a:r>
              <a:rPr lang="en-US" dirty="0"/>
              <a:t>Tool for GitHub &amp; Azure DevOps</a:t>
            </a:r>
            <a:br>
              <a:rPr lang="en-US" dirty="0"/>
            </a:br>
            <a:br>
              <a:rPr lang="en-US" dirty="0"/>
            </a:br>
            <a:r>
              <a:rPr lang="en-US" sz="3600" b="0" dirty="0" err="1">
                <a:latin typeface="Acumin Pro" panose="020B0504020202020204" pitchFamily="34" charset="77"/>
              </a:rPr>
              <a:t>honestcheetah.com</a:t>
            </a:r>
            <a:endParaRPr lang="en-US" sz="4800" b="0" dirty="0">
              <a:latin typeface="Acumin Pro" panose="020B0504020202020204" pitchFamily="34" charset="77"/>
            </a:endParaRPr>
          </a:p>
        </p:txBody>
      </p:sp>
      <p:pic>
        <p:nvPicPr>
          <p:cNvPr id="4" name="Picture 3">
            <a:extLst>
              <a:ext uri="{FF2B5EF4-FFF2-40B4-BE49-F238E27FC236}">
                <a16:creationId xmlns:a16="http://schemas.microsoft.com/office/drawing/2014/main" id="{B270360C-BF37-ADF1-8DFA-E1AEE1F1118B}"/>
              </a:ext>
            </a:extLst>
          </p:cNvPr>
          <p:cNvPicPr>
            <a:picLocks noChangeAspect="1"/>
          </p:cNvPicPr>
          <p:nvPr/>
        </p:nvPicPr>
        <p:blipFill>
          <a:blip r:embed="rId2"/>
          <a:stretch>
            <a:fillRect/>
          </a:stretch>
        </p:blipFill>
        <p:spPr>
          <a:xfrm>
            <a:off x="8982148" y="5362555"/>
            <a:ext cx="1266178" cy="1266178"/>
          </a:xfrm>
          <a:prstGeom prst="rect">
            <a:avLst/>
          </a:prstGeom>
        </p:spPr>
      </p:pic>
      <p:pic>
        <p:nvPicPr>
          <p:cNvPr id="7" name="Picture 6">
            <a:extLst>
              <a:ext uri="{FF2B5EF4-FFF2-40B4-BE49-F238E27FC236}">
                <a16:creationId xmlns:a16="http://schemas.microsoft.com/office/drawing/2014/main" id="{9995EE4B-FD2B-9752-E51A-F8EE8BE2C0E2}"/>
              </a:ext>
            </a:extLst>
          </p:cNvPr>
          <p:cNvPicPr>
            <a:picLocks noChangeAspect="1"/>
          </p:cNvPicPr>
          <p:nvPr/>
        </p:nvPicPr>
        <p:blipFill>
          <a:blip r:embed="rId3"/>
          <a:stretch>
            <a:fillRect/>
          </a:stretch>
        </p:blipFill>
        <p:spPr>
          <a:xfrm>
            <a:off x="0" y="0"/>
            <a:ext cx="7038474" cy="6858000"/>
          </a:xfrm>
          <a:prstGeom prst="rect">
            <a:avLst/>
          </a:prstGeom>
        </p:spPr>
      </p:pic>
    </p:spTree>
    <p:extLst>
      <p:ext uri="{BB962C8B-B14F-4D97-AF65-F5344CB8AC3E}">
        <p14:creationId xmlns:p14="http://schemas.microsoft.com/office/powerpoint/2010/main" val="17797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...you're doing Scrum</a:t>
            </a:r>
          </a:p>
          <a:p>
            <a:r>
              <a:t>...you're doing Kanban</a:t>
            </a:r>
          </a:p>
          <a:p>
            <a:r>
              <a:t>...you invented something and aren't sure what to call it</a:t>
            </a:r>
          </a:p>
          <a:p>
            <a:r>
              <a:t>...you're doing Scrum but skip half the ceremonies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Raise Your Hand If...</a:t>
            </a:r>
          </a:p>
        </p:txBody>
      </p:sp>
    </p:spTree>
    <p:extLst>
      <p:ext uri="{BB962C8B-B14F-4D97-AF65-F5344CB8AC3E}">
        <p14:creationId xmlns:p14="http://schemas.microsoft.com/office/powerpoint/2010/main" val="2294743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Thanks.</a:t>
            </a:r>
            <a:br>
              <a:rPr lang="en-US" dirty="0"/>
            </a:br>
            <a:r>
              <a:rPr lang="en-US" sz="1800" dirty="0">
                <a:hlinkClick r:id="rId2"/>
              </a:rPr>
              <a:t>benday@benday.com</a:t>
            </a:r>
            <a:r>
              <a:rPr lang="en-US" sz="1800" dirty="0"/>
              <a:t> | </a:t>
            </a:r>
            <a:r>
              <a:rPr lang="en-US" sz="1800" dirty="0">
                <a:hlinkClick r:id="rId3"/>
              </a:rPr>
              <a:t>www.benday.com</a:t>
            </a:r>
            <a:endParaRPr lang="en-US" dirty="0"/>
          </a:p>
        </p:txBody>
      </p:sp>
      <p:pic>
        <p:nvPicPr>
          <p:cNvPr id="6" name="Picture 4" descr="bendayLogo"/>
          <p:cNvPicPr>
            <a:picLocks noChangeAspect="1" noChangeArrowheads="1"/>
          </p:cNvPicPr>
          <p:nvPr/>
        </p:nvPicPr>
        <p:blipFill>
          <a:blip r:embed="rId4"/>
          <a:srcRect/>
          <a:stretch>
            <a:fillRect/>
          </a:stretch>
        </p:blipFill>
        <p:spPr bwMode="auto">
          <a:xfrm>
            <a:off x="2814986" y="4572012"/>
            <a:ext cx="6562028" cy="1325381"/>
          </a:xfrm>
          <a:prstGeom prst="rect">
            <a:avLst/>
          </a:prstGeom>
          <a:noFill/>
          <a:ln w="9525">
            <a:noFill/>
            <a:miter lim="800000"/>
            <a:headEnd/>
            <a:tailEnd/>
          </a:ln>
        </p:spPr>
      </p:pic>
      <p:pic>
        <p:nvPicPr>
          <p:cNvPr id="3" name="Picture 2" descr="A qr code on a white background&#10;&#10;Description automatically generated">
            <a:extLst>
              <a:ext uri="{FF2B5EF4-FFF2-40B4-BE49-F238E27FC236}">
                <a16:creationId xmlns:a16="http://schemas.microsoft.com/office/drawing/2014/main" id="{5AA7F9D9-B45C-EF9A-0E99-335471705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6502" y="4823084"/>
            <a:ext cx="1828800" cy="1828800"/>
          </a:xfrm>
          <a:prstGeom prst="rect">
            <a:avLst/>
          </a:prstGeom>
          <a:ln>
            <a:solidFill>
              <a:schemeClr val="tx1"/>
            </a:solidFill>
          </a:ln>
        </p:spPr>
      </p:pic>
    </p:spTree>
    <p:extLst>
      <p:ext uri="{BB962C8B-B14F-4D97-AF65-F5344CB8AC3E}">
        <p14:creationId xmlns:p14="http://schemas.microsoft.com/office/powerpoint/2010/main" val="4224819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C30161-BD81-ACE8-41B3-A24443468C27}"/>
              </a:ext>
            </a:extLst>
          </p:cNvPr>
          <p:cNvSpPr>
            <a:spLocks noGrp="1"/>
          </p:cNvSpPr>
          <p:nvPr>
            <p:ph type="title"/>
          </p:nvPr>
        </p:nvSpPr>
        <p:spPr>
          <a:xfrm>
            <a:off x="335434" y="2274555"/>
            <a:ext cx="6970038" cy="2095266"/>
          </a:xfrm>
        </p:spPr>
        <p:txBody>
          <a:bodyPr/>
          <a:lstStyle/>
          <a:p>
            <a:r>
              <a:rPr lang="en-US" dirty="0"/>
              <a:t>Let’s face it…</a:t>
            </a:r>
            <a:br>
              <a:rPr lang="en-US" dirty="0"/>
            </a:br>
            <a:r>
              <a:rPr lang="en-US" b="0" dirty="0">
                <a:latin typeface="Acumin Pro" panose="020B0504020202020204" pitchFamily="34" charset="77"/>
              </a:rPr>
              <a:t>The world has gotten sick of Agile and Scrum.</a:t>
            </a:r>
          </a:p>
        </p:txBody>
      </p:sp>
      <p:pic>
        <p:nvPicPr>
          <p:cNvPr id="6" name="Picture 5">
            <a:extLst>
              <a:ext uri="{FF2B5EF4-FFF2-40B4-BE49-F238E27FC236}">
                <a16:creationId xmlns:a16="http://schemas.microsoft.com/office/drawing/2014/main" id="{993E9047-5B1D-77D1-9761-B360E2795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4491" y="0"/>
            <a:ext cx="4567509" cy="6858000"/>
          </a:xfrm>
          <a:prstGeom prst="rect">
            <a:avLst/>
          </a:prstGeom>
        </p:spPr>
      </p:pic>
    </p:spTree>
    <p:extLst>
      <p:ext uri="{BB962C8B-B14F-4D97-AF65-F5344CB8AC3E}">
        <p14:creationId xmlns:p14="http://schemas.microsoft.com/office/powerpoint/2010/main" val="333405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899E22FB-AD22-3A11-4368-4F75AE3FE746}"/>
              </a:ext>
            </a:extLst>
          </p:cNvPr>
          <p:cNvSpPr>
            <a:spLocks noGrp="1"/>
          </p:cNvSpPr>
          <p:nvPr>
            <p:ph type="title"/>
          </p:nvPr>
        </p:nvSpPr>
        <p:spPr/>
        <p:txBody>
          <a:bodyPr/>
          <a:lstStyle/>
          <a:p>
            <a:r>
              <a:t>"Scrum Just Slowed Us Down."</a:t>
            </a:r>
          </a:p>
        </p:txBody>
      </p:sp>
    </p:spTree>
    <p:extLst>
      <p:ext uri="{BB962C8B-B14F-4D97-AF65-F5344CB8AC3E}">
        <p14:creationId xmlns:p14="http://schemas.microsoft.com/office/powerpoint/2010/main" val="31889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EAFD0FD4-6D7A-48F9-DAE9-474EF7F344D3}"/>
              </a:ext>
            </a:extLst>
          </p:cNvPr>
          <p:cNvSpPr>
            <a:spLocks noGrp="1"/>
          </p:cNvSpPr>
          <p:nvPr>
            <p:ph type="body" sz="quarter" idx="12"/>
          </p:nvPr>
        </p:nvSpPr>
        <p:spPr/>
        <p:txBody>
          <a:bodyPr/>
          <a:lstStyle/>
          <a:p>
            <a:r>
              <a:t>"Too many meetings"</a:t>
            </a:r>
          </a:p>
          <a:p>
            <a:r>
              <a:t>"We never finish anything on time"</a:t>
            </a:r>
          </a:p>
          <a:p>
            <a:r>
              <a:t>"Story points are meaningless theater"</a:t>
            </a:r>
          </a:p>
          <a:p>
            <a:r>
              <a:t>"It's just process for the sake of process"</a:t>
            </a:r>
          </a:p>
        </p:txBody>
      </p:sp>
      <p:sp>
        <p:nvSpPr>
          <p:cNvPr id="8" name="Title">
            <a:extLst>
              <a:ext uri="{FF2B5EF4-FFF2-40B4-BE49-F238E27FC236}">
                <a16:creationId xmlns:a16="http://schemas.microsoft.com/office/drawing/2014/main" id="{65A915BA-74C5-6072-9DB4-430CE99997F7}"/>
              </a:ext>
            </a:extLst>
          </p:cNvPr>
          <p:cNvSpPr>
            <a:spLocks noGrp="1"/>
          </p:cNvSpPr>
          <p:nvPr>
            <p:ph sz="quarter" idx="14"/>
          </p:nvPr>
        </p:nvSpPr>
        <p:spPr/>
        <p:txBody>
          <a:bodyPr/>
          <a:lstStyle/>
          <a:p>
            <a:r>
              <a:t>The Complaint Department</a:t>
            </a:r>
          </a:p>
        </p:txBody>
      </p:sp>
    </p:spTree>
    <p:extLst>
      <p:ext uri="{BB962C8B-B14F-4D97-AF65-F5344CB8AC3E}">
        <p14:creationId xmlns:p14="http://schemas.microsoft.com/office/powerpoint/2010/main" val="386075891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day">
      <a:majorFont>
        <a:latin typeface="Acumin Pro Semibold"/>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5544</TotalTime>
  <Words>5606</Words>
  <Application>Microsoft Macintosh PowerPoint</Application>
  <PresentationFormat>Widescreen</PresentationFormat>
  <Paragraphs>542</Paragraphs>
  <Slides>60</Slides>
  <Notes>41</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ＭＳ Ｐゴシック</vt:lpstr>
      <vt:lpstr>Acumin Pro</vt:lpstr>
      <vt:lpstr>Acumin Pro Semibold</vt:lpstr>
      <vt:lpstr>Aptos</vt:lpstr>
      <vt:lpstr>Arial</vt:lpstr>
      <vt:lpstr>Calibri</vt:lpstr>
      <vt:lpstr>Courier New</vt:lpstr>
      <vt:lpstr>Gotham Medium</vt:lpstr>
      <vt:lpstr>Segoe UI</vt:lpstr>
      <vt:lpstr>Times New Roman</vt:lpstr>
      <vt:lpstr>1_Office Theme</vt:lpstr>
      <vt:lpstr>PowerPoint Presentation</vt:lpstr>
      <vt:lpstr>Benjamin Day</vt:lpstr>
      <vt:lpstr>YouTube Series: Scrum With GitHub Projects</vt:lpstr>
      <vt:lpstr>YouTube Series: Flow Metrics Explained</vt:lpstr>
      <vt:lpstr>Free  Tool for GitHub &amp; Azure DevOps  honestcheetah.com</vt:lpstr>
      <vt:lpstr>PowerPoint Presentation</vt:lpstr>
      <vt:lpstr>Let’s face it… The world has gotten sick of Agile and Scrum.</vt:lpstr>
      <vt:lpstr>"Scrum Just Slowed Us Down."</vt:lpstr>
      <vt:lpstr>PowerPoint Presentation</vt:lpstr>
      <vt:lpstr>Scrum Didn't Slow You Down.</vt:lpstr>
      <vt:lpstr>What Survives Any Methodology?</vt:lpstr>
      <vt:lpstr>What Survives Any Methodology</vt:lpstr>
      <vt:lpstr>PowerPoint Presentation</vt:lpstr>
      <vt:lpstr>PowerPoint Presentation</vt:lpstr>
      <vt:lpstr>PowerPoint Presentation</vt:lpstr>
      <vt:lpstr>Forget the Framework. Answer Three Questions.</vt:lpstr>
      <vt:lpstr>PowerPoint Presentation</vt:lpstr>
      <vt:lpstr>Still Behind Schedule.</vt:lpstr>
      <vt:lpstr>What Agile-ish Actually Looks Like</vt:lpstr>
      <vt:lpstr>PowerPoint Presentation</vt:lpstr>
      <vt:lpstr>The Mental Model: Repos, Issues, and Projects</vt:lpstr>
      <vt:lpstr>GitHub is very git repository-centric.</vt:lpstr>
      <vt:lpstr>Git repos are king.</vt:lpstr>
      <vt:lpstr>PowerPoint Presentation</vt:lpstr>
      <vt:lpstr>PowerPoint Presentation</vt:lpstr>
      <vt:lpstr>PowerPoint Presentation</vt:lpstr>
      <vt:lpstr>PowerPoint Presentation</vt:lpstr>
      <vt:lpstr>PowerPoint Presentation</vt:lpstr>
      <vt:lpstr>Draft Issues vs. Issues</vt:lpstr>
      <vt:lpstr>PowerPoint Presentation</vt:lpstr>
      <vt:lpstr>PowerPoint Presentation</vt:lpstr>
      <vt:lpstr>PowerPoint Presentation</vt:lpstr>
      <vt:lpstr>PowerPoint Presentation</vt:lpstr>
      <vt:lpstr>PowerPoint Presentation</vt:lpstr>
      <vt:lpstr>You’re going to want to convert your draft issues to “real” issues.</vt:lpstr>
      <vt:lpstr>…but there’s an issue with issues.</vt:lpstr>
      <vt:lpstr>If GitHub Projects are separate from Issues…</vt:lpstr>
      <vt:lpstr>…and Issues live in a  Git Repository…</vt:lpstr>
      <vt:lpstr>…where do I store the issues?</vt:lpstr>
      <vt:lpstr>You’re going to need a repo.</vt:lpstr>
      <vt:lpstr>GitHub Projects are very flexible.</vt:lpstr>
      <vt:lpstr>Projects can have issues that live in multiple repos.</vt:lpstr>
      <vt:lpstr>It can get  tangled &amp; messy.</vt:lpstr>
      <vt:lpstr>PowerPoint Presentation</vt:lpstr>
      <vt:lpstr>PowerPoint Presentation</vt:lpstr>
      <vt:lpstr>Draft Issues vs. Real Issues</vt:lpstr>
      <vt:lpstr>PowerPoint Presentation</vt:lpstr>
      <vt:lpstr>PowerPoint Presentation</vt:lpstr>
      <vt:lpstr>What If You Already Had the Data?</vt:lpstr>
      <vt:lpstr>PowerPoint Presentation</vt:lpstr>
      <vt:lpstr>PowerPoint Presentation</vt:lpstr>
      <vt:lpstr>PowerPoint Presentation</vt:lpstr>
      <vt:lpstr>PowerPoint Presentation</vt:lpstr>
      <vt:lpstr>PowerPoint Presentation</vt:lpstr>
      <vt:lpstr>PowerPoint Presentation</vt:lpstr>
      <vt:lpstr>What Survives Any Methodology</vt:lpstr>
      <vt:lpstr>YouTube Series: Scrum With GitHub Projects</vt:lpstr>
      <vt:lpstr>YouTube Series: Flow Metrics Explained</vt:lpstr>
      <vt:lpstr>Free  Tool for GitHub &amp; Azure DevOps  honestcheetah.com</vt:lpstr>
      <vt:lpstr>Thanks. benday@benday.com | www.benday.com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Day</dc:creator>
  <cp:lastModifiedBy>Ben Day</cp:lastModifiedBy>
  <cp:revision>227</cp:revision>
  <dcterms:created xsi:type="dcterms:W3CDTF">2016-10-27T16:21:59Z</dcterms:created>
  <dcterms:modified xsi:type="dcterms:W3CDTF">2026-03-17T20:27:57Z</dcterms:modified>
</cp:coreProperties>
</file>