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07" r:id="rId1"/>
    <p:sldMasterId id="2147483843" r:id="rId2"/>
  </p:sldMasterIdLst>
  <p:notesMasterIdLst>
    <p:notesMasterId r:id="rId140"/>
  </p:notesMasterIdLst>
  <p:handoutMasterIdLst>
    <p:handoutMasterId r:id="rId141"/>
  </p:handoutMasterIdLst>
  <p:sldIdLst>
    <p:sldId id="922" r:id="rId3"/>
    <p:sldId id="348" r:id="rId4"/>
    <p:sldId id="505" r:id="rId5"/>
    <p:sldId id="343" r:id="rId6"/>
    <p:sldId id="921" r:id="rId7"/>
    <p:sldId id="679" r:id="rId8"/>
    <p:sldId id="680" r:id="rId9"/>
    <p:sldId id="681" r:id="rId10"/>
    <p:sldId id="682" r:id="rId11"/>
    <p:sldId id="683" r:id="rId12"/>
    <p:sldId id="526" r:id="rId13"/>
    <p:sldId id="527" r:id="rId14"/>
    <p:sldId id="919" r:id="rId15"/>
    <p:sldId id="684" r:id="rId16"/>
    <p:sldId id="686" r:id="rId17"/>
    <p:sldId id="685" r:id="rId18"/>
    <p:sldId id="687" r:id="rId19"/>
    <p:sldId id="688" r:id="rId20"/>
    <p:sldId id="689" r:id="rId21"/>
    <p:sldId id="616" r:id="rId22"/>
    <p:sldId id="617" r:id="rId23"/>
    <p:sldId id="618" r:id="rId24"/>
    <p:sldId id="621" r:id="rId25"/>
    <p:sldId id="620" r:id="rId26"/>
    <p:sldId id="619" r:id="rId27"/>
    <p:sldId id="690" r:id="rId28"/>
    <p:sldId id="693" r:id="rId29"/>
    <p:sldId id="691" r:id="rId30"/>
    <p:sldId id="694" r:id="rId31"/>
    <p:sldId id="696" r:id="rId32"/>
    <p:sldId id="697" r:id="rId33"/>
    <p:sldId id="920" r:id="rId34"/>
    <p:sldId id="698" r:id="rId35"/>
    <p:sldId id="699" r:id="rId36"/>
    <p:sldId id="700" r:id="rId37"/>
    <p:sldId id="701" r:id="rId38"/>
    <p:sldId id="918" r:id="rId39"/>
    <p:sldId id="898" r:id="rId40"/>
    <p:sldId id="747" r:id="rId41"/>
    <p:sldId id="749" r:id="rId42"/>
    <p:sldId id="750" r:id="rId43"/>
    <p:sldId id="751" r:id="rId44"/>
    <p:sldId id="752" r:id="rId45"/>
    <p:sldId id="753" r:id="rId46"/>
    <p:sldId id="899" r:id="rId47"/>
    <p:sldId id="900" r:id="rId48"/>
    <p:sldId id="669" r:id="rId49"/>
    <p:sldId id="624" r:id="rId50"/>
    <p:sldId id="625" r:id="rId51"/>
    <p:sldId id="901" r:id="rId52"/>
    <p:sldId id="668" r:id="rId53"/>
    <p:sldId id="670" r:id="rId54"/>
    <p:sldId id="671" r:id="rId55"/>
    <p:sldId id="675" r:id="rId56"/>
    <p:sldId id="674" r:id="rId57"/>
    <p:sldId id="678" r:id="rId58"/>
    <p:sldId id="672" r:id="rId59"/>
    <p:sldId id="673" r:id="rId60"/>
    <p:sldId id="676" r:id="rId61"/>
    <p:sldId id="627" r:id="rId62"/>
    <p:sldId id="642" r:id="rId63"/>
    <p:sldId id="666" r:id="rId64"/>
    <p:sldId id="596" r:id="rId65"/>
    <p:sldId id="902" r:id="rId66"/>
    <p:sldId id="903" r:id="rId67"/>
    <p:sldId id="904" r:id="rId68"/>
    <p:sldId id="905" r:id="rId69"/>
    <p:sldId id="906" r:id="rId70"/>
    <p:sldId id="907" r:id="rId71"/>
    <p:sldId id="646" r:id="rId72"/>
    <p:sldId id="351" r:id="rId73"/>
    <p:sldId id="648" r:id="rId74"/>
    <p:sldId id="360" r:id="rId75"/>
    <p:sldId id="908" r:id="rId76"/>
    <p:sldId id="363" r:id="rId77"/>
    <p:sldId id="649" r:id="rId78"/>
    <p:sldId id="909" r:id="rId79"/>
    <p:sldId id="650" r:id="rId80"/>
    <p:sldId id="365" r:id="rId81"/>
    <p:sldId id="651" r:id="rId82"/>
    <p:sldId id="910" r:id="rId83"/>
    <p:sldId id="911" r:id="rId84"/>
    <p:sldId id="912" r:id="rId85"/>
    <p:sldId id="913" r:id="rId86"/>
    <p:sldId id="914" r:id="rId87"/>
    <p:sldId id="915" r:id="rId88"/>
    <p:sldId id="916" r:id="rId89"/>
    <p:sldId id="641" r:id="rId90"/>
    <p:sldId id="375" r:id="rId91"/>
    <p:sldId id="626" r:id="rId92"/>
    <p:sldId id="628" r:id="rId93"/>
    <p:sldId id="629" r:id="rId94"/>
    <p:sldId id="630" r:id="rId95"/>
    <p:sldId id="631" r:id="rId96"/>
    <p:sldId id="632" r:id="rId97"/>
    <p:sldId id="633" r:id="rId98"/>
    <p:sldId id="622" r:id="rId99"/>
    <p:sldId id="634" r:id="rId100"/>
    <p:sldId id="635" r:id="rId101"/>
    <p:sldId id="655" r:id="rId102"/>
    <p:sldId id="656" r:id="rId103"/>
    <p:sldId id="657" r:id="rId104"/>
    <p:sldId id="658" r:id="rId105"/>
    <p:sldId id="659" r:id="rId106"/>
    <p:sldId id="660" r:id="rId107"/>
    <p:sldId id="917" r:id="rId108"/>
    <p:sldId id="665" r:id="rId109"/>
    <p:sldId id="521" r:id="rId110"/>
    <p:sldId id="530" r:id="rId111"/>
    <p:sldId id="531" r:id="rId112"/>
    <p:sldId id="533" r:id="rId113"/>
    <p:sldId id="532" r:id="rId114"/>
    <p:sldId id="534" r:id="rId115"/>
    <p:sldId id="284" r:id="rId116"/>
    <p:sldId id="350" r:id="rId117"/>
    <p:sldId id="281" r:id="rId118"/>
    <p:sldId id="282" r:id="rId119"/>
    <p:sldId id="327" r:id="rId120"/>
    <p:sldId id="330" r:id="rId121"/>
    <p:sldId id="318" r:id="rId122"/>
    <p:sldId id="287" r:id="rId123"/>
    <p:sldId id="290" r:id="rId124"/>
    <p:sldId id="291" r:id="rId125"/>
    <p:sldId id="293" r:id="rId126"/>
    <p:sldId id="324" r:id="rId127"/>
    <p:sldId id="325" r:id="rId128"/>
    <p:sldId id="295" r:id="rId129"/>
    <p:sldId id="638" r:id="rId130"/>
    <p:sldId id="639" r:id="rId131"/>
    <p:sldId id="644" r:id="rId132"/>
    <p:sldId id="408" r:id="rId133"/>
    <p:sldId id="409" r:id="rId134"/>
    <p:sldId id="410" r:id="rId135"/>
    <p:sldId id="543" r:id="rId136"/>
    <p:sldId id="544" r:id="rId137"/>
    <p:sldId id="545" r:id="rId138"/>
    <p:sldId id="643" r:id="rId1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D0BC6F-327D-4610-A3F8-371459B187EC}">
          <p14:sldIdLst>
            <p14:sldId id="922"/>
            <p14:sldId id="348"/>
            <p14:sldId id="505"/>
            <p14:sldId id="343"/>
          </p14:sldIdLst>
        </p14:section>
        <p14:section name="Start of talk" id="{53866AF9-252A-4F4E-85B5-5FB2FEEB908A}">
          <p14:sldIdLst>
            <p14:sldId id="921"/>
            <p14:sldId id="679"/>
            <p14:sldId id="680"/>
            <p14:sldId id="681"/>
            <p14:sldId id="682"/>
            <p14:sldId id="683"/>
            <p14:sldId id="526"/>
            <p14:sldId id="527"/>
            <p14:sldId id="919"/>
            <p14:sldId id="684"/>
          </p14:sldIdLst>
        </p14:section>
        <p14:section name="Status Question" id="{F2B1E10F-B29C-AD4E-BA4C-236DD6D2DC3D}">
          <p14:sldIdLst>
            <p14:sldId id="686"/>
            <p14:sldId id="685"/>
            <p14:sldId id="687"/>
            <p14:sldId id="688"/>
            <p14:sldId id="689"/>
            <p14:sldId id="616"/>
            <p14:sldId id="617"/>
            <p14:sldId id="618"/>
            <p14:sldId id="621"/>
            <p14:sldId id="620"/>
            <p14:sldId id="619"/>
            <p14:sldId id="690"/>
            <p14:sldId id="693"/>
            <p14:sldId id="691"/>
            <p14:sldId id="694"/>
            <p14:sldId id="696"/>
            <p14:sldId id="697"/>
            <p14:sldId id="920"/>
            <p14:sldId id="698"/>
            <p14:sldId id="699"/>
            <p14:sldId id="700"/>
            <p14:sldId id="701"/>
            <p14:sldId id="918"/>
          </p14:sldIdLst>
        </p14:section>
        <p14:section name="Transparent backlog" id="{40C4B828-FFFD-5844-95BF-3C50A782F86B}">
          <p14:sldIdLst>
            <p14:sldId id="898"/>
            <p14:sldId id="747"/>
            <p14:sldId id="749"/>
            <p14:sldId id="750"/>
            <p14:sldId id="751"/>
            <p14:sldId id="752"/>
            <p14:sldId id="753"/>
            <p14:sldId id="899"/>
            <p14:sldId id="900"/>
          </p14:sldIdLst>
        </p14:section>
        <p14:section name="Lessons from Music &amp; Say what to do" id="{FD36B979-2BF4-4414-98A2-41924695D4D6}">
          <p14:sldIdLst>
            <p14:sldId id="669"/>
            <p14:sldId id="624"/>
            <p14:sldId id="625"/>
            <p14:sldId id="901"/>
            <p14:sldId id="668"/>
            <p14:sldId id="670"/>
            <p14:sldId id="671"/>
            <p14:sldId id="675"/>
            <p14:sldId id="674"/>
            <p14:sldId id="678"/>
            <p14:sldId id="672"/>
            <p14:sldId id="673"/>
            <p14:sldId id="676"/>
            <p14:sldId id="627"/>
            <p14:sldId id="642"/>
            <p14:sldId id="666"/>
            <p14:sldId id="596"/>
          </p14:sldIdLst>
        </p14:section>
        <p14:section name="Leading with emotion &amp; empathy" id="{6739713E-884F-4D42-82BA-9CE44AB5F89F}">
          <p14:sldIdLst>
            <p14:sldId id="902"/>
            <p14:sldId id="903"/>
            <p14:sldId id="904"/>
            <p14:sldId id="905"/>
            <p14:sldId id="906"/>
            <p14:sldId id="907"/>
          </p14:sldIdLst>
        </p14:section>
        <p14:section name="Fear of loss" id="{ED8AECF7-96AB-4582-A561-D13D78793480}">
          <p14:sldIdLst>
            <p14:sldId id="646"/>
            <p14:sldId id="351"/>
            <p14:sldId id="648"/>
            <p14:sldId id="360"/>
            <p14:sldId id="908"/>
            <p14:sldId id="363"/>
            <p14:sldId id="649"/>
            <p14:sldId id="909"/>
            <p14:sldId id="650"/>
            <p14:sldId id="365"/>
            <p14:sldId id="651"/>
            <p14:sldId id="910"/>
            <p14:sldId id="911"/>
            <p14:sldId id="912"/>
            <p14:sldId id="913"/>
            <p14:sldId id="914"/>
            <p14:sldId id="915"/>
            <p14:sldId id="916"/>
          </p14:sldIdLst>
        </p14:section>
        <p14:section name="Prioritization" id="{473825B8-9AB7-DC49-81E5-250DAD3D36C0}">
          <p14:sldIdLst>
            <p14:sldId id="641"/>
            <p14:sldId id="375"/>
            <p14:sldId id="626"/>
            <p14:sldId id="628"/>
            <p14:sldId id="629"/>
            <p14:sldId id="630"/>
            <p14:sldId id="631"/>
            <p14:sldId id="632"/>
            <p14:sldId id="633"/>
          </p14:sldIdLst>
        </p14:section>
        <p14:section name="Speak positively." id="{88B00636-5020-4E7D-9ACD-0B8BF4F76DB3}">
          <p14:sldIdLst>
            <p14:sldId id="622"/>
            <p14:sldId id="634"/>
            <p14:sldId id="635"/>
            <p14:sldId id="655"/>
            <p14:sldId id="656"/>
            <p14:sldId id="657"/>
            <p14:sldId id="658"/>
            <p14:sldId id="659"/>
            <p14:sldId id="660"/>
            <p14:sldId id="917"/>
          </p14:sldIdLst>
        </p14:section>
        <p14:section name="Trust" id="{60DA82D1-A832-4084-B574-EF1ADEC2A6F5}">
          <p14:sldIdLst>
            <p14:sldId id="665"/>
            <p14:sldId id="521"/>
            <p14:sldId id="530"/>
          </p14:sldIdLst>
        </p14:section>
        <p14:section name="Outro" id="{697ED79D-5AC9-4371-8AD5-1763548B27EE}">
          <p14:sldIdLst>
            <p14:sldId id="531"/>
            <p14:sldId id="533"/>
            <p14:sldId id="532"/>
            <p14:sldId id="534"/>
            <p14:sldId id="284"/>
            <p14:sldId id="350"/>
          </p14:sldIdLst>
        </p14:section>
        <p14:section name="What is Leadership?" id="{3268E966-3E56-3244-A628-B88215AA4401}">
          <p14:sldIdLst>
            <p14:sldId id="281"/>
            <p14:sldId id="282"/>
            <p14:sldId id="327"/>
            <p14:sldId id="330"/>
            <p14:sldId id="318"/>
            <p14:sldId id="287"/>
            <p14:sldId id="290"/>
            <p14:sldId id="291"/>
            <p14:sldId id="293"/>
            <p14:sldId id="324"/>
            <p14:sldId id="325"/>
            <p14:sldId id="295"/>
            <p14:sldId id="638"/>
            <p14:sldId id="639"/>
            <p14:sldId id="644"/>
            <p14:sldId id="408"/>
            <p14:sldId id="409"/>
            <p14:sldId id="410"/>
            <p14:sldId id="543"/>
            <p14:sldId id="544"/>
            <p14:sldId id="545"/>
            <p14:sldId id="643"/>
          </p14:sldIdLst>
        </p14:section>
      </p14:sectionLst>
    </p:ext>
    <p:ext uri="{EFAFB233-063F-42B5-8137-9DF3F51BA10A}">
      <p15:sldGuideLst xmlns:p15="http://schemas.microsoft.com/office/powerpoint/2012/main">
        <p15:guide id="1" orient="horz" pos="708">
          <p15:clr>
            <a:srgbClr val="A4A3A4"/>
          </p15:clr>
        </p15:guide>
        <p15:guide id="2" orient="horz" pos="2820">
          <p15:clr>
            <a:srgbClr val="A4A3A4"/>
          </p15:clr>
        </p15:guide>
        <p15:guide id="3" pos="2880">
          <p15:clr>
            <a:srgbClr val="A4A3A4"/>
          </p15:clr>
        </p15:guide>
        <p15:guide id="4" pos="56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CC3300"/>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8064A2"/>
    <a:srgbClr val="6179A8"/>
    <a:srgbClr val="5EAFA6"/>
    <a:srgbClr val="5CB565"/>
    <a:srgbClr val="F774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B7C6BE-13B5-4A7D-839A-E3490FD94BF7}" v="3" dt="2022-09-06T18:56:12.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00" autoAdjust="0"/>
    <p:restoredTop sz="87619" autoAdjust="0"/>
  </p:normalViewPr>
  <p:slideViewPr>
    <p:cSldViewPr>
      <p:cViewPr varScale="1">
        <p:scale>
          <a:sx n="149" d="100"/>
          <a:sy n="149" d="100"/>
        </p:scale>
        <p:origin x="952" y="168"/>
      </p:cViewPr>
      <p:guideLst>
        <p:guide orient="horz" pos="708"/>
        <p:guide orient="horz" pos="2820"/>
        <p:guide pos="2880"/>
        <p:guide pos="5616"/>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handoutMaster" Target="handoutMasters/handoutMaster1.xml"/><Relationship Id="rId14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46F14-F6EF-4A1C-BC22-1C9E8C86976C}" type="doc">
      <dgm:prSet loTypeId="urn:microsoft.com/office/officeart/2005/8/layout/pyramid1" loCatId="pyramid" qsTypeId="urn:microsoft.com/office/officeart/2005/8/quickstyle/simple1" qsCatId="simple" csTypeId="urn:microsoft.com/office/officeart/2005/8/colors/accent1_4" csCatId="accent1" phldr="1"/>
      <dgm:spPr/>
    </dgm:pt>
    <dgm:pt modelId="{9F67A2C5-9B99-418F-AD4A-61492DD871D9}">
      <dgm:prSet phldrT="[Text]" custT="1"/>
      <dgm:spPr/>
      <dgm:t>
        <a:bodyPr/>
        <a:lstStyle/>
        <a:p>
          <a:br>
            <a:rPr lang="en-US" sz="1000" dirty="0"/>
          </a:br>
          <a:br>
            <a:rPr lang="en-US" sz="1000" dirty="0"/>
          </a:br>
          <a:r>
            <a:rPr lang="en-US" sz="900" dirty="0">
              <a:solidFill>
                <a:schemeClr val="bg1"/>
              </a:solidFill>
            </a:rPr>
            <a:t>Self-</a:t>
          </a:r>
          <a:br>
            <a:rPr lang="en-US" sz="900" dirty="0">
              <a:solidFill>
                <a:schemeClr val="bg1"/>
              </a:solidFill>
            </a:rPr>
          </a:br>
          <a:r>
            <a:rPr lang="en-US" sz="900" dirty="0">
              <a:solidFill>
                <a:schemeClr val="bg1"/>
              </a:solidFill>
            </a:rPr>
            <a:t>actualization</a:t>
          </a:r>
        </a:p>
      </dgm:t>
    </dgm:pt>
    <dgm:pt modelId="{6BC35A80-ABDF-4565-AC6A-03E1EDEFF56E}" type="parTrans" cxnId="{95555750-64BB-447A-9EF4-FD9F51B9E937}">
      <dgm:prSet/>
      <dgm:spPr/>
      <dgm:t>
        <a:bodyPr/>
        <a:lstStyle/>
        <a:p>
          <a:endParaRPr lang="en-US"/>
        </a:p>
      </dgm:t>
    </dgm:pt>
    <dgm:pt modelId="{A564394A-32CB-4CFA-82CB-E90F789D8D77}" type="sibTrans" cxnId="{95555750-64BB-447A-9EF4-FD9F51B9E937}">
      <dgm:prSet/>
      <dgm:spPr/>
      <dgm:t>
        <a:bodyPr/>
        <a:lstStyle/>
        <a:p>
          <a:endParaRPr lang="en-US"/>
        </a:p>
      </dgm:t>
    </dgm:pt>
    <dgm:pt modelId="{BC6379C4-D6FE-477A-83DE-D4A3073FC082}">
      <dgm:prSet phldrT="[Text]"/>
      <dgm:spPr/>
      <dgm:t>
        <a:bodyPr/>
        <a:lstStyle/>
        <a:p>
          <a:r>
            <a:rPr lang="en-US" dirty="0">
              <a:solidFill>
                <a:schemeClr val="bg1"/>
              </a:solidFill>
            </a:rPr>
            <a:t>Esteem</a:t>
          </a:r>
        </a:p>
      </dgm:t>
    </dgm:pt>
    <dgm:pt modelId="{F5ACB6DB-3B24-4313-ACDD-3DEDAE17951E}" type="parTrans" cxnId="{40E27037-B4C6-4CEF-B2E7-ABA64CE451EB}">
      <dgm:prSet/>
      <dgm:spPr/>
      <dgm:t>
        <a:bodyPr/>
        <a:lstStyle/>
        <a:p>
          <a:endParaRPr lang="en-US"/>
        </a:p>
      </dgm:t>
    </dgm:pt>
    <dgm:pt modelId="{3ABB51D2-20C6-4F35-BBDF-9DF42308A72D}" type="sibTrans" cxnId="{40E27037-B4C6-4CEF-B2E7-ABA64CE451EB}">
      <dgm:prSet/>
      <dgm:spPr/>
      <dgm:t>
        <a:bodyPr/>
        <a:lstStyle/>
        <a:p>
          <a:endParaRPr lang="en-US"/>
        </a:p>
      </dgm:t>
    </dgm:pt>
    <dgm:pt modelId="{B6FE21A4-20B3-41F2-AA2B-1094F36B57A2}">
      <dgm:prSet phldrT="[Text]"/>
      <dgm:spPr/>
      <dgm:t>
        <a:bodyPr/>
        <a:lstStyle/>
        <a:p>
          <a:r>
            <a:rPr lang="en-US" dirty="0">
              <a:solidFill>
                <a:schemeClr val="bg1"/>
              </a:solidFill>
            </a:rPr>
            <a:t>Love / Belonging</a:t>
          </a:r>
        </a:p>
      </dgm:t>
    </dgm:pt>
    <dgm:pt modelId="{155ACA00-C36D-49B2-A4B6-04EB5654859F}" type="parTrans" cxnId="{E8B63C14-8682-4439-8BD7-2109D4BDEBFD}">
      <dgm:prSet/>
      <dgm:spPr/>
      <dgm:t>
        <a:bodyPr/>
        <a:lstStyle/>
        <a:p>
          <a:endParaRPr lang="en-US"/>
        </a:p>
      </dgm:t>
    </dgm:pt>
    <dgm:pt modelId="{789A4FC8-4F28-49CC-8FCA-47F4B35259C0}" type="sibTrans" cxnId="{E8B63C14-8682-4439-8BD7-2109D4BDEBFD}">
      <dgm:prSet/>
      <dgm:spPr/>
      <dgm:t>
        <a:bodyPr/>
        <a:lstStyle/>
        <a:p>
          <a:endParaRPr lang="en-US"/>
        </a:p>
      </dgm:t>
    </dgm:pt>
    <dgm:pt modelId="{8ADA83AE-54A7-4189-8A12-209A6AEAA6CB}">
      <dgm:prSet phldrT="[Text]"/>
      <dgm:spPr/>
      <dgm:t>
        <a:bodyPr/>
        <a:lstStyle/>
        <a:p>
          <a:r>
            <a:rPr lang="en-US" dirty="0">
              <a:solidFill>
                <a:schemeClr val="bg1"/>
              </a:solidFill>
            </a:rPr>
            <a:t>Safety</a:t>
          </a:r>
        </a:p>
      </dgm:t>
    </dgm:pt>
    <dgm:pt modelId="{CC82C40C-DE4F-4035-9362-1C93009B6A4C}" type="parTrans" cxnId="{8BCBA866-344A-4335-864F-E38F5C59B2F3}">
      <dgm:prSet/>
      <dgm:spPr/>
      <dgm:t>
        <a:bodyPr/>
        <a:lstStyle/>
        <a:p>
          <a:endParaRPr lang="en-US"/>
        </a:p>
      </dgm:t>
    </dgm:pt>
    <dgm:pt modelId="{CB172C0F-6177-4AE3-B664-F58EFE3B3393}" type="sibTrans" cxnId="{8BCBA866-344A-4335-864F-E38F5C59B2F3}">
      <dgm:prSet/>
      <dgm:spPr/>
      <dgm:t>
        <a:bodyPr/>
        <a:lstStyle/>
        <a:p>
          <a:endParaRPr lang="en-US"/>
        </a:p>
      </dgm:t>
    </dgm:pt>
    <dgm:pt modelId="{97ED5BBD-4048-4D2A-9CD8-0A9478F65B44}">
      <dgm:prSet phldrT="[Text]"/>
      <dgm:spPr/>
      <dgm:t>
        <a:bodyPr/>
        <a:lstStyle/>
        <a:p>
          <a:r>
            <a:rPr lang="en-US" dirty="0">
              <a:solidFill>
                <a:schemeClr val="bg1"/>
              </a:solidFill>
            </a:rPr>
            <a:t>Physiological</a:t>
          </a:r>
        </a:p>
      </dgm:t>
    </dgm:pt>
    <dgm:pt modelId="{F6436C2D-B1B4-44CC-A37F-382850A1514C}" type="parTrans" cxnId="{94511B44-9B82-45C9-B18E-E1D1365A146E}">
      <dgm:prSet/>
      <dgm:spPr/>
      <dgm:t>
        <a:bodyPr/>
        <a:lstStyle/>
        <a:p>
          <a:endParaRPr lang="en-US"/>
        </a:p>
      </dgm:t>
    </dgm:pt>
    <dgm:pt modelId="{FD21D35C-9410-463C-9167-3E0D7AC28E28}" type="sibTrans" cxnId="{94511B44-9B82-45C9-B18E-E1D1365A146E}">
      <dgm:prSet/>
      <dgm:spPr/>
      <dgm:t>
        <a:bodyPr/>
        <a:lstStyle/>
        <a:p>
          <a:endParaRPr lang="en-US"/>
        </a:p>
      </dgm:t>
    </dgm:pt>
    <dgm:pt modelId="{B39E0431-04DB-4A02-A84C-3C3D86870B19}" type="pres">
      <dgm:prSet presAssocID="{40146F14-F6EF-4A1C-BC22-1C9E8C86976C}" presName="Name0" presStyleCnt="0">
        <dgm:presLayoutVars>
          <dgm:dir/>
          <dgm:animLvl val="lvl"/>
          <dgm:resizeHandles val="exact"/>
        </dgm:presLayoutVars>
      </dgm:prSet>
      <dgm:spPr/>
    </dgm:pt>
    <dgm:pt modelId="{293C89CB-46D1-488A-81AB-8095645018B8}" type="pres">
      <dgm:prSet presAssocID="{9F67A2C5-9B99-418F-AD4A-61492DD871D9}" presName="Name8" presStyleCnt="0"/>
      <dgm:spPr/>
    </dgm:pt>
    <dgm:pt modelId="{810896C3-E6A8-4B57-A14A-767BE4D2DEEC}" type="pres">
      <dgm:prSet presAssocID="{9F67A2C5-9B99-418F-AD4A-61492DD871D9}" presName="level" presStyleLbl="node1" presStyleIdx="0" presStyleCnt="5" custScaleY="136954">
        <dgm:presLayoutVars>
          <dgm:chMax val="1"/>
          <dgm:bulletEnabled val="1"/>
        </dgm:presLayoutVars>
      </dgm:prSet>
      <dgm:spPr/>
    </dgm:pt>
    <dgm:pt modelId="{65515582-0BB3-4878-ABE8-A54B6B42B477}" type="pres">
      <dgm:prSet presAssocID="{9F67A2C5-9B99-418F-AD4A-61492DD871D9}" presName="levelTx" presStyleLbl="revTx" presStyleIdx="0" presStyleCnt="0">
        <dgm:presLayoutVars>
          <dgm:chMax val="1"/>
          <dgm:bulletEnabled val="1"/>
        </dgm:presLayoutVars>
      </dgm:prSet>
      <dgm:spPr/>
    </dgm:pt>
    <dgm:pt modelId="{D8BA77A3-627A-4E63-88C8-986CCE015280}" type="pres">
      <dgm:prSet presAssocID="{BC6379C4-D6FE-477A-83DE-D4A3073FC082}" presName="Name8" presStyleCnt="0"/>
      <dgm:spPr/>
    </dgm:pt>
    <dgm:pt modelId="{0EF1356A-2063-4732-B032-28AB71E42169}" type="pres">
      <dgm:prSet presAssocID="{BC6379C4-D6FE-477A-83DE-D4A3073FC082}" presName="level" presStyleLbl="node1" presStyleIdx="1" presStyleCnt="5">
        <dgm:presLayoutVars>
          <dgm:chMax val="1"/>
          <dgm:bulletEnabled val="1"/>
        </dgm:presLayoutVars>
      </dgm:prSet>
      <dgm:spPr/>
    </dgm:pt>
    <dgm:pt modelId="{9A5322BC-464E-475E-9C09-6A1A27BB95EF}" type="pres">
      <dgm:prSet presAssocID="{BC6379C4-D6FE-477A-83DE-D4A3073FC082}" presName="levelTx" presStyleLbl="revTx" presStyleIdx="0" presStyleCnt="0">
        <dgm:presLayoutVars>
          <dgm:chMax val="1"/>
          <dgm:bulletEnabled val="1"/>
        </dgm:presLayoutVars>
      </dgm:prSet>
      <dgm:spPr/>
    </dgm:pt>
    <dgm:pt modelId="{36401809-1DC4-4E92-9894-EE80A3716B08}" type="pres">
      <dgm:prSet presAssocID="{B6FE21A4-20B3-41F2-AA2B-1094F36B57A2}" presName="Name8" presStyleCnt="0"/>
      <dgm:spPr/>
    </dgm:pt>
    <dgm:pt modelId="{9A681C33-6369-4DD9-A335-E3277355CFEC}" type="pres">
      <dgm:prSet presAssocID="{B6FE21A4-20B3-41F2-AA2B-1094F36B57A2}" presName="level" presStyleLbl="node1" presStyleIdx="2" presStyleCnt="5">
        <dgm:presLayoutVars>
          <dgm:chMax val="1"/>
          <dgm:bulletEnabled val="1"/>
        </dgm:presLayoutVars>
      </dgm:prSet>
      <dgm:spPr/>
    </dgm:pt>
    <dgm:pt modelId="{BCABAE0A-A2ED-443A-9B0D-C3CE0E307D60}" type="pres">
      <dgm:prSet presAssocID="{B6FE21A4-20B3-41F2-AA2B-1094F36B57A2}" presName="levelTx" presStyleLbl="revTx" presStyleIdx="0" presStyleCnt="0">
        <dgm:presLayoutVars>
          <dgm:chMax val="1"/>
          <dgm:bulletEnabled val="1"/>
        </dgm:presLayoutVars>
      </dgm:prSet>
      <dgm:spPr/>
    </dgm:pt>
    <dgm:pt modelId="{9F893AE2-2A59-4AEE-B142-219FA57F890C}" type="pres">
      <dgm:prSet presAssocID="{8ADA83AE-54A7-4189-8A12-209A6AEAA6CB}" presName="Name8" presStyleCnt="0"/>
      <dgm:spPr/>
    </dgm:pt>
    <dgm:pt modelId="{C05B80FE-6404-4559-AC26-B7ADA047AD66}" type="pres">
      <dgm:prSet presAssocID="{8ADA83AE-54A7-4189-8A12-209A6AEAA6CB}" presName="level" presStyleLbl="node1" presStyleIdx="3" presStyleCnt="5">
        <dgm:presLayoutVars>
          <dgm:chMax val="1"/>
          <dgm:bulletEnabled val="1"/>
        </dgm:presLayoutVars>
      </dgm:prSet>
      <dgm:spPr/>
    </dgm:pt>
    <dgm:pt modelId="{9901D15F-4BE3-4F96-A7ED-014471D651AA}" type="pres">
      <dgm:prSet presAssocID="{8ADA83AE-54A7-4189-8A12-209A6AEAA6CB}" presName="levelTx" presStyleLbl="revTx" presStyleIdx="0" presStyleCnt="0">
        <dgm:presLayoutVars>
          <dgm:chMax val="1"/>
          <dgm:bulletEnabled val="1"/>
        </dgm:presLayoutVars>
      </dgm:prSet>
      <dgm:spPr/>
    </dgm:pt>
    <dgm:pt modelId="{8595BBF7-76B8-40AB-81B8-C53657F99A7E}" type="pres">
      <dgm:prSet presAssocID="{97ED5BBD-4048-4D2A-9CD8-0A9478F65B44}" presName="Name8" presStyleCnt="0"/>
      <dgm:spPr/>
    </dgm:pt>
    <dgm:pt modelId="{DB369E37-D1E5-4062-BB98-60214688D800}" type="pres">
      <dgm:prSet presAssocID="{97ED5BBD-4048-4D2A-9CD8-0A9478F65B44}" presName="level" presStyleLbl="node1" presStyleIdx="4" presStyleCnt="5">
        <dgm:presLayoutVars>
          <dgm:chMax val="1"/>
          <dgm:bulletEnabled val="1"/>
        </dgm:presLayoutVars>
      </dgm:prSet>
      <dgm:spPr/>
    </dgm:pt>
    <dgm:pt modelId="{BF2B5250-AC25-460F-9F3A-CCF9FEE1DE7A}" type="pres">
      <dgm:prSet presAssocID="{97ED5BBD-4048-4D2A-9CD8-0A9478F65B44}" presName="levelTx" presStyleLbl="revTx" presStyleIdx="0" presStyleCnt="0">
        <dgm:presLayoutVars>
          <dgm:chMax val="1"/>
          <dgm:bulletEnabled val="1"/>
        </dgm:presLayoutVars>
      </dgm:prSet>
      <dgm:spPr/>
    </dgm:pt>
  </dgm:ptLst>
  <dgm:cxnLst>
    <dgm:cxn modelId="{E8B63C14-8682-4439-8BD7-2109D4BDEBFD}" srcId="{40146F14-F6EF-4A1C-BC22-1C9E8C86976C}" destId="{B6FE21A4-20B3-41F2-AA2B-1094F36B57A2}" srcOrd="2" destOrd="0" parTransId="{155ACA00-C36D-49B2-A4B6-04EB5654859F}" sibTransId="{789A4FC8-4F28-49CC-8FCA-47F4B35259C0}"/>
    <dgm:cxn modelId="{B2186B28-3080-405D-A474-5DAA0832292E}" type="presOf" srcId="{8ADA83AE-54A7-4189-8A12-209A6AEAA6CB}" destId="{9901D15F-4BE3-4F96-A7ED-014471D651AA}" srcOrd="1" destOrd="0" presId="urn:microsoft.com/office/officeart/2005/8/layout/pyramid1"/>
    <dgm:cxn modelId="{F8535C2A-6CB5-469F-AC3E-F0F986A7B9B6}" type="presOf" srcId="{BC6379C4-D6FE-477A-83DE-D4A3073FC082}" destId="{0EF1356A-2063-4732-B032-28AB71E42169}" srcOrd="0" destOrd="0" presId="urn:microsoft.com/office/officeart/2005/8/layout/pyramid1"/>
    <dgm:cxn modelId="{19C59E2D-950B-4AEB-834F-0F6A9AF04263}" type="presOf" srcId="{97ED5BBD-4048-4D2A-9CD8-0A9478F65B44}" destId="{BF2B5250-AC25-460F-9F3A-CCF9FEE1DE7A}" srcOrd="1" destOrd="0" presId="urn:microsoft.com/office/officeart/2005/8/layout/pyramid1"/>
    <dgm:cxn modelId="{40E27037-B4C6-4CEF-B2E7-ABA64CE451EB}" srcId="{40146F14-F6EF-4A1C-BC22-1C9E8C86976C}" destId="{BC6379C4-D6FE-477A-83DE-D4A3073FC082}" srcOrd="1" destOrd="0" parTransId="{F5ACB6DB-3B24-4313-ACDD-3DEDAE17951E}" sibTransId="{3ABB51D2-20C6-4F35-BBDF-9DF42308A72D}"/>
    <dgm:cxn modelId="{EECF363E-8F1A-44E8-95FD-3587F1667D77}" type="presOf" srcId="{9F67A2C5-9B99-418F-AD4A-61492DD871D9}" destId="{810896C3-E6A8-4B57-A14A-767BE4D2DEEC}" srcOrd="0" destOrd="0" presId="urn:microsoft.com/office/officeart/2005/8/layout/pyramid1"/>
    <dgm:cxn modelId="{94511B44-9B82-45C9-B18E-E1D1365A146E}" srcId="{40146F14-F6EF-4A1C-BC22-1C9E8C86976C}" destId="{97ED5BBD-4048-4D2A-9CD8-0A9478F65B44}" srcOrd="4" destOrd="0" parTransId="{F6436C2D-B1B4-44CC-A37F-382850A1514C}" sibTransId="{FD21D35C-9410-463C-9167-3E0D7AC28E28}"/>
    <dgm:cxn modelId="{A19A9C4D-0EF1-43A2-9A3C-17068E25311B}" type="presOf" srcId="{8ADA83AE-54A7-4189-8A12-209A6AEAA6CB}" destId="{C05B80FE-6404-4559-AC26-B7ADA047AD66}" srcOrd="0" destOrd="0" presId="urn:microsoft.com/office/officeart/2005/8/layout/pyramid1"/>
    <dgm:cxn modelId="{95555750-64BB-447A-9EF4-FD9F51B9E937}" srcId="{40146F14-F6EF-4A1C-BC22-1C9E8C86976C}" destId="{9F67A2C5-9B99-418F-AD4A-61492DD871D9}" srcOrd="0" destOrd="0" parTransId="{6BC35A80-ABDF-4565-AC6A-03E1EDEFF56E}" sibTransId="{A564394A-32CB-4CFA-82CB-E90F789D8D77}"/>
    <dgm:cxn modelId="{8BCBA866-344A-4335-864F-E38F5C59B2F3}" srcId="{40146F14-F6EF-4A1C-BC22-1C9E8C86976C}" destId="{8ADA83AE-54A7-4189-8A12-209A6AEAA6CB}" srcOrd="3" destOrd="0" parTransId="{CC82C40C-DE4F-4035-9362-1C93009B6A4C}" sibTransId="{CB172C0F-6177-4AE3-B664-F58EFE3B3393}"/>
    <dgm:cxn modelId="{15EDB095-8AF6-473D-AD25-1E1CDD49AD83}" type="presOf" srcId="{97ED5BBD-4048-4D2A-9CD8-0A9478F65B44}" destId="{DB369E37-D1E5-4062-BB98-60214688D800}" srcOrd="0" destOrd="0" presId="urn:microsoft.com/office/officeart/2005/8/layout/pyramid1"/>
    <dgm:cxn modelId="{E14F72CB-7B80-436C-A992-A2FAE00BF0CD}" type="presOf" srcId="{9F67A2C5-9B99-418F-AD4A-61492DD871D9}" destId="{65515582-0BB3-4878-ABE8-A54B6B42B477}" srcOrd="1" destOrd="0" presId="urn:microsoft.com/office/officeart/2005/8/layout/pyramid1"/>
    <dgm:cxn modelId="{1B44ECD6-CE20-495B-A587-1C8D03F27F7C}" type="presOf" srcId="{B6FE21A4-20B3-41F2-AA2B-1094F36B57A2}" destId="{9A681C33-6369-4DD9-A335-E3277355CFEC}" srcOrd="0" destOrd="0" presId="urn:microsoft.com/office/officeart/2005/8/layout/pyramid1"/>
    <dgm:cxn modelId="{39C329DD-D8DA-4B82-BF40-03EF07911A25}" type="presOf" srcId="{BC6379C4-D6FE-477A-83DE-D4A3073FC082}" destId="{9A5322BC-464E-475E-9C09-6A1A27BB95EF}" srcOrd="1" destOrd="0" presId="urn:microsoft.com/office/officeart/2005/8/layout/pyramid1"/>
    <dgm:cxn modelId="{3D8C47E6-E477-438E-A78A-29CDBB44867C}" type="presOf" srcId="{B6FE21A4-20B3-41F2-AA2B-1094F36B57A2}" destId="{BCABAE0A-A2ED-443A-9B0D-C3CE0E307D60}" srcOrd="1" destOrd="0" presId="urn:microsoft.com/office/officeart/2005/8/layout/pyramid1"/>
    <dgm:cxn modelId="{4863C0ED-D650-4FB5-BA17-ACADEC0968A7}" type="presOf" srcId="{40146F14-F6EF-4A1C-BC22-1C9E8C86976C}" destId="{B39E0431-04DB-4A02-A84C-3C3D86870B19}" srcOrd="0" destOrd="0" presId="urn:microsoft.com/office/officeart/2005/8/layout/pyramid1"/>
    <dgm:cxn modelId="{6E5216CD-52C5-4D14-A19B-F56297B9D459}" type="presParOf" srcId="{B39E0431-04DB-4A02-A84C-3C3D86870B19}" destId="{293C89CB-46D1-488A-81AB-8095645018B8}" srcOrd="0" destOrd="0" presId="urn:microsoft.com/office/officeart/2005/8/layout/pyramid1"/>
    <dgm:cxn modelId="{FFE13794-CFA4-480D-B48A-75489B5F8B8F}" type="presParOf" srcId="{293C89CB-46D1-488A-81AB-8095645018B8}" destId="{810896C3-E6A8-4B57-A14A-767BE4D2DEEC}" srcOrd="0" destOrd="0" presId="urn:microsoft.com/office/officeart/2005/8/layout/pyramid1"/>
    <dgm:cxn modelId="{08994174-DC3C-42C5-9339-FF50815A369B}" type="presParOf" srcId="{293C89CB-46D1-488A-81AB-8095645018B8}" destId="{65515582-0BB3-4878-ABE8-A54B6B42B477}" srcOrd="1" destOrd="0" presId="urn:microsoft.com/office/officeart/2005/8/layout/pyramid1"/>
    <dgm:cxn modelId="{DF692727-0A7D-4345-A846-96226EB5BB6F}" type="presParOf" srcId="{B39E0431-04DB-4A02-A84C-3C3D86870B19}" destId="{D8BA77A3-627A-4E63-88C8-986CCE015280}" srcOrd="1" destOrd="0" presId="urn:microsoft.com/office/officeart/2005/8/layout/pyramid1"/>
    <dgm:cxn modelId="{BED8BC5D-17DC-401C-A9F4-B5933C04CF2F}" type="presParOf" srcId="{D8BA77A3-627A-4E63-88C8-986CCE015280}" destId="{0EF1356A-2063-4732-B032-28AB71E42169}" srcOrd="0" destOrd="0" presId="urn:microsoft.com/office/officeart/2005/8/layout/pyramid1"/>
    <dgm:cxn modelId="{6F33E8FD-A54F-41B1-A0E3-7CE392543311}" type="presParOf" srcId="{D8BA77A3-627A-4E63-88C8-986CCE015280}" destId="{9A5322BC-464E-475E-9C09-6A1A27BB95EF}" srcOrd="1" destOrd="0" presId="urn:microsoft.com/office/officeart/2005/8/layout/pyramid1"/>
    <dgm:cxn modelId="{D2790638-E711-42FF-8AB2-A53CD595CEB8}" type="presParOf" srcId="{B39E0431-04DB-4A02-A84C-3C3D86870B19}" destId="{36401809-1DC4-4E92-9894-EE80A3716B08}" srcOrd="2" destOrd="0" presId="urn:microsoft.com/office/officeart/2005/8/layout/pyramid1"/>
    <dgm:cxn modelId="{D3294D50-A49D-4E72-BE4C-332D1F107789}" type="presParOf" srcId="{36401809-1DC4-4E92-9894-EE80A3716B08}" destId="{9A681C33-6369-4DD9-A335-E3277355CFEC}" srcOrd="0" destOrd="0" presId="urn:microsoft.com/office/officeart/2005/8/layout/pyramid1"/>
    <dgm:cxn modelId="{2BFCC4A8-35A9-4F18-897D-A7E1A7AC0BE1}" type="presParOf" srcId="{36401809-1DC4-4E92-9894-EE80A3716B08}" destId="{BCABAE0A-A2ED-443A-9B0D-C3CE0E307D60}" srcOrd="1" destOrd="0" presId="urn:microsoft.com/office/officeart/2005/8/layout/pyramid1"/>
    <dgm:cxn modelId="{CA578376-C2D9-4269-9B26-D5B1601AC44C}" type="presParOf" srcId="{B39E0431-04DB-4A02-A84C-3C3D86870B19}" destId="{9F893AE2-2A59-4AEE-B142-219FA57F890C}" srcOrd="3" destOrd="0" presId="urn:microsoft.com/office/officeart/2005/8/layout/pyramid1"/>
    <dgm:cxn modelId="{F401EFCD-3BBA-4AD3-A194-AC93E6D03181}" type="presParOf" srcId="{9F893AE2-2A59-4AEE-B142-219FA57F890C}" destId="{C05B80FE-6404-4559-AC26-B7ADA047AD66}" srcOrd="0" destOrd="0" presId="urn:microsoft.com/office/officeart/2005/8/layout/pyramid1"/>
    <dgm:cxn modelId="{7695C3F3-CA07-4E5D-AFA2-1DD23059A32E}" type="presParOf" srcId="{9F893AE2-2A59-4AEE-B142-219FA57F890C}" destId="{9901D15F-4BE3-4F96-A7ED-014471D651AA}" srcOrd="1" destOrd="0" presId="urn:microsoft.com/office/officeart/2005/8/layout/pyramid1"/>
    <dgm:cxn modelId="{87C5E823-2F73-4E5E-96D2-14F87537AA20}" type="presParOf" srcId="{B39E0431-04DB-4A02-A84C-3C3D86870B19}" destId="{8595BBF7-76B8-40AB-81B8-C53657F99A7E}" srcOrd="4" destOrd="0" presId="urn:microsoft.com/office/officeart/2005/8/layout/pyramid1"/>
    <dgm:cxn modelId="{A62432E0-0594-41AF-8607-2B4371528775}" type="presParOf" srcId="{8595BBF7-76B8-40AB-81B8-C53657F99A7E}" destId="{DB369E37-D1E5-4062-BB98-60214688D800}" srcOrd="0" destOrd="0" presId="urn:microsoft.com/office/officeart/2005/8/layout/pyramid1"/>
    <dgm:cxn modelId="{40CED6A5-1B50-47AA-8598-403555C33B63}" type="presParOf" srcId="{8595BBF7-76B8-40AB-81B8-C53657F99A7E}" destId="{BF2B5250-AC25-460F-9F3A-CCF9FEE1DE7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146F14-F6EF-4A1C-BC22-1C9E8C86976C}" type="doc">
      <dgm:prSet loTypeId="urn:microsoft.com/office/officeart/2005/8/layout/pyramid1" loCatId="pyramid" qsTypeId="urn:microsoft.com/office/officeart/2005/8/quickstyle/simple1" qsCatId="simple" csTypeId="urn:microsoft.com/office/officeart/2005/8/colors/accent1_4" csCatId="accent1" phldr="1"/>
      <dgm:spPr/>
    </dgm:pt>
    <dgm:pt modelId="{9F67A2C5-9B99-418F-AD4A-61492DD871D9}">
      <dgm:prSet phldrT="[Text]" custT="1"/>
      <dgm:spPr/>
      <dgm:t>
        <a:bodyPr/>
        <a:lstStyle/>
        <a:p>
          <a:br>
            <a:rPr lang="en-US" sz="900" dirty="0"/>
          </a:br>
          <a:br>
            <a:rPr lang="en-US" sz="900" dirty="0"/>
          </a:br>
          <a:r>
            <a:rPr lang="en-US" sz="900" dirty="0">
              <a:solidFill>
                <a:schemeClr val="bg1"/>
              </a:solidFill>
            </a:rPr>
            <a:t>Self-</a:t>
          </a:r>
          <a:br>
            <a:rPr lang="en-US" sz="900" dirty="0">
              <a:solidFill>
                <a:schemeClr val="bg1"/>
              </a:solidFill>
            </a:rPr>
          </a:br>
          <a:r>
            <a:rPr lang="en-US" sz="900" dirty="0">
              <a:solidFill>
                <a:schemeClr val="bg1"/>
              </a:solidFill>
            </a:rPr>
            <a:t>actualization</a:t>
          </a:r>
        </a:p>
      </dgm:t>
    </dgm:pt>
    <dgm:pt modelId="{6BC35A80-ABDF-4565-AC6A-03E1EDEFF56E}" type="parTrans" cxnId="{95555750-64BB-447A-9EF4-FD9F51B9E937}">
      <dgm:prSet/>
      <dgm:spPr/>
      <dgm:t>
        <a:bodyPr/>
        <a:lstStyle/>
        <a:p>
          <a:endParaRPr lang="en-US"/>
        </a:p>
      </dgm:t>
    </dgm:pt>
    <dgm:pt modelId="{A564394A-32CB-4CFA-82CB-E90F789D8D77}" type="sibTrans" cxnId="{95555750-64BB-447A-9EF4-FD9F51B9E937}">
      <dgm:prSet/>
      <dgm:spPr/>
      <dgm:t>
        <a:bodyPr/>
        <a:lstStyle/>
        <a:p>
          <a:endParaRPr lang="en-US"/>
        </a:p>
      </dgm:t>
    </dgm:pt>
    <dgm:pt modelId="{BC6379C4-D6FE-477A-83DE-D4A3073FC082}">
      <dgm:prSet phldrT="[Text]"/>
      <dgm:spPr/>
      <dgm:t>
        <a:bodyPr/>
        <a:lstStyle/>
        <a:p>
          <a:r>
            <a:rPr lang="en-US" dirty="0">
              <a:solidFill>
                <a:schemeClr val="bg1"/>
              </a:solidFill>
            </a:rPr>
            <a:t>Esteem</a:t>
          </a:r>
        </a:p>
      </dgm:t>
    </dgm:pt>
    <dgm:pt modelId="{F5ACB6DB-3B24-4313-ACDD-3DEDAE17951E}" type="parTrans" cxnId="{40E27037-B4C6-4CEF-B2E7-ABA64CE451EB}">
      <dgm:prSet/>
      <dgm:spPr/>
      <dgm:t>
        <a:bodyPr/>
        <a:lstStyle/>
        <a:p>
          <a:endParaRPr lang="en-US"/>
        </a:p>
      </dgm:t>
    </dgm:pt>
    <dgm:pt modelId="{3ABB51D2-20C6-4F35-BBDF-9DF42308A72D}" type="sibTrans" cxnId="{40E27037-B4C6-4CEF-B2E7-ABA64CE451EB}">
      <dgm:prSet/>
      <dgm:spPr/>
      <dgm:t>
        <a:bodyPr/>
        <a:lstStyle/>
        <a:p>
          <a:endParaRPr lang="en-US"/>
        </a:p>
      </dgm:t>
    </dgm:pt>
    <dgm:pt modelId="{B6FE21A4-20B3-41F2-AA2B-1094F36B57A2}">
      <dgm:prSet phldrT="[Text]"/>
      <dgm:spPr/>
      <dgm:t>
        <a:bodyPr/>
        <a:lstStyle/>
        <a:p>
          <a:r>
            <a:rPr lang="en-US" dirty="0">
              <a:solidFill>
                <a:schemeClr val="bg1"/>
              </a:solidFill>
            </a:rPr>
            <a:t>Love / Belonging</a:t>
          </a:r>
        </a:p>
      </dgm:t>
    </dgm:pt>
    <dgm:pt modelId="{155ACA00-C36D-49B2-A4B6-04EB5654859F}" type="parTrans" cxnId="{E8B63C14-8682-4439-8BD7-2109D4BDEBFD}">
      <dgm:prSet/>
      <dgm:spPr/>
      <dgm:t>
        <a:bodyPr/>
        <a:lstStyle/>
        <a:p>
          <a:endParaRPr lang="en-US"/>
        </a:p>
      </dgm:t>
    </dgm:pt>
    <dgm:pt modelId="{789A4FC8-4F28-49CC-8FCA-47F4B35259C0}" type="sibTrans" cxnId="{E8B63C14-8682-4439-8BD7-2109D4BDEBFD}">
      <dgm:prSet/>
      <dgm:spPr/>
      <dgm:t>
        <a:bodyPr/>
        <a:lstStyle/>
        <a:p>
          <a:endParaRPr lang="en-US"/>
        </a:p>
      </dgm:t>
    </dgm:pt>
    <dgm:pt modelId="{8ADA83AE-54A7-4189-8A12-209A6AEAA6CB}">
      <dgm:prSet phldrT="[Text]"/>
      <dgm:spPr/>
      <dgm:t>
        <a:bodyPr/>
        <a:lstStyle/>
        <a:p>
          <a:r>
            <a:rPr lang="en-US" dirty="0">
              <a:solidFill>
                <a:schemeClr val="bg1"/>
              </a:solidFill>
            </a:rPr>
            <a:t>Safety</a:t>
          </a:r>
        </a:p>
      </dgm:t>
    </dgm:pt>
    <dgm:pt modelId="{CC82C40C-DE4F-4035-9362-1C93009B6A4C}" type="parTrans" cxnId="{8BCBA866-344A-4335-864F-E38F5C59B2F3}">
      <dgm:prSet/>
      <dgm:spPr/>
      <dgm:t>
        <a:bodyPr/>
        <a:lstStyle/>
        <a:p>
          <a:endParaRPr lang="en-US"/>
        </a:p>
      </dgm:t>
    </dgm:pt>
    <dgm:pt modelId="{CB172C0F-6177-4AE3-B664-F58EFE3B3393}" type="sibTrans" cxnId="{8BCBA866-344A-4335-864F-E38F5C59B2F3}">
      <dgm:prSet/>
      <dgm:spPr/>
      <dgm:t>
        <a:bodyPr/>
        <a:lstStyle/>
        <a:p>
          <a:endParaRPr lang="en-US"/>
        </a:p>
      </dgm:t>
    </dgm:pt>
    <dgm:pt modelId="{97ED5BBD-4048-4D2A-9CD8-0A9478F65B44}">
      <dgm:prSet phldrT="[Text]"/>
      <dgm:spPr/>
      <dgm:t>
        <a:bodyPr/>
        <a:lstStyle/>
        <a:p>
          <a:r>
            <a:rPr lang="en-US" dirty="0">
              <a:solidFill>
                <a:schemeClr val="bg1"/>
              </a:solidFill>
            </a:rPr>
            <a:t>Physiological</a:t>
          </a:r>
        </a:p>
      </dgm:t>
    </dgm:pt>
    <dgm:pt modelId="{F6436C2D-B1B4-44CC-A37F-382850A1514C}" type="parTrans" cxnId="{94511B44-9B82-45C9-B18E-E1D1365A146E}">
      <dgm:prSet/>
      <dgm:spPr/>
      <dgm:t>
        <a:bodyPr/>
        <a:lstStyle/>
        <a:p>
          <a:endParaRPr lang="en-US"/>
        </a:p>
      </dgm:t>
    </dgm:pt>
    <dgm:pt modelId="{FD21D35C-9410-463C-9167-3E0D7AC28E28}" type="sibTrans" cxnId="{94511B44-9B82-45C9-B18E-E1D1365A146E}">
      <dgm:prSet/>
      <dgm:spPr/>
      <dgm:t>
        <a:bodyPr/>
        <a:lstStyle/>
        <a:p>
          <a:endParaRPr lang="en-US"/>
        </a:p>
      </dgm:t>
    </dgm:pt>
    <dgm:pt modelId="{B39E0431-04DB-4A02-A84C-3C3D86870B19}" type="pres">
      <dgm:prSet presAssocID="{40146F14-F6EF-4A1C-BC22-1C9E8C86976C}" presName="Name0" presStyleCnt="0">
        <dgm:presLayoutVars>
          <dgm:dir/>
          <dgm:animLvl val="lvl"/>
          <dgm:resizeHandles val="exact"/>
        </dgm:presLayoutVars>
      </dgm:prSet>
      <dgm:spPr/>
    </dgm:pt>
    <dgm:pt modelId="{293C89CB-46D1-488A-81AB-8095645018B8}" type="pres">
      <dgm:prSet presAssocID="{9F67A2C5-9B99-418F-AD4A-61492DD871D9}" presName="Name8" presStyleCnt="0"/>
      <dgm:spPr/>
    </dgm:pt>
    <dgm:pt modelId="{810896C3-E6A8-4B57-A14A-767BE4D2DEEC}" type="pres">
      <dgm:prSet presAssocID="{9F67A2C5-9B99-418F-AD4A-61492DD871D9}" presName="level" presStyleLbl="node1" presStyleIdx="0" presStyleCnt="5" custScaleY="136954">
        <dgm:presLayoutVars>
          <dgm:chMax val="1"/>
          <dgm:bulletEnabled val="1"/>
        </dgm:presLayoutVars>
      </dgm:prSet>
      <dgm:spPr/>
    </dgm:pt>
    <dgm:pt modelId="{65515582-0BB3-4878-ABE8-A54B6B42B477}" type="pres">
      <dgm:prSet presAssocID="{9F67A2C5-9B99-418F-AD4A-61492DD871D9}" presName="levelTx" presStyleLbl="revTx" presStyleIdx="0" presStyleCnt="0">
        <dgm:presLayoutVars>
          <dgm:chMax val="1"/>
          <dgm:bulletEnabled val="1"/>
        </dgm:presLayoutVars>
      </dgm:prSet>
      <dgm:spPr/>
    </dgm:pt>
    <dgm:pt modelId="{D8BA77A3-627A-4E63-88C8-986CCE015280}" type="pres">
      <dgm:prSet presAssocID="{BC6379C4-D6FE-477A-83DE-D4A3073FC082}" presName="Name8" presStyleCnt="0"/>
      <dgm:spPr/>
    </dgm:pt>
    <dgm:pt modelId="{0EF1356A-2063-4732-B032-28AB71E42169}" type="pres">
      <dgm:prSet presAssocID="{BC6379C4-D6FE-477A-83DE-D4A3073FC082}" presName="level" presStyleLbl="node1" presStyleIdx="1" presStyleCnt="5">
        <dgm:presLayoutVars>
          <dgm:chMax val="1"/>
          <dgm:bulletEnabled val="1"/>
        </dgm:presLayoutVars>
      </dgm:prSet>
      <dgm:spPr/>
    </dgm:pt>
    <dgm:pt modelId="{9A5322BC-464E-475E-9C09-6A1A27BB95EF}" type="pres">
      <dgm:prSet presAssocID="{BC6379C4-D6FE-477A-83DE-D4A3073FC082}" presName="levelTx" presStyleLbl="revTx" presStyleIdx="0" presStyleCnt="0">
        <dgm:presLayoutVars>
          <dgm:chMax val="1"/>
          <dgm:bulletEnabled val="1"/>
        </dgm:presLayoutVars>
      </dgm:prSet>
      <dgm:spPr/>
    </dgm:pt>
    <dgm:pt modelId="{36401809-1DC4-4E92-9894-EE80A3716B08}" type="pres">
      <dgm:prSet presAssocID="{B6FE21A4-20B3-41F2-AA2B-1094F36B57A2}" presName="Name8" presStyleCnt="0"/>
      <dgm:spPr/>
    </dgm:pt>
    <dgm:pt modelId="{9A681C33-6369-4DD9-A335-E3277355CFEC}" type="pres">
      <dgm:prSet presAssocID="{B6FE21A4-20B3-41F2-AA2B-1094F36B57A2}" presName="level" presStyleLbl="node1" presStyleIdx="2" presStyleCnt="5">
        <dgm:presLayoutVars>
          <dgm:chMax val="1"/>
          <dgm:bulletEnabled val="1"/>
        </dgm:presLayoutVars>
      </dgm:prSet>
      <dgm:spPr/>
    </dgm:pt>
    <dgm:pt modelId="{BCABAE0A-A2ED-443A-9B0D-C3CE0E307D60}" type="pres">
      <dgm:prSet presAssocID="{B6FE21A4-20B3-41F2-AA2B-1094F36B57A2}" presName="levelTx" presStyleLbl="revTx" presStyleIdx="0" presStyleCnt="0">
        <dgm:presLayoutVars>
          <dgm:chMax val="1"/>
          <dgm:bulletEnabled val="1"/>
        </dgm:presLayoutVars>
      </dgm:prSet>
      <dgm:spPr/>
    </dgm:pt>
    <dgm:pt modelId="{9F893AE2-2A59-4AEE-B142-219FA57F890C}" type="pres">
      <dgm:prSet presAssocID="{8ADA83AE-54A7-4189-8A12-209A6AEAA6CB}" presName="Name8" presStyleCnt="0"/>
      <dgm:spPr/>
    </dgm:pt>
    <dgm:pt modelId="{C05B80FE-6404-4559-AC26-B7ADA047AD66}" type="pres">
      <dgm:prSet presAssocID="{8ADA83AE-54A7-4189-8A12-209A6AEAA6CB}" presName="level" presStyleLbl="node1" presStyleIdx="3" presStyleCnt="5">
        <dgm:presLayoutVars>
          <dgm:chMax val="1"/>
          <dgm:bulletEnabled val="1"/>
        </dgm:presLayoutVars>
      </dgm:prSet>
      <dgm:spPr/>
    </dgm:pt>
    <dgm:pt modelId="{9901D15F-4BE3-4F96-A7ED-014471D651AA}" type="pres">
      <dgm:prSet presAssocID="{8ADA83AE-54A7-4189-8A12-209A6AEAA6CB}" presName="levelTx" presStyleLbl="revTx" presStyleIdx="0" presStyleCnt="0">
        <dgm:presLayoutVars>
          <dgm:chMax val="1"/>
          <dgm:bulletEnabled val="1"/>
        </dgm:presLayoutVars>
      </dgm:prSet>
      <dgm:spPr/>
    </dgm:pt>
    <dgm:pt modelId="{8595BBF7-76B8-40AB-81B8-C53657F99A7E}" type="pres">
      <dgm:prSet presAssocID="{97ED5BBD-4048-4D2A-9CD8-0A9478F65B44}" presName="Name8" presStyleCnt="0"/>
      <dgm:spPr/>
    </dgm:pt>
    <dgm:pt modelId="{DB369E37-D1E5-4062-BB98-60214688D800}" type="pres">
      <dgm:prSet presAssocID="{97ED5BBD-4048-4D2A-9CD8-0A9478F65B44}" presName="level" presStyleLbl="node1" presStyleIdx="4" presStyleCnt="5">
        <dgm:presLayoutVars>
          <dgm:chMax val="1"/>
          <dgm:bulletEnabled val="1"/>
        </dgm:presLayoutVars>
      </dgm:prSet>
      <dgm:spPr/>
    </dgm:pt>
    <dgm:pt modelId="{BF2B5250-AC25-460F-9F3A-CCF9FEE1DE7A}" type="pres">
      <dgm:prSet presAssocID="{97ED5BBD-4048-4D2A-9CD8-0A9478F65B44}" presName="levelTx" presStyleLbl="revTx" presStyleIdx="0" presStyleCnt="0">
        <dgm:presLayoutVars>
          <dgm:chMax val="1"/>
          <dgm:bulletEnabled val="1"/>
        </dgm:presLayoutVars>
      </dgm:prSet>
      <dgm:spPr/>
    </dgm:pt>
  </dgm:ptLst>
  <dgm:cxnLst>
    <dgm:cxn modelId="{E8B63C14-8682-4439-8BD7-2109D4BDEBFD}" srcId="{40146F14-F6EF-4A1C-BC22-1C9E8C86976C}" destId="{B6FE21A4-20B3-41F2-AA2B-1094F36B57A2}" srcOrd="2" destOrd="0" parTransId="{155ACA00-C36D-49B2-A4B6-04EB5654859F}" sibTransId="{789A4FC8-4F28-49CC-8FCA-47F4B35259C0}"/>
    <dgm:cxn modelId="{B2186B28-3080-405D-A474-5DAA0832292E}" type="presOf" srcId="{8ADA83AE-54A7-4189-8A12-209A6AEAA6CB}" destId="{9901D15F-4BE3-4F96-A7ED-014471D651AA}" srcOrd="1" destOrd="0" presId="urn:microsoft.com/office/officeart/2005/8/layout/pyramid1"/>
    <dgm:cxn modelId="{F8535C2A-6CB5-469F-AC3E-F0F986A7B9B6}" type="presOf" srcId="{BC6379C4-D6FE-477A-83DE-D4A3073FC082}" destId="{0EF1356A-2063-4732-B032-28AB71E42169}" srcOrd="0" destOrd="0" presId="urn:microsoft.com/office/officeart/2005/8/layout/pyramid1"/>
    <dgm:cxn modelId="{19C59E2D-950B-4AEB-834F-0F6A9AF04263}" type="presOf" srcId="{97ED5BBD-4048-4D2A-9CD8-0A9478F65B44}" destId="{BF2B5250-AC25-460F-9F3A-CCF9FEE1DE7A}" srcOrd="1" destOrd="0" presId="urn:microsoft.com/office/officeart/2005/8/layout/pyramid1"/>
    <dgm:cxn modelId="{40E27037-B4C6-4CEF-B2E7-ABA64CE451EB}" srcId="{40146F14-F6EF-4A1C-BC22-1C9E8C86976C}" destId="{BC6379C4-D6FE-477A-83DE-D4A3073FC082}" srcOrd="1" destOrd="0" parTransId="{F5ACB6DB-3B24-4313-ACDD-3DEDAE17951E}" sibTransId="{3ABB51D2-20C6-4F35-BBDF-9DF42308A72D}"/>
    <dgm:cxn modelId="{EECF363E-8F1A-44E8-95FD-3587F1667D77}" type="presOf" srcId="{9F67A2C5-9B99-418F-AD4A-61492DD871D9}" destId="{810896C3-E6A8-4B57-A14A-767BE4D2DEEC}" srcOrd="0" destOrd="0" presId="urn:microsoft.com/office/officeart/2005/8/layout/pyramid1"/>
    <dgm:cxn modelId="{94511B44-9B82-45C9-B18E-E1D1365A146E}" srcId="{40146F14-F6EF-4A1C-BC22-1C9E8C86976C}" destId="{97ED5BBD-4048-4D2A-9CD8-0A9478F65B44}" srcOrd="4" destOrd="0" parTransId="{F6436C2D-B1B4-44CC-A37F-382850A1514C}" sibTransId="{FD21D35C-9410-463C-9167-3E0D7AC28E28}"/>
    <dgm:cxn modelId="{A19A9C4D-0EF1-43A2-9A3C-17068E25311B}" type="presOf" srcId="{8ADA83AE-54A7-4189-8A12-209A6AEAA6CB}" destId="{C05B80FE-6404-4559-AC26-B7ADA047AD66}" srcOrd="0" destOrd="0" presId="urn:microsoft.com/office/officeart/2005/8/layout/pyramid1"/>
    <dgm:cxn modelId="{95555750-64BB-447A-9EF4-FD9F51B9E937}" srcId="{40146F14-F6EF-4A1C-BC22-1C9E8C86976C}" destId="{9F67A2C5-9B99-418F-AD4A-61492DD871D9}" srcOrd="0" destOrd="0" parTransId="{6BC35A80-ABDF-4565-AC6A-03E1EDEFF56E}" sibTransId="{A564394A-32CB-4CFA-82CB-E90F789D8D77}"/>
    <dgm:cxn modelId="{8BCBA866-344A-4335-864F-E38F5C59B2F3}" srcId="{40146F14-F6EF-4A1C-BC22-1C9E8C86976C}" destId="{8ADA83AE-54A7-4189-8A12-209A6AEAA6CB}" srcOrd="3" destOrd="0" parTransId="{CC82C40C-DE4F-4035-9362-1C93009B6A4C}" sibTransId="{CB172C0F-6177-4AE3-B664-F58EFE3B3393}"/>
    <dgm:cxn modelId="{15EDB095-8AF6-473D-AD25-1E1CDD49AD83}" type="presOf" srcId="{97ED5BBD-4048-4D2A-9CD8-0A9478F65B44}" destId="{DB369E37-D1E5-4062-BB98-60214688D800}" srcOrd="0" destOrd="0" presId="urn:microsoft.com/office/officeart/2005/8/layout/pyramid1"/>
    <dgm:cxn modelId="{E14F72CB-7B80-436C-A992-A2FAE00BF0CD}" type="presOf" srcId="{9F67A2C5-9B99-418F-AD4A-61492DD871D9}" destId="{65515582-0BB3-4878-ABE8-A54B6B42B477}" srcOrd="1" destOrd="0" presId="urn:microsoft.com/office/officeart/2005/8/layout/pyramid1"/>
    <dgm:cxn modelId="{1B44ECD6-CE20-495B-A587-1C8D03F27F7C}" type="presOf" srcId="{B6FE21A4-20B3-41F2-AA2B-1094F36B57A2}" destId="{9A681C33-6369-4DD9-A335-E3277355CFEC}" srcOrd="0" destOrd="0" presId="urn:microsoft.com/office/officeart/2005/8/layout/pyramid1"/>
    <dgm:cxn modelId="{39C329DD-D8DA-4B82-BF40-03EF07911A25}" type="presOf" srcId="{BC6379C4-D6FE-477A-83DE-D4A3073FC082}" destId="{9A5322BC-464E-475E-9C09-6A1A27BB95EF}" srcOrd="1" destOrd="0" presId="urn:microsoft.com/office/officeart/2005/8/layout/pyramid1"/>
    <dgm:cxn modelId="{3D8C47E6-E477-438E-A78A-29CDBB44867C}" type="presOf" srcId="{B6FE21A4-20B3-41F2-AA2B-1094F36B57A2}" destId="{BCABAE0A-A2ED-443A-9B0D-C3CE0E307D60}" srcOrd="1" destOrd="0" presId="urn:microsoft.com/office/officeart/2005/8/layout/pyramid1"/>
    <dgm:cxn modelId="{4863C0ED-D650-4FB5-BA17-ACADEC0968A7}" type="presOf" srcId="{40146F14-F6EF-4A1C-BC22-1C9E8C86976C}" destId="{B39E0431-04DB-4A02-A84C-3C3D86870B19}" srcOrd="0" destOrd="0" presId="urn:microsoft.com/office/officeart/2005/8/layout/pyramid1"/>
    <dgm:cxn modelId="{6E5216CD-52C5-4D14-A19B-F56297B9D459}" type="presParOf" srcId="{B39E0431-04DB-4A02-A84C-3C3D86870B19}" destId="{293C89CB-46D1-488A-81AB-8095645018B8}" srcOrd="0" destOrd="0" presId="urn:microsoft.com/office/officeart/2005/8/layout/pyramid1"/>
    <dgm:cxn modelId="{FFE13794-CFA4-480D-B48A-75489B5F8B8F}" type="presParOf" srcId="{293C89CB-46D1-488A-81AB-8095645018B8}" destId="{810896C3-E6A8-4B57-A14A-767BE4D2DEEC}" srcOrd="0" destOrd="0" presId="urn:microsoft.com/office/officeart/2005/8/layout/pyramid1"/>
    <dgm:cxn modelId="{08994174-DC3C-42C5-9339-FF50815A369B}" type="presParOf" srcId="{293C89CB-46D1-488A-81AB-8095645018B8}" destId="{65515582-0BB3-4878-ABE8-A54B6B42B477}" srcOrd="1" destOrd="0" presId="urn:microsoft.com/office/officeart/2005/8/layout/pyramid1"/>
    <dgm:cxn modelId="{DF692727-0A7D-4345-A846-96226EB5BB6F}" type="presParOf" srcId="{B39E0431-04DB-4A02-A84C-3C3D86870B19}" destId="{D8BA77A3-627A-4E63-88C8-986CCE015280}" srcOrd="1" destOrd="0" presId="urn:microsoft.com/office/officeart/2005/8/layout/pyramid1"/>
    <dgm:cxn modelId="{BED8BC5D-17DC-401C-A9F4-B5933C04CF2F}" type="presParOf" srcId="{D8BA77A3-627A-4E63-88C8-986CCE015280}" destId="{0EF1356A-2063-4732-B032-28AB71E42169}" srcOrd="0" destOrd="0" presId="urn:microsoft.com/office/officeart/2005/8/layout/pyramid1"/>
    <dgm:cxn modelId="{6F33E8FD-A54F-41B1-A0E3-7CE392543311}" type="presParOf" srcId="{D8BA77A3-627A-4E63-88C8-986CCE015280}" destId="{9A5322BC-464E-475E-9C09-6A1A27BB95EF}" srcOrd="1" destOrd="0" presId="urn:microsoft.com/office/officeart/2005/8/layout/pyramid1"/>
    <dgm:cxn modelId="{D2790638-E711-42FF-8AB2-A53CD595CEB8}" type="presParOf" srcId="{B39E0431-04DB-4A02-A84C-3C3D86870B19}" destId="{36401809-1DC4-4E92-9894-EE80A3716B08}" srcOrd="2" destOrd="0" presId="urn:microsoft.com/office/officeart/2005/8/layout/pyramid1"/>
    <dgm:cxn modelId="{D3294D50-A49D-4E72-BE4C-332D1F107789}" type="presParOf" srcId="{36401809-1DC4-4E92-9894-EE80A3716B08}" destId="{9A681C33-6369-4DD9-A335-E3277355CFEC}" srcOrd="0" destOrd="0" presId="urn:microsoft.com/office/officeart/2005/8/layout/pyramid1"/>
    <dgm:cxn modelId="{2BFCC4A8-35A9-4F18-897D-A7E1A7AC0BE1}" type="presParOf" srcId="{36401809-1DC4-4E92-9894-EE80A3716B08}" destId="{BCABAE0A-A2ED-443A-9B0D-C3CE0E307D60}" srcOrd="1" destOrd="0" presId="urn:microsoft.com/office/officeart/2005/8/layout/pyramid1"/>
    <dgm:cxn modelId="{CA578376-C2D9-4269-9B26-D5B1601AC44C}" type="presParOf" srcId="{B39E0431-04DB-4A02-A84C-3C3D86870B19}" destId="{9F893AE2-2A59-4AEE-B142-219FA57F890C}" srcOrd="3" destOrd="0" presId="urn:microsoft.com/office/officeart/2005/8/layout/pyramid1"/>
    <dgm:cxn modelId="{F401EFCD-3BBA-4AD3-A194-AC93E6D03181}" type="presParOf" srcId="{9F893AE2-2A59-4AEE-B142-219FA57F890C}" destId="{C05B80FE-6404-4559-AC26-B7ADA047AD66}" srcOrd="0" destOrd="0" presId="urn:microsoft.com/office/officeart/2005/8/layout/pyramid1"/>
    <dgm:cxn modelId="{7695C3F3-CA07-4E5D-AFA2-1DD23059A32E}" type="presParOf" srcId="{9F893AE2-2A59-4AEE-B142-219FA57F890C}" destId="{9901D15F-4BE3-4F96-A7ED-014471D651AA}" srcOrd="1" destOrd="0" presId="urn:microsoft.com/office/officeart/2005/8/layout/pyramid1"/>
    <dgm:cxn modelId="{87C5E823-2F73-4E5E-96D2-14F87537AA20}" type="presParOf" srcId="{B39E0431-04DB-4A02-A84C-3C3D86870B19}" destId="{8595BBF7-76B8-40AB-81B8-C53657F99A7E}" srcOrd="4" destOrd="0" presId="urn:microsoft.com/office/officeart/2005/8/layout/pyramid1"/>
    <dgm:cxn modelId="{A62432E0-0594-41AF-8607-2B4371528775}" type="presParOf" srcId="{8595BBF7-76B8-40AB-81B8-C53657F99A7E}" destId="{DB369E37-D1E5-4062-BB98-60214688D800}" srcOrd="0" destOrd="0" presId="urn:microsoft.com/office/officeart/2005/8/layout/pyramid1"/>
    <dgm:cxn modelId="{40CED6A5-1B50-47AA-8598-403555C33B63}" type="presParOf" srcId="{8595BBF7-76B8-40AB-81B8-C53657F99A7E}" destId="{BF2B5250-AC25-460F-9F3A-CCF9FEE1DE7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896C3-E6A8-4B57-A14A-767BE4D2DEEC}">
      <dsp:nvSpPr>
        <dsp:cNvPr id="0" name=""/>
        <dsp:cNvSpPr/>
      </dsp:nvSpPr>
      <dsp:spPr>
        <a:xfrm>
          <a:off x="1060211" y="0"/>
          <a:ext cx="726001" cy="584555"/>
        </a:xfrm>
        <a:prstGeom prst="trapezoid">
          <a:avLst>
            <a:gd name="adj" fmla="val 62099"/>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br>
            <a:rPr lang="en-US" sz="1000" kern="1200" dirty="0"/>
          </a:br>
          <a:br>
            <a:rPr lang="en-US" sz="1000" kern="1200" dirty="0"/>
          </a:br>
          <a:r>
            <a:rPr lang="en-US" sz="900" kern="1200" dirty="0">
              <a:solidFill>
                <a:schemeClr val="bg1"/>
              </a:solidFill>
            </a:rPr>
            <a:t>Self-</a:t>
          </a:r>
          <a:br>
            <a:rPr lang="en-US" sz="900" kern="1200" dirty="0">
              <a:solidFill>
                <a:schemeClr val="bg1"/>
              </a:solidFill>
            </a:rPr>
          </a:br>
          <a:r>
            <a:rPr lang="en-US" sz="900" kern="1200" dirty="0">
              <a:solidFill>
                <a:schemeClr val="bg1"/>
              </a:solidFill>
            </a:rPr>
            <a:t>actualization</a:t>
          </a:r>
        </a:p>
      </dsp:txBody>
      <dsp:txXfrm>
        <a:off x="1060211" y="0"/>
        <a:ext cx="726001" cy="584555"/>
      </dsp:txXfrm>
    </dsp:sp>
    <dsp:sp modelId="{0EF1356A-2063-4732-B032-28AB71E42169}">
      <dsp:nvSpPr>
        <dsp:cNvPr id="0" name=""/>
        <dsp:cNvSpPr/>
      </dsp:nvSpPr>
      <dsp:spPr>
        <a:xfrm>
          <a:off x="795158" y="584555"/>
          <a:ext cx="1256107" cy="426826"/>
        </a:xfrm>
        <a:prstGeom prst="trapezoid">
          <a:avLst>
            <a:gd name="adj" fmla="val 62099"/>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Esteem</a:t>
          </a:r>
        </a:p>
      </dsp:txBody>
      <dsp:txXfrm>
        <a:off x="1014977" y="584555"/>
        <a:ext cx="816469" cy="426826"/>
      </dsp:txXfrm>
    </dsp:sp>
    <dsp:sp modelId="{9A681C33-6369-4DD9-A335-E3277355CFEC}">
      <dsp:nvSpPr>
        <dsp:cNvPr id="0" name=""/>
        <dsp:cNvSpPr/>
      </dsp:nvSpPr>
      <dsp:spPr>
        <a:xfrm>
          <a:off x="530105" y="1011382"/>
          <a:ext cx="1786213" cy="426826"/>
        </a:xfrm>
        <a:prstGeom prst="trapezoid">
          <a:avLst>
            <a:gd name="adj" fmla="val 62099"/>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Love / Belonging</a:t>
          </a:r>
        </a:p>
      </dsp:txBody>
      <dsp:txXfrm>
        <a:off x="842693" y="1011382"/>
        <a:ext cx="1161038" cy="426826"/>
      </dsp:txXfrm>
    </dsp:sp>
    <dsp:sp modelId="{C05B80FE-6404-4559-AC26-B7ADA047AD66}">
      <dsp:nvSpPr>
        <dsp:cNvPr id="0" name=""/>
        <dsp:cNvSpPr/>
      </dsp:nvSpPr>
      <dsp:spPr>
        <a:xfrm>
          <a:off x="265052" y="1438208"/>
          <a:ext cx="2316319" cy="426826"/>
        </a:xfrm>
        <a:prstGeom prst="trapezoid">
          <a:avLst>
            <a:gd name="adj" fmla="val 62099"/>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Safety</a:t>
          </a:r>
        </a:p>
      </dsp:txBody>
      <dsp:txXfrm>
        <a:off x="670408" y="1438208"/>
        <a:ext cx="1505607" cy="426826"/>
      </dsp:txXfrm>
    </dsp:sp>
    <dsp:sp modelId="{DB369E37-D1E5-4062-BB98-60214688D800}">
      <dsp:nvSpPr>
        <dsp:cNvPr id="0" name=""/>
        <dsp:cNvSpPr/>
      </dsp:nvSpPr>
      <dsp:spPr>
        <a:xfrm>
          <a:off x="0" y="1865035"/>
          <a:ext cx="2846425" cy="426826"/>
        </a:xfrm>
        <a:prstGeom prst="trapezoid">
          <a:avLst>
            <a:gd name="adj" fmla="val 62099"/>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Physiological</a:t>
          </a:r>
        </a:p>
      </dsp:txBody>
      <dsp:txXfrm>
        <a:off x="498124" y="1865035"/>
        <a:ext cx="1850176" cy="426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896C3-E6A8-4B57-A14A-767BE4D2DEEC}">
      <dsp:nvSpPr>
        <dsp:cNvPr id="0" name=""/>
        <dsp:cNvSpPr/>
      </dsp:nvSpPr>
      <dsp:spPr>
        <a:xfrm>
          <a:off x="1060211" y="0"/>
          <a:ext cx="726001" cy="584555"/>
        </a:xfrm>
        <a:prstGeom prst="trapezoid">
          <a:avLst>
            <a:gd name="adj" fmla="val 62099"/>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br>
            <a:rPr lang="en-US" sz="900" kern="1200" dirty="0"/>
          </a:br>
          <a:br>
            <a:rPr lang="en-US" sz="900" kern="1200" dirty="0"/>
          </a:br>
          <a:r>
            <a:rPr lang="en-US" sz="900" kern="1200" dirty="0">
              <a:solidFill>
                <a:schemeClr val="bg1"/>
              </a:solidFill>
            </a:rPr>
            <a:t>Self-</a:t>
          </a:r>
          <a:br>
            <a:rPr lang="en-US" sz="900" kern="1200" dirty="0">
              <a:solidFill>
                <a:schemeClr val="bg1"/>
              </a:solidFill>
            </a:rPr>
          </a:br>
          <a:r>
            <a:rPr lang="en-US" sz="900" kern="1200" dirty="0">
              <a:solidFill>
                <a:schemeClr val="bg1"/>
              </a:solidFill>
            </a:rPr>
            <a:t>actualization</a:t>
          </a:r>
        </a:p>
      </dsp:txBody>
      <dsp:txXfrm>
        <a:off x="1060211" y="0"/>
        <a:ext cx="726001" cy="584555"/>
      </dsp:txXfrm>
    </dsp:sp>
    <dsp:sp modelId="{0EF1356A-2063-4732-B032-28AB71E42169}">
      <dsp:nvSpPr>
        <dsp:cNvPr id="0" name=""/>
        <dsp:cNvSpPr/>
      </dsp:nvSpPr>
      <dsp:spPr>
        <a:xfrm>
          <a:off x="795158" y="584555"/>
          <a:ext cx="1256107" cy="426826"/>
        </a:xfrm>
        <a:prstGeom prst="trapezoid">
          <a:avLst>
            <a:gd name="adj" fmla="val 62099"/>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Esteem</a:t>
          </a:r>
        </a:p>
      </dsp:txBody>
      <dsp:txXfrm>
        <a:off x="1014977" y="584555"/>
        <a:ext cx="816469" cy="426826"/>
      </dsp:txXfrm>
    </dsp:sp>
    <dsp:sp modelId="{9A681C33-6369-4DD9-A335-E3277355CFEC}">
      <dsp:nvSpPr>
        <dsp:cNvPr id="0" name=""/>
        <dsp:cNvSpPr/>
      </dsp:nvSpPr>
      <dsp:spPr>
        <a:xfrm>
          <a:off x="530105" y="1011382"/>
          <a:ext cx="1786213" cy="426826"/>
        </a:xfrm>
        <a:prstGeom prst="trapezoid">
          <a:avLst>
            <a:gd name="adj" fmla="val 62099"/>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Love / Belonging</a:t>
          </a:r>
        </a:p>
      </dsp:txBody>
      <dsp:txXfrm>
        <a:off x="842693" y="1011382"/>
        <a:ext cx="1161038" cy="426826"/>
      </dsp:txXfrm>
    </dsp:sp>
    <dsp:sp modelId="{C05B80FE-6404-4559-AC26-B7ADA047AD66}">
      <dsp:nvSpPr>
        <dsp:cNvPr id="0" name=""/>
        <dsp:cNvSpPr/>
      </dsp:nvSpPr>
      <dsp:spPr>
        <a:xfrm>
          <a:off x="265052" y="1438208"/>
          <a:ext cx="2316319" cy="426826"/>
        </a:xfrm>
        <a:prstGeom prst="trapezoid">
          <a:avLst>
            <a:gd name="adj" fmla="val 62099"/>
          </a:avLst>
        </a:prstGeom>
        <a:solidFill>
          <a:schemeClr val="accent1">
            <a:shade val="50000"/>
            <a:hueOff val="267407"/>
            <a:satOff val="7164"/>
            <a:lumOff val="315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Safety</a:t>
          </a:r>
        </a:p>
      </dsp:txBody>
      <dsp:txXfrm>
        <a:off x="670408" y="1438208"/>
        <a:ext cx="1505607" cy="426826"/>
      </dsp:txXfrm>
    </dsp:sp>
    <dsp:sp modelId="{DB369E37-D1E5-4062-BB98-60214688D800}">
      <dsp:nvSpPr>
        <dsp:cNvPr id="0" name=""/>
        <dsp:cNvSpPr/>
      </dsp:nvSpPr>
      <dsp:spPr>
        <a:xfrm>
          <a:off x="0" y="1865035"/>
          <a:ext cx="2846425" cy="426826"/>
        </a:xfrm>
        <a:prstGeom prst="trapezoid">
          <a:avLst>
            <a:gd name="adj" fmla="val 62099"/>
          </a:avLst>
        </a:prstGeom>
        <a:solidFill>
          <a:schemeClr val="accent1">
            <a:shade val="50000"/>
            <a:hueOff val="133703"/>
            <a:satOff val="3582"/>
            <a:lumOff val="157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Physiological</a:t>
          </a:r>
        </a:p>
      </dsp:txBody>
      <dsp:txXfrm>
        <a:off x="498124" y="1865035"/>
        <a:ext cx="1850176" cy="42682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57800" cy="457200"/>
          </a:xfrm>
          <a:prstGeom prst="rect">
            <a:avLst/>
          </a:prstGeom>
        </p:spPr>
        <p:txBody>
          <a:bodyPr vert="horz" lIns="91440" tIns="45720" rIns="91440" bIns="45720" rtlCol="0"/>
          <a:lstStyle>
            <a:lvl1pPr algn="l">
              <a:defRPr sz="1200"/>
            </a:lvl1pPr>
          </a:lstStyle>
          <a:p>
            <a:r>
              <a:rPr lang="en-US" sz="1300" b="1" dirty="0">
                <a:latin typeface="Arial" pitchFamily="34" charset="0"/>
                <a:cs typeface="Arial" pitchFamily="34" charset="0"/>
              </a:rPr>
              <a:t>Visual Studio Live! Las Vegas 2016</a:t>
            </a:r>
          </a:p>
        </p:txBody>
      </p:sp>
      <p:sp>
        <p:nvSpPr>
          <p:cNvPr id="4" name="Footer Placeholder 3"/>
          <p:cNvSpPr>
            <a:spLocks noGrp="1"/>
          </p:cNvSpPr>
          <p:nvPr>
            <p:ph type="ftr" sz="quarter" idx="2"/>
          </p:nvPr>
        </p:nvSpPr>
        <p:spPr>
          <a:xfrm>
            <a:off x="0" y="8685213"/>
            <a:ext cx="5562600" cy="457200"/>
          </a:xfrm>
          <a:prstGeom prst="rect">
            <a:avLst/>
          </a:prstGeom>
        </p:spPr>
        <p:txBody>
          <a:bodyPr vert="horz" lIns="91440" tIns="45720" rIns="91440" bIns="45720" rtlCol="0" anchor="b"/>
          <a:lstStyle>
            <a:lvl1pPr algn="l">
              <a:defRPr sz="1200"/>
            </a:lvl1p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349443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2ECFD-0169-4599-A79A-8C44AB4A932C}" type="datetimeFigureOut">
              <a:rPr lang="en-US" smtClean="0"/>
              <a:pPr/>
              <a:t>9/6/22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326DE0-BACA-4EA0-B73F-CC7DC1D7F4A1}" type="slidenum">
              <a:rPr lang="en-US" smtClean="0"/>
              <a:pPr/>
              <a:t>‹#›</a:t>
            </a:fld>
            <a:endParaRPr lang="en-US"/>
          </a:p>
        </p:txBody>
      </p:sp>
    </p:spTree>
    <p:extLst>
      <p:ext uri="{BB962C8B-B14F-4D97-AF65-F5344CB8AC3E}">
        <p14:creationId xmlns:p14="http://schemas.microsoft.com/office/powerpoint/2010/main" val="73763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988B0C-D0FA-4593-BF38-A7BA3E9A5D69}" type="slidenum">
              <a:rPr kumimoji="0" lang="en-US" sz="1200" b="0" i="0" u="none" strike="noStrike" kern="1200" cap="none" spc="0" normalizeH="0" baseline="0" noProof="0">
                <a:ln>
                  <a:noFill/>
                </a:ln>
                <a:solidFill>
                  <a:prstClr val="black"/>
                </a:solidFill>
                <a:effectLst/>
                <a:uLnTx/>
                <a:uFillTx/>
                <a:latin typeface="Calibri"/>
                <a:ea typeface="ＭＳ Ｐゴシック" pitchFamily="-72" charset="-128"/>
                <a:cs typeface="ＭＳ Ｐゴシック" pitchFamily="-72" charset="-128"/>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ＭＳ Ｐゴシック" pitchFamily="-72" charset="-128"/>
              <a:cs typeface="ＭＳ Ｐゴシック" pitchFamily="-72" charset="-128"/>
            </a:endParaRPr>
          </a:p>
        </p:txBody>
      </p:sp>
    </p:spTree>
    <p:extLst>
      <p:ext uri="{BB962C8B-B14F-4D97-AF65-F5344CB8AC3E}">
        <p14:creationId xmlns:p14="http://schemas.microsoft.com/office/powerpoint/2010/main" val="169623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326DE0-BACA-4EA0-B73F-CC7DC1D7F4A1}" type="slidenum">
              <a:rPr lang="en-US" smtClean="0"/>
              <a:pPr/>
              <a:t>32</a:t>
            </a:fld>
            <a:endParaRPr lang="en-US"/>
          </a:p>
        </p:txBody>
      </p:sp>
    </p:spTree>
    <p:extLst>
      <p:ext uri="{BB962C8B-B14F-4D97-AF65-F5344CB8AC3E}">
        <p14:creationId xmlns:p14="http://schemas.microsoft.com/office/powerpoint/2010/main" val="246048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https://www.istockphoto.com/photo/horse-racing-gm176716567-26328683</a:t>
            </a:r>
          </a:p>
          <a:p>
            <a:endParaRPr lang="en-US" dirty="0"/>
          </a:p>
        </p:txBody>
      </p:sp>
    </p:spTree>
    <p:extLst>
      <p:ext uri="{BB962C8B-B14F-4D97-AF65-F5344CB8AC3E}">
        <p14:creationId xmlns:p14="http://schemas.microsoft.com/office/powerpoint/2010/main" val="362122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https://www.istockphoto.com/photo/young-woman-ranch-hand-leading-group-of-horses-on-path-gm635725572-112365253</a:t>
            </a:r>
          </a:p>
        </p:txBody>
      </p:sp>
    </p:spTree>
    <p:extLst>
      <p:ext uri="{BB962C8B-B14F-4D97-AF65-F5344CB8AC3E}">
        <p14:creationId xmlns:p14="http://schemas.microsoft.com/office/powerpoint/2010/main" val="110031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https://www.istockphoto.com/photo/funny-concept-for-teamwork-and-knowledge-transfer-gm505598410-83751915</a:t>
            </a:r>
          </a:p>
          <a:p>
            <a:endParaRPr lang="en-US" dirty="0"/>
          </a:p>
        </p:txBody>
      </p:sp>
    </p:spTree>
    <p:extLst>
      <p:ext uri="{BB962C8B-B14F-4D97-AF65-F5344CB8AC3E}">
        <p14:creationId xmlns:p14="http://schemas.microsoft.com/office/powerpoint/2010/main" val="305076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https://www.istockphoto.com/photo/funny-concept-for-teamwork-and-knowledge-transfer-gm505598340-83751825</a:t>
            </a:r>
          </a:p>
        </p:txBody>
      </p:sp>
    </p:spTree>
    <p:extLst>
      <p:ext uri="{BB962C8B-B14F-4D97-AF65-F5344CB8AC3E}">
        <p14:creationId xmlns:p14="http://schemas.microsoft.com/office/powerpoint/2010/main" val="54268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2329266"/>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143000" y="3451022"/>
            <a:ext cx="6858000" cy="492329"/>
          </a:xfrm>
        </p:spPr>
        <p:txBody>
          <a:bodyPr anchor="ctr"/>
          <a:lstStyle>
            <a:lvl1pPr marL="0" indent="0" algn="ctr">
              <a:buNone/>
              <a:defRPr sz="1800">
                <a:solidFill>
                  <a:schemeClr val="bg1">
                    <a:lumMod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1685783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Just some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51434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87932477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4" name="Rectangle 3"/>
          <p:cNvSpPr/>
          <p:nvPr userDrawn="1"/>
        </p:nvSpPr>
        <p:spPr>
          <a:xfrm>
            <a:off x="1" y="1"/>
            <a:ext cx="3476624" cy="5143500"/>
          </a:xfrm>
          <a:prstGeom prst="rect">
            <a:avLst/>
          </a:prstGeom>
          <a:solidFill>
            <a:srgbClr val="44546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err="1">
              <a:solidFill>
                <a:schemeClr val="bg1"/>
              </a:solidFill>
              <a:latin typeface="Gotham Medium" panose="02000604030000020004" pitchFamily="50" charset="0"/>
            </a:endParaRPr>
          </a:p>
        </p:txBody>
      </p:sp>
      <p:sp>
        <p:nvSpPr>
          <p:cNvPr id="7" name="Rectangle 6"/>
          <p:cNvSpPr/>
          <p:nvPr userDrawn="1"/>
        </p:nvSpPr>
        <p:spPr>
          <a:xfrm>
            <a:off x="-1097281" y="0"/>
            <a:ext cx="1097281" cy="577081"/>
          </a:xfrm>
          <a:prstGeom prst="rect">
            <a:avLst/>
          </a:prstGeom>
        </p:spPr>
        <p:txBody>
          <a:bodyPr wrap="square">
            <a:spAutoFit/>
          </a:bodyPr>
          <a:lstStyle/>
          <a:p>
            <a:pPr algn="r"/>
            <a:r>
              <a:rPr lang="en-US" sz="1050" b="0" dirty="0">
                <a:latin typeface="Gotham Medium" panose="02000604030000020004" pitchFamily="50" charset="0"/>
              </a:rPr>
              <a:t>This bullet list is </a:t>
            </a:r>
            <a:r>
              <a:rPr lang="en-US" sz="1050" b="1" dirty="0">
                <a:solidFill>
                  <a:schemeClr val="accent1"/>
                </a:solidFill>
                <a:latin typeface="Gotham Medium" panose="02000604030000020004" pitchFamily="50" charset="0"/>
              </a:rPr>
              <a:t>preset</a:t>
            </a:r>
            <a:r>
              <a:rPr lang="en-US" sz="1050" b="0" dirty="0">
                <a:solidFill>
                  <a:schemeClr val="accent1"/>
                </a:solidFill>
                <a:latin typeface="Gotham Medium" panose="02000604030000020004" pitchFamily="50" charset="0"/>
              </a:rPr>
              <a:t> </a:t>
            </a:r>
            <a:r>
              <a:rPr lang="en-US" sz="1050" b="0" dirty="0">
                <a:latin typeface="Gotham Medium" panose="02000604030000020004" pitchFamily="50" charset="0"/>
              </a:rPr>
              <a:t>with </a:t>
            </a:r>
            <a:r>
              <a:rPr lang="en-US" sz="1050" b="1" dirty="0">
                <a:solidFill>
                  <a:schemeClr val="accent1"/>
                </a:solidFill>
                <a:latin typeface="Gotham Medium" panose="02000604030000020004" pitchFamily="50" charset="0"/>
              </a:rPr>
              <a:t>animations</a:t>
            </a:r>
          </a:p>
        </p:txBody>
      </p:sp>
      <p:sp>
        <p:nvSpPr>
          <p:cNvPr id="17" name="Text Placeholder 16"/>
          <p:cNvSpPr>
            <a:spLocks noGrp="1"/>
          </p:cNvSpPr>
          <p:nvPr>
            <p:ph type="body" sz="quarter" idx="12" hasCustomPrompt="1"/>
          </p:nvPr>
        </p:nvSpPr>
        <p:spPr>
          <a:xfrm>
            <a:off x="3886200" y="246173"/>
            <a:ext cx="4847480" cy="4492819"/>
          </a:xfrm>
        </p:spPr>
        <p:txBody>
          <a:bodyPr anchor="ctr"/>
          <a:lstStyle>
            <a:lvl1pPr algn="l">
              <a:lnSpc>
                <a:spcPct val="100000"/>
              </a:lnSpc>
              <a:defRPr sz="1800" baseline="0">
                <a:solidFill>
                  <a:schemeClr val="tx1"/>
                </a:solidFill>
                <a:latin typeface="+mn-lt"/>
              </a:defRPr>
            </a:lvl1pPr>
            <a:lvl2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2pPr>
            <a:lvl3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3pPr>
            <a:lvl4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4pPr>
            <a:lvl5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557837" y="2039140"/>
            <a:ext cx="2360950" cy="906884"/>
          </a:xfrm>
        </p:spPr>
        <p:txBody>
          <a:bodyPr anchor="b" anchorCtr="0">
            <a:noAutofit/>
          </a:bodyPr>
          <a:lstStyle>
            <a:lvl1pPr marL="0" indent="0" algn="ctr">
              <a:buNone/>
              <a:defRPr sz="3000" b="0" baseline="0">
                <a:solidFill>
                  <a:schemeClr val="bg1"/>
                </a:solidFill>
                <a:latin typeface="+mn-lt"/>
              </a:defRPr>
            </a:lvl1pPr>
            <a:lvl2pPr marL="222805" indent="0" algn="ctr">
              <a:buNone/>
              <a:defRPr sz="2700">
                <a:latin typeface="+mj-lt"/>
              </a:defRPr>
            </a:lvl2pPr>
            <a:lvl3pPr marL="447132" indent="0" algn="ctr">
              <a:buNone/>
              <a:defRPr sz="2700">
                <a:latin typeface="+mj-lt"/>
              </a:defRPr>
            </a:lvl3pPr>
            <a:lvl4pPr marL="661988" indent="0" algn="ctr">
              <a:buNone/>
              <a:defRPr sz="2700">
                <a:latin typeface="+mj-lt"/>
              </a:defRPr>
            </a:lvl4pPr>
            <a:lvl5pPr marL="822722" indent="0" algn="ctr">
              <a:buNone/>
              <a:defRPr sz="2700">
                <a:latin typeface="+mj-lt"/>
              </a:defRPr>
            </a:lvl5pPr>
          </a:lstStyle>
          <a:p>
            <a:pPr lvl="0"/>
            <a:r>
              <a:rPr lang="en-US" dirty="0"/>
              <a:t>Course </a:t>
            </a:r>
            <a:br>
              <a:rPr lang="en-US" dirty="0"/>
            </a:br>
            <a:r>
              <a:rPr lang="en-US" dirty="0"/>
              <a:t>Overview</a:t>
            </a:r>
          </a:p>
        </p:txBody>
      </p:sp>
    </p:spTree>
    <p:extLst>
      <p:ext uri="{BB962C8B-B14F-4D97-AF65-F5344CB8AC3E}">
        <p14:creationId xmlns:p14="http://schemas.microsoft.com/office/powerpoint/2010/main" val="14726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4" name="Rectangle 3"/>
          <p:cNvSpPr/>
          <p:nvPr userDrawn="1"/>
        </p:nvSpPr>
        <p:spPr>
          <a:xfrm>
            <a:off x="1" y="1"/>
            <a:ext cx="3476624" cy="5143500"/>
          </a:xfrm>
          <a:prstGeom prst="rect">
            <a:avLst/>
          </a:prstGeom>
          <a:solidFill>
            <a:srgbClr val="44546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err="1">
              <a:solidFill>
                <a:schemeClr val="bg1"/>
              </a:solidFill>
              <a:latin typeface="Gotham Medium" panose="02000604030000020004" pitchFamily="50" charset="0"/>
            </a:endParaRPr>
          </a:p>
        </p:txBody>
      </p:sp>
      <p:sp>
        <p:nvSpPr>
          <p:cNvPr id="7" name="Rectangle 6"/>
          <p:cNvSpPr/>
          <p:nvPr userDrawn="1"/>
        </p:nvSpPr>
        <p:spPr>
          <a:xfrm>
            <a:off x="-1097281" y="0"/>
            <a:ext cx="1097281" cy="577081"/>
          </a:xfrm>
          <a:prstGeom prst="rect">
            <a:avLst/>
          </a:prstGeom>
        </p:spPr>
        <p:txBody>
          <a:bodyPr wrap="square">
            <a:spAutoFit/>
          </a:bodyPr>
          <a:lstStyle/>
          <a:p>
            <a:pPr algn="r"/>
            <a:r>
              <a:rPr lang="en-US" sz="1050" b="0" dirty="0">
                <a:latin typeface="Gotham Medium" panose="02000604030000020004" pitchFamily="50" charset="0"/>
              </a:rPr>
              <a:t>This bullet list is </a:t>
            </a:r>
            <a:r>
              <a:rPr lang="en-US" sz="1050" b="1" dirty="0">
                <a:solidFill>
                  <a:schemeClr val="accent1"/>
                </a:solidFill>
                <a:latin typeface="Gotham Medium" panose="02000604030000020004" pitchFamily="50" charset="0"/>
              </a:rPr>
              <a:t>preset</a:t>
            </a:r>
            <a:r>
              <a:rPr lang="en-US" sz="1050" b="0" dirty="0">
                <a:solidFill>
                  <a:schemeClr val="accent1"/>
                </a:solidFill>
                <a:latin typeface="Gotham Medium" panose="02000604030000020004" pitchFamily="50" charset="0"/>
              </a:rPr>
              <a:t> </a:t>
            </a:r>
            <a:r>
              <a:rPr lang="en-US" sz="1050" b="0" dirty="0">
                <a:latin typeface="Gotham Medium" panose="02000604030000020004" pitchFamily="50" charset="0"/>
              </a:rPr>
              <a:t>with </a:t>
            </a:r>
            <a:r>
              <a:rPr lang="en-US" sz="1050" b="1" dirty="0">
                <a:solidFill>
                  <a:schemeClr val="accent1"/>
                </a:solidFill>
                <a:latin typeface="Gotham Medium" panose="02000604030000020004" pitchFamily="50" charset="0"/>
              </a:rPr>
              <a:t>animations</a:t>
            </a:r>
          </a:p>
        </p:txBody>
      </p:sp>
      <p:sp>
        <p:nvSpPr>
          <p:cNvPr id="17" name="Text Placeholder 16"/>
          <p:cNvSpPr>
            <a:spLocks noGrp="1"/>
          </p:cNvSpPr>
          <p:nvPr>
            <p:ph type="body" sz="quarter" idx="12" hasCustomPrompt="1"/>
          </p:nvPr>
        </p:nvSpPr>
        <p:spPr>
          <a:xfrm>
            <a:off x="3886200" y="246173"/>
            <a:ext cx="4847480" cy="4492819"/>
          </a:xfrm>
        </p:spPr>
        <p:txBody>
          <a:bodyPr anchor="ctr"/>
          <a:lstStyle>
            <a:lvl1pPr algn="l">
              <a:lnSpc>
                <a:spcPct val="100000"/>
              </a:lnSpc>
              <a:defRPr sz="1800" baseline="0">
                <a:solidFill>
                  <a:schemeClr val="tx1"/>
                </a:solidFill>
                <a:latin typeface="+mn-lt"/>
              </a:defRPr>
            </a:lvl1pPr>
            <a:lvl2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2pPr>
            <a:lvl3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3pPr>
            <a:lvl4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4pPr>
            <a:lvl5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557837" y="2323019"/>
            <a:ext cx="2360950" cy="497463"/>
          </a:xfrm>
        </p:spPr>
        <p:txBody>
          <a:bodyPr anchor="b" anchorCtr="0">
            <a:noAutofit/>
          </a:bodyPr>
          <a:lstStyle>
            <a:lvl1pPr marL="0" indent="0" algn="ctr">
              <a:buNone/>
              <a:defRPr sz="3000" b="0" baseline="0">
                <a:solidFill>
                  <a:schemeClr val="bg1"/>
                </a:solidFill>
                <a:latin typeface="+mn-lt"/>
              </a:defRPr>
            </a:lvl1pPr>
            <a:lvl2pPr marL="222805" indent="0" algn="ctr">
              <a:buNone/>
              <a:defRPr sz="2700">
                <a:latin typeface="+mj-lt"/>
              </a:defRPr>
            </a:lvl2pPr>
            <a:lvl3pPr marL="447132" indent="0" algn="ctr">
              <a:buNone/>
              <a:defRPr sz="2700">
                <a:latin typeface="+mj-lt"/>
              </a:defRPr>
            </a:lvl3pPr>
            <a:lvl4pPr marL="661988" indent="0" algn="ctr">
              <a:buNone/>
              <a:defRPr sz="2700">
                <a:latin typeface="+mj-lt"/>
              </a:defRPr>
            </a:lvl4pPr>
            <a:lvl5pPr marL="822722" indent="0" algn="ctr">
              <a:buNone/>
              <a:defRPr sz="2700">
                <a:latin typeface="+mj-lt"/>
              </a:defRPr>
            </a:lvl5pPr>
          </a:lstStyle>
          <a:p>
            <a:pPr lvl="0"/>
            <a:r>
              <a:rPr lang="en-US" dirty="0"/>
              <a:t>Overview</a:t>
            </a:r>
          </a:p>
        </p:txBody>
      </p:sp>
    </p:spTree>
    <p:extLst>
      <p:ext uri="{BB962C8B-B14F-4D97-AF65-F5344CB8AC3E}">
        <p14:creationId xmlns:p14="http://schemas.microsoft.com/office/powerpoint/2010/main" val="16411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4" name="Rectangle 3"/>
          <p:cNvSpPr/>
          <p:nvPr userDrawn="1"/>
        </p:nvSpPr>
        <p:spPr>
          <a:xfrm>
            <a:off x="1" y="1"/>
            <a:ext cx="3476624" cy="5143500"/>
          </a:xfrm>
          <a:prstGeom prst="rect">
            <a:avLst/>
          </a:prstGeom>
          <a:solidFill>
            <a:srgbClr val="44546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3000" dirty="0">
                <a:solidFill>
                  <a:schemeClr val="bg1"/>
                </a:solidFill>
                <a:latin typeface="+mn-lt"/>
              </a:rPr>
              <a:t>Demo</a:t>
            </a:r>
          </a:p>
        </p:txBody>
      </p:sp>
      <p:sp>
        <p:nvSpPr>
          <p:cNvPr id="7" name="Rectangle 6"/>
          <p:cNvSpPr/>
          <p:nvPr userDrawn="1"/>
        </p:nvSpPr>
        <p:spPr>
          <a:xfrm>
            <a:off x="-1097281" y="0"/>
            <a:ext cx="1097281" cy="577081"/>
          </a:xfrm>
          <a:prstGeom prst="rect">
            <a:avLst/>
          </a:prstGeom>
        </p:spPr>
        <p:txBody>
          <a:bodyPr wrap="square">
            <a:spAutoFit/>
          </a:bodyPr>
          <a:lstStyle/>
          <a:p>
            <a:pPr algn="r"/>
            <a:r>
              <a:rPr lang="en-US" sz="1050" b="0" dirty="0">
                <a:latin typeface="Gotham Medium" panose="02000604030000020004" pitchFamily="50" charset="0"/>
              </a:rPr>
              <a:t>This bullet list is </a:t>
            </a:r>
            <a:r>
              <a:rPr lang="en-US" sz="1050" b="1" dirty="0">
                <a:solidFill>
                  <a:schemeClr val="accent1"/>
                </a:solidFill>
                <a:latin typeface="Gotham Medium" panose="02000604030000020004" pitchFamily="50" charset="0"/>
              </a:rPr>
              <a:t>preset</a:t>
            </a:r>
            <a:r>
              <a:rPr lang="en-US" sz="1050" b="0" dirty="0">
                <a:solidFill>
                  <a:schemeClr val="accent1"/>
                </a:solidFill>
                <a:latin typeface="Gotham Medium" panose="02000604030000020004" pitchFamily="50" charset="0"/>
              </a:rPr>
              <a:t> </a:t>
            </a:r>
            <a:r>
              <a:rPr lang="en-US" sz="1050" b="0" dirty="0">
                <a:latin typeface="Gotham Medium" panose="02000604030000020004" pitchFamily="50" charset="0"/>
              </a:rPr>
              <a:t>with </a:t>
            </a:r>
            <a:r>
              <a:rPr lang="en-US" sz="1050" b="1" dirty="0">
                <a:solidFill>
                  <a:schemeClr val="accent1"/>
                </a:solidFill>
                <a:latin typeface="Gotham Medium" panose="02000604030000020004" pitchFamily="50" charset="0"/>
              </a:rPr>
              <a:t>animations</a:t>
            </a:r>
          </a:p>
        </p:txBody>
      </p:sp>
      <p:sp>
        <p:nvSpPr>
          <p:cNvPr id="17" name="Text Placeholder 16"/>
          <p:cNvSpPr>
            <a:spLocks noGrp="1"/>
          </p:cNvSpPr>
          <p:nvPr>
            <p:ph type="body" sz="quarter" idx="12" hasCustomPrompt="1"/>
          </p:nvPr>
        </p:nvSpPr>
        <p:spPr>
          <a:xfrm>
            <a:off x="3886200" y="246173"/>
            <a:ext cx="4847480" cy="4492819"/>
          </a:xfrm>
        </p:spPr>
        <p:txBody>
          <a:bodyPr anchor="ctr"/>
          <a:lstStyle>
            <a:lvl1pPr algn="l">
              <a:lnSpc>
                <a:spcPct val="100000"/>
              </a:lnSpc>
              <a:defRPr sz="1800" baseline="0">
                <a:solidFill>
                  <a:schemeClr val="tx1"/>
                </a:solidFill>
                <a:latin typeface="+mn-lt"/>
              </a:defRPr>
            </a:lvl1pPr>
            <a:lvl2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2pPr>
            <a:lvl3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3pPr>
            <a:lvl4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4pPr>
            <a:lvl5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7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4" name="Rectangle 3"/>
          <p:cNvSpPr/>
          <p:nvPr userDrawn="1"/>
        </p:nvSpPr>
        <p:spPr>
          <a:xfrm>
            <a:off x="1" y="1"/>
            <a:ext cx="3476624" cy="5143500"/>
          </a:xfrm>
          <a:prstGeom prst="rect">
            <a:avLst/>
          </a:prstGeom>
          <a:solidFill>
            <a:srgbClr val="44546A"/>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err="1">
              <a:solidFill>
                <a:schemeClr val="bg1"/>
              </a:solidFill>
              <a:latin typeface="Gotham Medium" panose="02000604030000020004" pitchFamily="50" charset="0"/>
            </a:endParaRPr>
          </a:p>
        </p:txBody>
      </p:sp>
      <p:sp>
        <p:nvSpPr>
          <p:cNvPr id="7" name="Rectangle 6"/>
          <p:cNvSpPr/>
          <p:nvPr userDrawn="1"/>
        </p:nvSpPr>
        <p:spPr>
          <a:xfrm>
            <a:off x="-1097281" y="0"/>
            <a:ext cx="1097281" cy="577081"/>
          </a:xfrm>
          <a:prstGeom prst="rect">
            <a:avLst/>
          </a:prstGeom>
        </p:spPr>
        <p:txBody>
          <a:bodyPr wrap="square">
            <a:spAutoFit/>
          </a:bodyPr>
          <a:lstStyle/>
          <a:p>
            <a:pPr algn="r"/>
            <a:r>
              <a:rPr lang="en-US" sz="1050" b="0" dirty="0">
                <a:latin typeface="Gotham Medium" panose="02000604030000020004" pitchFamily="50" charset="0"/>
              </a:rPr>
              <a:t>This bullet list is </a:t>
            </a:r>
            <a:r>
              <a:rPr lang="en-US" sz="1050" b="1" dirty="0">
                <a:solidFill>
                  <a:schemeClr val="accent1"/>
                </a:solidFill>
                <a:latin typeface="Gotham Medium" panose="02000604030000020004" pitchFamily="50" charset="0"/>
              </a:rPr>
              <a:t>preset</a:t>
            </a:r>
            <a:r>
              <a:rPr lang="en-US" sz="1050" b="0" dirty="0">
                <a:solidFill>
                  <a:schemeClr val="accent1"/>
                </a:solidFill>
                <a:latin typeface="Gotham Medium" panose="02000604030000020004" pitchFamily="50" charset="0"/>
              </a:rPr>
              <a:t> </a:t>
            </a:r>
            <a:r>
              <a:rPr lang="en-US" sz="1050" b="0" dirty="0">
                <a:latin typeface="Gotham Medium" panose="02000604030000020004" pitchFamily="50" charset="0"/>
              </a:rPr>
              <a:t>with </a:t>
            </a:r>
            <a:r>
              <a:rPr lang="en-US" sz="1050" b="1" dirty="0">
                <a:solidFill>
                  <a:schemeClr val="accent1"/>
                </a:solidFill>
                <a:latin typeface="Gotham Medium" panose="02000604030000020004" pitchFamily="50" charset="0"/>
              </a:rPr>
              <a:t>animations</a:t>
            </a:r>
          </a:p>
        </p:txBody>
      </p:sp>
      <p:sp>
        <p:nvSpPr>
          <p:cNvPr id="17" name="Text Placeholder 16"/>
          <p:cNvSpPr>
            <a:spLocks noGrp="1"/>
          </p:cNvSpPr>
          <p:nvPr>
            <p:ph type="body" sz="quarter" idx="12" hasCustomPrompt="1"/>
          </p:nvPr>
        </p:nvSpPr>
        <p:spPr>
          <a:xfrm>
            <a:off x="3886200" y="246173"/>
            <a:ext cx="4847480" cy="4492819"/>
          </a:xfrm>
        </p:spPr>
        <p:txBody>
          <a:bodyPr anchor="ctr"/>
          <a:lstStyle>
            <a:lvl1pPr algn="l">
              <a:lnSpc>
                <a:spcPct val="100000"/>
              </a:lnSpc>
              <a:defRPr sz="1800" baseline="0">
                <a:solidFill>
                  <a:schemeClr val="tx1"/>
                </a:solidFill>
                <a:latin typeface="+mn-lt"/>
              </a:defRPr>
            </a:lvl1pPr>
            <a:lvl2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2pPr>
            <a:lvl3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3pPr>
            <a:lvl4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4pPr>
            <a:lvl5pPr algn="l">
              <a:defRPr sz="1800" b="0" i="0">
                <a:solidFill>
                  <a:schemeClr val="tx1"/>
                </a:solidFill>
                <a:latin typeface="Gotham Book" panose="02000604040000020004" pitchFamily="50" charset="0"/>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557837" y="2323019"/>
            <a:ext cx="2360950" cy="497463"/>
          </a:xfrm>
        </p:spPr>
        <p:txBody>
          <a:bodyPr anchor="b" anchorCtr="0">
            <a:noAutofit/>
          </a:bodyPr>
          <a:lstStyle>
            <a:lvl1pPr marL="0" indent="0" algn="ctr">
              <a:buNone/>
              <a:defRPr sz="3000" b="0" baseline="0">
                <a:solidFill>
                  <a:schemeClr val="bg1"/>
                </a:solidFill>
                <a:latin typeface="+mn-lt"/>
              </a:defRPr>
            </a:lvl1pPr>
            <a:lvl2pPr marL="222805" indent="0" algn="ctr">
              <a:buNone/>
              <a:defRPr sz="2700">
                <a:latin typeface="+mj-lt"/>
              </a:defRPr>
            </a:lvl2pPr>
            <a:lvl3pPr marL="447132" indent="0" algn="ctr">
              <a:buNone/>
              <a:defRPr sz="2700">
                <a:latin typeface="+mj-lt"/>
              </a:defRPr>
            </a:lvl3pPr>
            <a:lvl4pPr marL="661988" indent="0" algn="ctr">
              <a:buNone/>
              <a:defRPr sz="2700">
                <a:latin typeface="+mj-lt"/>
              </a:defRPr>
            </a:lvl4pPr>
            <a:lvl5pPr marL="822722" indent="0" algn="ctr">
              <a:buNone/>
              <a:defRPr sz="2700">
                <a:latin typeface="+mj-lt"/>
              </a:defRPr>
            </a:lvl5pPr>
          </a:lstStyle>
          <a:p>
            <a:pPr lvl="0"/>
            <a:r>
              <a:rPr lang="en-US" dirty="0"/>
              <a:t>Summary</a:t>
            </a:r>
          </a:p>
        </p:txBody>
      </p:sp>
    </p:spTree>
    <p:extLst>
      <p:ext uri="{BB962C8B-B14F-4D97-AF65-F5344CB8AC3E}">
        <p14:creationId xmlns:p14="http://schemas.microsoft.com/office/powerpoint/2010/main" val="312705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Just some text (white 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51434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738165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Text Chunking">
    <p:spTree>
      <p:nvGrpSpPr>
        <p:cNvPr id="1" name=""/>
        <p:cNvGrpSpPr/>
        <p:nvPr/>
      </p:nvGrpSpPr>
      <p:grpSpPr>
        <a:xfrm>
          <a:off x="0" y="0"/>
          <a:ext cx="0" cy="0"/>
          <a:chOff x="0" y="0"/>
          <a:chExt cx="0" cy="0"/>
        </a:xfrm>
      </p:grpSpPr>
      <p:sp>
        <p:nvSpPr>
          <p:cNvPr id="20" name="Content Placeholder 10"/>
          <p:cNvSpPr>
            <a:spLocks noGrp="1"/>
          </p:cNvSpPr>
          <p:nvPr>
            <p:ph sz="quarter" idx="12" hasCustomPrompt="1"/>
          </p:nvPr>
        </p:nvSpPr>
        <p:spPr>
          <a:xfrm>
            <a:off x="6038480" y="1633938"/>
            <a:ext cx="2571750" cy="2622550"/>
          </a:xfrm>
          <a:solidFill>
            <a:schemeClr val="bg2"/>
          </a:solidFill>
        </p:spPr>
        <p:txBody>
          <a:bodyPr lIns="274320" tIns="274320" rIns="274320" bIns="274320" anchor="ctr">
            <a:normAutofit/>
          </a:bodyPr>
          <a:lstStyle>
            <a:lvl1pPr marL="0" indent="0" algn="ctr">
              <a:buNone/>
              <a:defRPr sz="18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Content Placeholder 10"/>
          <p:cNvSpPr>
            <a:spLocks noGrp="1"/>
          </p:cNvSpPr>
          <p:nvPr>
            <p:ph sz="quarter" idx="11" hasCustomPrompt="1"/>
          </p:nvPr>
        </p:nvSpPr>
        <p:spPr>
          <a:xfrm>
            <a:off x="3282240" y="1633938"/>
            <a:ext cx="2571750" cy="2622550"/>
          </a:xfrm>
          <a:solidFill>
            <a:schemeClr val="bg2"/>
          </a:solidFill>
        </p:spPr>
        <p:txBody>
          <a:bodyPr lIns="274320" tIns="274320" rIns="274320" bIns="274320" anchor="ctr">
            <a:normAutofit/>
          </a:bodyPr>
          <a:lstStyle>
            <a:lvl1pPr marL="0" indent="0" algn="ctr">
              <a:buNone/>
              <a:defRPr sz="18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9" name="Content Placeholder 10"/>
          <p:cNvSpPr>
            <a:spLocks noGrp="1"/>
          </p:cNvSpPr>
          <p:nvPr>
            <p:ph sz="quarter" idx="10" hasCustomPrompt="1"/>
          </p:nvPr>
        </p:nvSpPr>
        <p:spPr>
          <a:xfrm>
            <a:off x="526001" y="1633938"/>
            <a:ext cx="2571750" cy="2622550"/>
          </a:xfrm>
          <a:solidFill>
            <a:schemeClr val="bg2"/>
          </a:solidFill>
        </p:spPr>
        <p:txBody>
          <a:bodyPr lIns="274320" tIns="274320" rIns="274320" bIns="274320" anchor="ctr">
            <a:normAutofit/>
          </a:bodyPr>
          <a:lstStyle>
            <a:lvl1pPr marL="0" indent="0" algn="ctr">
              <a:buNone/>
              <a:defRPr sz="18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9" name="Title Placeholder 1"/>
          <p:cNvSpPr>
            <a:spLocks noGrp="1"/>
          </p:cNvSpPr>
          <p:nvPr>
            <p:ph type="title" hasCustomPrompt="1"/>
          </p:nvPr>
        </p:nvSpPr>
        <p:spPr>
          <a:xfrm>
            <a:off x="529890" y="441295"/>
            <a:ext cx="8084228" cy="327848"/>
          </a:xfrm>
          <a:prstGeom prst="rect">
            <a:avLst/>
          </a:prstGeom>
        </p:spPr>
        <p:txBody>
          <a:bodyPr vert="horz" lIns="0" tIns="43960" rIns="87919" bIns="43960" rtlCol="0" anchor="t" anchorCtr="0">
            <a:noAutofit/>
          </a:bodyPr>
          <a:lstStyle>
            <a:lvl1pPr algn="ctr">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2841276344"/>
      </p:ext>
    </p:extLst>
  </p:cSld>
  <p:clrMapOvr>
    <a:masterClrMapping/>
  </p:clrMapOvr>
  <p:extLst>
    <p:ext uri="{DCECCB84-F9BA-43D5-87BE-67443E8EF086}">
      <p15:sldGuideLst xmlns:p15="http://schemas.microsoft.com/office/powerpoint/2012/main">
        <p15:guide id="1" orient="horz" pos="1152">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with fade">
    <p:spTree>
      <p:nvGrpSpPr>
        <p:cNvPr id="1" name=""/>
        <p:cNvGrpSpPr/>
        <p:nvPr/>
      </p:nvGrpSpPr>
      <p:grpSpPr>
        <a:xfrm>
          <a:off x="0" y="0"/>
          <a:ext cx="0" cy="0"/>
          <a:chOff x="0" y="0"/>
          <a:chExt cx="0" cy="0"/>
        </a:xfrm>
      </p:grpSpPr>
      <p:cxnSp>
        <p:nvCxnSpPr>
          <p:cNvPr id="10" name="Straight Connector 9"/>
          <p:cNvCxnSpPr/>
          <p:nvPr userDrawn="1"/>
        </p:nvCxnSpPr>
        <p:spPr>
          <a:xfrm>
            <a:off x="4572000" y="1321595"/>
            <a:ext cx="0" cy="3484109"/>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529889" y="1321593"/>
            <a:ext cx="3864312" cy="328613"/>
          </a:xfrm>
        </p:spPr>
        <p:txBody>
          <a:bodyPr/>
          <a:lstStyle>
            <a:lvl1pPr algn="r">
              <a:defRPr baseline="0">
                <a:solidFill>
                  <a:srgbClr val="595959"/>
                </a:solidFill>
                <a:latin typeface="+mn-lt"/>
              </a:defRPr>
            </a:lvl1pPr>
          </a:lstStyle>
          <a:p>
            <a:pPr lvl="0"/>
            <a:r>
              <a:rPr lang="en-US" dirty="0"/>
              <a:t>Compare item one</a:t>
            </a:r>
          </a:p>
        </p:txBody>
      </p:sp>
      <p:sp>
        <p:nvSpPr>
          <p:cNvPr id="16" name="Text Placeholder 3"/>
          <p:cNvSpPr>
            <a:spLocks noGrp="1"/>
          </p:cNvSpPr>
          <p:nvPr>
            <p:ph type="body" sz="quarter" idx="15" hasCustomPrompt="1"/>
          </p:nvPr>
        </p:nvSpPr>
        <p:spPr>
          <a:xfrm>
            <a:off x="529890" y="1821657"/>
            <a:ext cx="3864313" cy="2984046"/>
          </a:xfrm>
        </p:spPr>
        <p:txBody>
          <a:bodyPr/>
          <a:lstStyle>
            <a:lvl1pPr marL="0" indent="0" algn="r">
              <a:lnSpc>
                <a:spcPct val="90000"/>
              </a:lnSpc>
              <a:buNone/>
              <a:defRPr sz="15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Text Placeholder 6"/>
          <p:cNvSpPr>
            <a:spLocks noGrp="1"/>
          </p:cNvSpPr>
          <p:nvPr>
            <p:ph type="body" sz="quarter" idx="16" hasCustomPrompt="1"/>
          </p:nvPr>
        </p:nvSpPr>
        <p:spPr>
          <a:xfrm>
            <a:off x="4749801" y="1321593"/>
            <a:ext cx="3864316" cy="328613"/>
          </a:xfrm>
        </p:spPr>
        <p:txBody>
          <a:bodyPr/>
          <a:lstStyle>
            <a:lvl1pPr algn="l">
              <a:defRPr baseline="0">
                <a:solidFill>
                  <a:srgbClr val="595959"/>
                </a:solidFill>
                <a:latin typeface="+mn-lt"/>
              </a:defRPr>
            </a:lvl1pPr>
          </a:lstStyle>
          <a:p>
            <a:pPr lvl="0"/>
            <a:r>
              <a:rPr lang="en-US" dirty="0"/>
              <a:t>Compare item two</a:t>
            </a:r>
          </a:p>
        </p:txBody>
      </p:sp>
      <p:sp>
        <p:nvSpPr>
          <p:cNvPr id="18" name="Text Placeholder 3"/>
          <p:cNvSpPr>
            <a:spLocks noGrp="1"/>
          </p:cNvSpPr>
          <p:nvPr>
            <p:ph type="body" sz="quarter" idx="17" hasCustomPrompt="1"/>
          </p:nvPr>
        </p:nvSpPr>
        <p:spPr>
          <a:xfrm>
            <a:off x="4749800" y="1821657"/>
            <a:ext cx="3864317" cy="2984046"/>
          </a:xfrm>
        </p:spPr>
        <p:txBody>
          <a:bodyPr/>
          <a:lstStyle>
            <a:lvl1pPr marL="0" indent="0" algn="l">
              <a:lnSpc>
                <a:spcPct val="90000"/>
              </a:lnSpc>
              <a:buNone/>
              <a:defRPr sz="15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2" name="Title Placeholder 1"/>
          <p:cNvSpPr>
            <a:spLocks noGrp="1"/>
          </p:cNvSpPr>
          <p:nvPr>
            <p:ph type="title" hasCustomPrompt="1"/>
          </p:nvPr>
        </p:nvSpPr>
        <p:spPr>
          <a:xfrm>
            <a:off x="529890" y="441295"/>
            <a:ext cx="8084228" cy="327848"/>
          </a:xfrm>
          <a:prstGeom prst="rect">
            <a:avLst/>
          </a:prstGeom>
        </p:spPr>
        <p:txBody>
          <a:bodyPr vert="horz" lIns="0" tIns="43960" rIns="87919" bIns="43960" rtlCol="0" anchor="t" anchorCtr="0">
            <a:noAutofit/>
          </a:bodyPr>
          <a:lstStyle>
            <a:lvl1pPr algn="ctr">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368205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7" grpId="0" build="p">
        <p:tmplLst>
          <p:tmpl lvl="1">
            <p:tnLst>
              <p:par>
                <p:cTn presetID="10"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4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47298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131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1784160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310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647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ust word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0"/>
          </a:xfrm>
        </p:spPr>
        <p:txBody>
          <a:bodyPr/>
          <a:lstStyle>
            <a:lvl1pPr algn="ctr">
              <a:defRPr/>
            </a:lvl1pPr>
          </a:lstStyle>
          <a:p>
            <a:r>
              <a:rPr lang="en-US" dirty="0"/>
              <a:t>Click to edit Master title style</a:t>
            </a:r>
          </a:p>
        </p:txBody>
      </p:sp>
      <p:pic>
        <p:nvPicPr>
          <p:cNvPr id="7" name="Picture 12" descr="bdcLogoMark"/>
          <p:cNvPicPr>
            <a:picLocks noChangeAspect="1" noChangeArrowheads="1"/>
          </p:cNvPicPr>
          <p:nvPr userDrawn="1"/>
        </p:nvPicPr>
        <p:blipFill>
          <a:blip r:embed="rId2"/>
          <a:srcRect/>
          <a:stretch>
            <a:fillRect/>
          </a:stretch>
        </p:blipFill>
        <p:spPr bwMode="auto">
          <a:xfrm>
            <a:off x="114300" y="4629151"/>
            <a:ext cx="407194" cy="428625"/>
          </a:xfrm>
          <a:prstGeom prst="rect">
            <a:avLst/>
          </a:prstGeom>
          <a:noFill/>
          <a:ln w="9525">
            <a:noFill/>
            <a:miter lim="800000"/>
            <a:headEnd/>
            <a:tailEnd/>
          </a:ln>
        </p:spPr>
      </p:pic>
    </p:spTree>
    <p:extLst>
      <p:ext uri="{BB962C8B-B14F-4D97-AF65-F5344CB8AC3E}">
        <p14:creationId xmlns:p14="http://schemas.microsoft.com/office/powerpoint/2010/main" val="4003948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Just word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0"/>
          </a:xfrm>
        </p:spPr>
        <p:txBody>
          <a:bodyPr/>
          <a:lstStyle>
            <a:lvl1pPr algn="ctr">
              <a:defRPr/>
            </a:lvl1pPr>
          </a:lstStyle>
          <a:p>
            <a:r>
              <a:rPr lang="en-US" dirty="0"/>
              <a:t>Click to edit Master title style</a:t>
            </a:r>
          </a:p>
        </p:txBody>
      </p:sp>
      <p:pic>
        <p:nvPicPr>
          <p:cNvPr id="7" name="Picture 12" descr="bdcLogoMark"/>
          <p:cNvPicPr>
            <a:picLocks noChangeAspect="1" noChangeArrowheads="1"/>
          </p:cNvPicPr>
          <p:nvPr userDrawn="1"/>
        </p:nvPicPr>
        <p:blipFill>
          <a:blip r:embed="rId2"/>
          <a:srcRect/>
          <a:stretch>
            <a:fillRect/>
          </a:stretch>
        </p:blipFill>
        <p:spPr bwMode="auto">
          <a:xfrm>
            <a:off x="114300" y="4629151"/>
            <a:ext cx="407194" cy="428625"/>
          </a:xfrm>
          <a:prstGeom prst="rect">
            <a:avLst/>
          </a:prstGeom>
          <a:noFill/>
          <a:ln w="9525">
            <a:noFill/>
            <a:miter lim="800000"/>
            <a:headEnd/>
            <a:tailEnd/>
          </a:ln>
        </p:spPr>
      </p:pic>
    </p:spTree>
    <p:extLst>
      <p:ext uri="{BB962C8B-B14F-4D97-AF65-F5344CB8AC3E}">
        <p14:creationId xmlns:p14="http://schemas.microsoft.com/office/powerpoint/2010/main" val="2086821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0" name="Content"/>
          <p:cNvSpPr>
            <a:spLocks noGrp="1"/>
          </p:cNvSpPr>
          <p:nvPr>
            <p:ph sz="quarter" idx="13" hasCustomPrompt="1"/>
          </p:nvPr>
        </p:nvSpPr>
        <p:spPr>
          <a:xfrm>
            <a:off x="462645" y="1331611"/>
            <a:ext cx="8238334" cy="3172730"/>
          </a:xfrm>
        </p:spPr>
        <p:txBody>
          <a:bodyPr>
            <a:normAutofit/>
          </a:bodyPr>
          <a:lstStyle>
            <a:lvl1pPr marL="222842" indent="-222842">
              <a:buClr>
                <a:schemeClr val="accent1"/>
              </a:buClr>
              <a:buSzPct val="70000"/>
              <a:buFont typeface="Wingdings" charset="2"/>
              <a:buChar char="§"/>
              <a:defRPr sz="1950" b="0" i="0" baseline="0">
                <a:solidFill>
                  <a:schemeClr val="tx1"/>
                </a:solidFill>
                <a:latin typeface="+mn-lt"/>
              </a:defRPr>
            </a:lvl1pPr>
            <a:lvl2pPr marL="439576" indent="-216734">
              <a:buClr>
                <a:schemeClr val="bg1">
                  <a:lumMod val="65000"/>
                </a:schemeClr>
              </a:buClr>
              <a:buSzPct val="70000"/>
              <a:buFont typeface="Lucida Grande"/>
              <a:buChar char="-"/>
              <a:defRPr sz="1800" b="0" i="0" baseline="0">
                <a:solidFill>
                  <a:schemeClr val="tx1"/>
                </a:solidFill>
                <a:latin typeface="+mn-lt"/>
              </a:defRPr>
            </a:lvl2pPr>
            <a:lvl3pPr marL="662416" indent="-215210">
              <a:buClr>
                <a:schemeClr val="bg1">
                  <a:lumMod val="85000"/>
                </a:schemeClr>
              </a:buClr>
              <a:buSzPct val="70000"/>
              <a:buFont typeface="Lucida Grande"/>
              <a:buChar char="•"/>
              <a:defRPr sz="1650" b="0" i="0" baseline="0">
                <a:solidFill>
                  <a:schemeClr val="tx1"/>
                </a:solidFill>
                <a:latin typeface="+mn-lt"/>
              </a:defRPr>
            </a:lvl3pPr>
            <a:lvl4pPr marL="822680" indent="-160263">
              <a:buClr>
                <a:schemeClr val="bg1">
                  <a:lumMod val="85000"/>
                </a:schemeClr>
              </a:buClr>
              <a:buSzPct val="70000"/>
              <a:buFont typeface="Wingdings" panose="05000000000000000000" pitchFamily="2" charset="2"/>
              <a:buChar char="§"/>
              <a:defRPr sz="1500" b="0" i="0" baseline="0">
                <a:solidFill>
                  <a:schemeClr val="tx1"/>
                </a:solidFill>
                <a:latin typeface="+mn-lt"/>
                <a:cs typeface="Arial"/>
              </a:defRPr>
            </a:lvl4pPr>
            <a:lvl5pPr marL="882205" indent="-222842">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4" name="Title"/>
          <p:cNvSpPr>
            <a:spLocks noGrp="1"/>
          </p:cNvSpPr>
          <p:nvPr>
            <p:ph type="title" hasCustomPrompt="1"/>
          </p:nvPr>
        </p:nvSpPr>
        <p:spPr>
          <a:xfrm>
            <a:off x="463178" y="140403"/>
            <a:ext cx="8234387"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146467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Content"/>
          <p:cNvSpPr>
            <a:spLocks noGrp="1"/>
          </p:cNvSpPr>
          <p:nvPr>
            <p:ph sz="quarter" idx="13" hasCustomPrompt="1"/>
          </p:nvPr>
        </p:nvSpPr>
        <p:spPr>
          <a:xfrm>
            <a:off x="462645" y="1331611"/>
            <a:ext cx="8238334" cy="3172730"/>
          </a:xfrm>
        </p:spPr>
        <p:txBody>
          <a:bodyPr>
            <a:normAutofit/>
          </a:bodyPr>
          <a:lstStyle>
            <a:lvl1pPr marL="222842" indent="-222842">
              <a:buClr>
                <a:schemeClr val="accent1"/>
              </a:buClr>
              <a:buSzPct val="70000"/>
              <a:buFont typeface="Wingdings" charset="2"/>
              <a:buChar char="§"/>
              <a:defRPr sz="1950" b="0" i="0" baseline="0">
                <a:solidFill>
                  <a:schemeClr val="tx1"/>
                </a:solidFill>
                <a:latin typeface="+mn-lt"/>
              </a:defRPr>
            </a:lvl1pPr>
            <a:lvl2pPr marL="439576" indent="-216734">
              <a:buClr>
                <a:schemeClr val="bg1">
                  <a:lumMod val="65000"/>
                </a:schemeClr>
              </a:buClr>
              <a:buSzPct val="70000"/>
              <a:buFont typeface="Lucida Grande"/>
              <a:buChar char="-"/>
              <a:defRPr sz="1800" b="0" i="0" baseline="0">
                <a:solidFill>
                  <a:schemeClr val="tx1"/>
                </a:solidFill>
                <a:latin typeface="+mn-lt"/>
              </a:defRPr>
            </a:lvl2pPr>
            <a:lvl3pPr marL="662416" indent="-215210">
              <a:buClr>
                <a:schemeClr val="bg1">
                  <a:lumMod val="85000"/>
                </a:schemeClr>
              </a:buClr>
              <a:buSzPct val="70000"/>
              <a:buFont typeface="Lucida Grande"/>
              <a:buChar char="•"/>
              <a:defRPr sz="1650" b="0" i="0" baseline="0">
                <a:solidFill>
                  <a:schemeClr val="tx1"/>
                </a:solidFill>
                <a:latin typeface="+mn-lt"/>
              </a:defRPr>
            </a:lvl3pPr>
            <a:lvl4pPr marL="822680" indent="-160263">
              <a:buClr>
                <a:schemeClr val="bg1">
                  <a:lumMod val="85000"/>
                </a:schemeClr>
              </a:buClr>
              <a:buSzPct val="70000"/>
              <a:buFont typeface="Wingdings" panose="05000000000000000000" pitchFamily="2" charset="2"/>
              <a:buChar char="§"/>
              <a:defRPr sz="1500" b="0" i="0" baseline="0">
                <a:solidFill>
                  <a:schemeClr val="tx1"/>
                </a:solidFill>
                <a:latin typeface="+mn-lt"/>
                <a:cs typeface="Arial"/>
              </a:defRPr>
            </a:lvl4pPr>
            <a:lvl5pPr marL="882205" indent="-222842">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4" name="Title"/>
          <p:cNvSpPr>
            <a:spLocks noGrp="1"/>
          </p:cNvSpPr>
          <p:nvPr>
            <p:ph type="title" hasCustomPrompt="1"/>
          </p:nvPr>
        </p:nvSpPr>
        <p:spPr>
          <a:xfrm>
            <a:off x="463178" y="140403"/>
            <a:ext cx="8234387"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814002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0" name="Content"/>
          <p:cNvSpPr>
            <a:spLocks noGrp="1"/>
          </p:cNvSpPr>
          <p:nvPr>
            <p:ph sz="quarter" idx="13" hasCustomPrompt="1"/>
          </p:nvPr>
        </p:nvSpPr>
        <p:spPr>
          <a:xfrm>
            <a:off x="462645" y="1331611"/>
            <a:ext cx="8238334" cy="3172730"/>
          </a:xfrm>
        </p:spPr>
        <p:txBody>
          <a:bodyPr>
            <a:normAutofit/>
          </a:bodyPr>
          <a:lstStyle>
            <a:lvl1pPr marL="222842" indent="-222842">
              <a:buClr>
                <a:schemeClr val="accent1"/>
              </a:buClr>
              <a:buSzPct val="70000"/>
              <a:buFont typeface="Wingdings" charset="2"/>
              <a:buChar char="§"/>
              <a:defRPr sz="1950" b="0" i="0" baseline="0">
                <a:solidFill>
                  <a:schemeClr val="tx1"/>
                </a:solidFill>
                <a:latin typeface="+mn-lt"/>
              </a:defRPr>
            </a:lvl1pPr>
            <a:lvl2pPr marL="439576" indent="-216734">
              <a:buClr>
                <a:schemeClr val="bg1">
                  <a:lumMod val="65000"/>
                </a:schemeClr>
              </a:buClr>
              <a:buSzPct val="70000"/>
              <a:buFont typeface="Lucida Grande"/>
              <a:buChar char="-"/>
              <a:defRPr sz="1800" b="0" i="0" baseline="0">
                <a:solidFill>
                  <a:schemeClr val="tx1"/>
                </a:solidFill>
                <a:latin typeface="+mn-lt"/>
              </a:defRPr>
            </a:lvl2pPr>
            <a:lvl3pPr marL="662416" indent="-215210">
              <a:buClr>
                <a:schemeClr val="bg1">
                  <a:lumMod val="85000"/>
                </a:schemeClr>
              </a:buClr>
              <a:buSzPct val="70000"/>
              <a:buFont typeface="Lucida Grande"/>
              <a:buChar char="•"/>
              <a:defRPr sz="1650" b="0" i="0" baseline="0">
                <a:solidFill>
                  <a:schemeClr val="tx1"/>
                </a:solidFill>
                <a:latin typeface="+mn-lt"/>
              </a:defRPr>
            </a:lvl3pPr>
            <a:lvl4pPr marL="822680" indent="-160263">
              <a:buClr>
                <a:schemeClr val="bg1">
                  <a:lumMod val="85000"/>
                </a:schemeClr>
              </a:buClr>
              <a:buSzPct val="70000"/>
              <a:buFont typeface="Wingdings" panose="05000000000000000000" pitchFamily="2" charset="2"/>
              <a:buChar char="§"/>
              <a:defRPr sz="1500" b="0" i="0" baseline="0">
                <a:solidFill>
                  <a:schemeClr val="tx1"/>
                </a:solidFill>
                <a:latin typeface="+mn-lt"/>
                <a:cs typeface="Arial"/>
              </a:defRPr>
            </a:lvl4pPr>
            <a:lvl5pPr marL="882205" indent="-222842">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4" name="Title"/>
          <p:cNvSpPr>
            <a:spLocks noGrp="1"/>
          </p:cNvSpPr>
          <p:nvPr>
            <p:ph type="title" hasCustomPrompt="1"/>
          </p:nvPr>
        </p:nvSpPr>
        <p:spPr>
          <a:xfrm>
            <a:off x="463178" y="140403"/>
            <a:ext cx="8234387"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17257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0" name="Content"/>
          <p:cNvSpPr>
            <a:spLocks noGrp="1"/>
          </p:cNvSpPr>
          <p:nvPr>
            <p:ph sz="quarter" idx="13" hasCustomPrompt="1"/>
          </p:nvPr>
        </p:nvSpPr>
        <p:spPr>
          <a:xfrm>
            <a:off x="462645" y="1331611"/>
            <a:ext cx="8238334" cy="3172730"/>
          </a:xfrm>
        </p:spPr>
        <p:txBody>
          <a:bodyPr>
            <a:normAutofit/>
          </a:bodyPr>
          <a:lstStyle>
            <a:lvl1pPr marL="222842" indent="-222842">
              <a:buClr>
                <a:schemeClr val="accent1"/>
              </a:buClr>
              <a:buSzPct val="70000"/>
              <a:buFont typeface="Wingdings" charset="2"/>
              <a:buChar char="§"/>
              <a:defRPr sz="1950" b="0" i="0" baseline="0">
                <a:solidFill>
                  <a:schemeClr val="tx1"/>
                </a:solidFill>
                <a:latin typeface="+mn-lt"/>
              </a:defRPr>
            </a:lvl1pPr>
            <a:lvl2pPr marL="439576" indent="-216734">
              <a:buClr>
                <a:schemeClr val="bg1">
                  <a:lumMod val="65000"/>
                </a:schemeClr>
              </a:buClr>
              <a:buSzPct val="70000"/>
              <a:buFont typeface="Lucida Grande"/>
              <a:buChar char="-"/>
              <a:defRPr sz="1800" b="0" i="0" baseline="0">
                <a:solidFill>
                  <a:schemeClr val="tx1"/>
                </a:solidFill>
                <a:latin typeface="+mn-lt"/>
              </a:defRPr>
            </a:lvl2pPr>
            <a:lvl3pPr marL="662416" indent="-215210">
              <a:buClr>
                <a:schemeClr val="bg1">
                  <a:lumMod val="85000"/>
                </a:schemeClr>
              </a:buClr>
              <a:buSzPct val="70000"/>
              <a:buFont typeface="Lucida Grande"/>
              <a:buChar char="•"/>
              <a:defRPr sz="1650" b="0" i="0" baseline="0">
                <a:solidFill>
                  <a:schemeClr val="tx1"/>
                </a:solidFill>
                <a:latin typeface="+mn-lt"/>
              </a:defRPr>
            </a:lvl3pPr>
            <a:lvl4pPr marL="822680" indent="-160263">
              <a:buClr>
                <a:schemeClr val="bg1">
                  <a:lumMod val="85000"/>
                </a:schemeClr>
              </a:buClr>
              <a:buSzPct val="70000"/>
              <a:buFont typeface="Wingdings" panose="05000000000000000000" pitchFamily="2" charset="2"/>
              <a:buChar char="§"/>
              <a:defRPr sz="1500" b="0" i="0" baseline="0">
                <a:solidFill>
                  <a:schemeClr val="tx1"/>
                </a:solidFill>
                <a:latin typeface="+mn-lt"/>
                <a:cs typeface="Arial"/>
              </a:defRPr>
            </a:lvl4pPr>
            <a:lvl5pPr marL="882205" indent="-222842">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4" name="Title"/>
          <p:cNvSpPr>
            <a:spLocks noGrp="1"/>
          </p:cNvSpPr>
          <p:nvPr>
            <p:ph type="title" hasCustomPrompt="1"/>
          </p:nvPr>
        </p:nvSpPr>
        <p:spPr>
          <a:xfrm>
            <a:off x="463178" y="140403"/>
            <a:ext cx="8234387"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3358322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0" name="Content"/>
          <p:cNvSpPr>
            <a:spLocks noGrp="1"/>
          </p:cNvSpPr>
          <p:nvPr>
            <p:ph sz="quarter" idx="13" hasCustomPrompt="1"/>
          </p:nvPr>
        </p:nvSpPr>
        <p:spPr>
          <a:xfrm>
            <a:off x="462645" y="1331611"/>
            <a:ext cx="8238334" cy="3172730"/>
          </a:xfrm>
        </p:spPr>
        <p:txBody>
          <a:bodyPr>
            <a:normAutofit/>
          </a:bodyPr>
          <a:lstStyle>
            <a:lvl1pPr marL="222842" indent="-222842">
              <a:buClr>
                <a:schemeClr val="accent1"/>
              </a:buClr>
              <a:buSzPct val="70000"/>
              <a:buFont typeface="Wingdings" charset="2"/>
              <a:buChar char="§"/>
              <a:defRPr sz="1950" b="0" i="0" baseline="0">
                <a:solidFill>
                  <a:schemeClr val="tx1"/>
                </a:solidFill>
                <a:latin typeface="+mn-lt"/>
              </a:defRPr>
            </a:lvl1pPr>
            <a:lvl2pPr marL="439576" indent="-216734">
              <a:buClr>
                <a:schemeClr val="bg1">
                  <a:lumMod val="65000"/>
                </a:schemeClr>
              </a:buClr>
              <a:buSzPct val="70000"/>
              <a:buFont typeface="Lucida Grande"/>
              <a:buChar char="-"/>
              <a:defRPr sz="1800" b="0" i="0" baseline="0">
                <a:solidFill>
                  <a:schemeClr val="tx1"/>
                </a:solidFill>
                <a:latin typeface="+mn-lt"/>
              </a:defRPr>
            </a:lvl2pPr>
            <a:lvl3pPr marL="662416" indent="-215210">
              <a:buClr>
                <a:schemeClr val="bg1">
                  <a:lumMod val="85000"/>
                </a:schemeClr>
              </a:buClr>
              <a:buSzPct val="70000"/>
              <a:buFont typeface="Lucida Grande"/>
              <a:buChar char="•"/>
              <a:defRPr sz="1650" b="0" i="0" baseline="0">
                <a:solidFill>
                  <a:schemeClr val="tx1"/>
                </a:solidFill>
                <a:latin typeface="+mn-lt"/>
              </a:defRPr>
            </a:lvl3pPr>
            <a:lvl4pPr marL="822680" indent="-160263">
              <a:buClr>
                <a:schemeClr val="bg1">
                  <a:lumMod val="85000"/>
                </a:schemeClr>
              </a:buClr>
              <a:buSzPct val="70000"/>
              <a:buFont typeface="Wingdings" panose="05000000000000000000" pitchFamily="2" charset="2"/>
              <a:buChar char="§"/>
              <a:defRPr sz="1500" b="0" i="0" baseline="0">
                <a:solidFill>
                  <a:schemeClr val="tx1"/>
                </a:solidFill>
                <a:latin typeface="+mn-lt"/>
                <a:cs typeface="Arial"/>
              </a:defRPr>
            </a:lvl4pPr>
            <a:lvl5pPr marL="882205" indent="-222842">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4" name="Title"/>
          <p:cNvSpPr>
            <a:spLocks noGrp="1"/>
          </p:cNvSpPr>
          <p:nvPr>
            <p:ph type="title" hasCustomPrompt="1"/>
          </p:nvPr>
        </p:nvSpPr>
        <p:spPr>
          <a:xfrm>
            <a:off x="463178" y="140403"/>
            <a:ext cx="8234387"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7304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735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0" name="Content"/>
          <p:cNvSpPr>
            <a:spLocks noGrp="1"/>
          </p:cNvSpPr>
          <p:nvPr>
            <p:ph sz="quarter" idx="13" hasCustomPrompt="1"/>
          </p:nvPr>
        </p:nvSpPr>
        <p:spPr>
          <a:xfrm>
            <a:off x="462645" y="1331611"/>
            <a:ext cx="8238334" cy="3172730"/>
          </a:xfrm>
        </p:spPr>
        <p:txBody>
          <a:bodyPr>
            <a:normAutofit/>
          </a:bodyPr>
          <a:lstStyle>
            <a:lvl1pPr marL="222842" indent="-222842">
              <a:buClr>
                <a:schemeClr val="accent1"/>
              </a:buClr>
              <a:buSzPct val="70000"/>
              <a:buFont typeface="Wingdings" charset="2"/>
              <a:buChar char="§"/>
              <a:defRPr sz="1950" b="0" i="0" baseline="0">
                <a:solidFill>
                  <a:schemeClr val="tx1"/>
                </a:solidFill>
                <a:latin typeface="+mn-lt"/>
              </a:defRPr>
            </a:lvl1pPr>
            <a:lvl2pPr marL="439576" indent="-216734">
              <a:buClr>
                <a:schemeClr val="bg1">
                  <a:lumMod val="65000"/>
                </a:schemeClr>
              </a:buClr>
              <a:buSzPct val="70000"/>
              <a:buFont typeface="Lucida Grande"/>
              <a:buChar char="-"/>
              <a:defRPr sz="1800" b="0" i="0" baseline="0">
                <a:solidFill>
                  <a:schemeClr val="tx1"/>
                </a:solidFill>
                <a:latin typeface="+mn-lt"/>
              </a:defRPr>
            </a:lvl2pPr>
            <a:lvl3pPr marL="662416" indent="-215210">
              <a:buClr>
                <a:schemeClr val="bg1">
                  <a:lumMod val="85000"/>
                </a:schemeClr>
              </a:buClr>
              <a:buSzPct val="70000"/>
              <a:buFont typeface="Lucida Grande"/>
              <a:buChar char="•"/>
              <a:defRPr sz="1650" b="0" i="0" baseline="0">
                <a:solidFill>
                  <a:schemeClr val="tx1"/>
                </a:solidFill>
                <a:latin typeface="+mn-lt"/>
              </a:defRPr>
            </a:lvl3pPr>
            <a:lvl4pPr marL="822680" indent="-160263">
              <a:buClr>
                <a:schemeClr val="bg1">
                  <a:lumMod val="85000"/>
                </a:schemeClr>
              </a:buClr>
              <a:buSzPct val="70000"/>
              <a:buFont typeface="Wingdings" panose="05000000000000000000" pitchFamily="2" charset="2"/>
              <a:buChar char="§"/>
              <a:defRPr sz="1500" b="0" i="0" baseline="0">
                <a:solidFill>
                  <a:schemeClr val="tx1"/>
                </a:solidFill>
                <a:latin typeface="+mn-lt"/>
                <a:cs typeface="Arial"/>
              </a:defRPr>
            </a:lvl4pPr>
            <a:lvl5pPr marL="882205" indent="-222842">
              <a:buClrTx/>
              <a:defRPr sz="1600">
                <a:latin typeface="Arial"/>
                <a:cs typeface="Arial"/>
              </a:defRPr>
            </a:lvl5pPr>
          </a:lstStyle>
          <a:p>
            <a:pPr lvl="0"/>
            <a:r>
              <a:rPr lang="en-US" dirty="0"/>
              <a:t>Click to edit text or click the image icon to add a graphic</a:t>
            </a:r>
          </a:p>
          <a:p>
            <a:pPr lvl="1"/>
            <a:r>
              <a:rPr lang="en-US" dirty="0"/>
              <a:t>Second level</a:t>
            </a:r>
          </a:p>
          <a:p>
            <a:pPr lvl="2"/>
            <a:r>
              <a:rPr lang="en-US" dirty="0"/>
              <a:t>Third level</a:t>
            </a:r>
          </a:p>
          <a:p>
            <a:pPr lvl="3"/>
            <a:r>
              <a:rPr lang="en-US" dirty="0"/>
              <a:t>Fourth level</a:t>
            </a:r>
          </a:p>
        </p:txBody>
      </p:sp>
      <p:sp>
        <p:nvSpPr>
          <p:cNvPr id="14" name="Title"/>
          <p:cNvSpPr>
            <a:spLocks noGrp="1"/>
          </p:cNvSpPr>
          <p:nvPr>
            <p:ph type="title" hasCustomPrompt="1"/>
          </p:nvPr>
        </p:nvSpPr>
        <p:spPr>
          <a:xfrm>
            <a:off x="463178" y="140403"/>
            <a:ext cx="8234387" cy="1178237"/>
          </a:xfrm>
          <a:prstGeom prst="rect">
            <a:avLst/>
          </a:prstGeom>
        </p:spPr>
        <p:txBody>
          <a:bodyPr vert="horz" lIns="0" tIns="43960" rIns="87919" bIns="43960" rtlCol="0" anchor="ctr" anchorCtr="0">
            <a:noAutofit/>
          </a:bodyPr>
          <a:lstStyle>
            <a:lvl1pPr>
              <a:defRPr>
                <a:latin typeface="+mj-lt"/>
              </a:defRPr>
            </a:lvl1pPr>
          </a:lstStyle>
          <a:p>
            <a:r>
              <a:rPr lang="en-US" dirty="0"/>
              <a:t>Click to Edit Slide Title in </a:t>
            </a:r>
            <a:r>
              <a:rPr lang="en-US" dirty="0" err="1"/>
              <a:t>Titlecase</a:t>
            </a:r>
            <a:endParaRPr lang="en-US" dirty="0"/>
          </a:p>
        </p:txBody>
      </p:sp>
    </p:spTree>
    <p:extLst>
      <p:ext uri="{BB962C8B-B14F-4D97-AF65-F5344CB8AC3E}">
        <p14:creationId xmlns:p14="http://schemas.microsoft.com/office/powerpoint/2010/main" val="2959242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Text Chunking">
    <p:spTree>
      <p:nvGrpSpPr>
        <p:cNvPr id="1" name=""/>
        <p:cNvGrpSpPr/>
        <p:nvPr/>
      </p:nvGrpSpPr>
      <p:grpSpPr>
        <a:xfrm>
          <a:off x="0" y="0"/>
          <a:ext cx="0" cy="0"/>
          <a:chOff x="0" y="0"/>
          <a:chExt cx="0" cy="0"/>
        </a:xfrm>
      </p:grpSpPr>
      <p:sp>
        <p:nvSpPr>
          <p:cNvPr id="21" name="Content Placeholder 10"/>
          <p:cNvSpPr>
            <a:spLocks noGrp="1"/>
          </p:cNvSpPr>
          <p:nvPr>
            <p:ph sz="quarter" idx="11" hasCustomPrompt="1"/>
          </p:nvPr>
        </p:nvSpPr>
        <p:spPr>
          <a:xfrm>
            <a:off x="4662998" y="1637239"/>
            <a:ext cx="3943350" cy="2616200"/>
          </a:xfrm>
          <a:solidFill>
            <a:schemeClr val="bg2"/>
          </a:solidFill>
        </p:spPr>
        <p:txBody>
          <a:bodyPr lIns="274320" tIns="274320" rIns="274320" bIns="274320" anchor="ctr">
            <a:normAutofit/>
          </a:bodyPr>
          <a:lstStyle>
            <a:lvl1pPr marL="0" indent="0" algn="ctr">
              <a:buNone/>
              <a:defRPr sz="18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9" name="Content Placeholder 10"/>
          <p:cNvSpPr>
            <a:spLocks noGrp="1"/>
          </p:cNvSpPr>
          <p:nvPr>
            <p:ph sz="quarter" idx="10" hasCustomPrompt="1"/>
          </p:nvPr>
        </p:nvSpPr>
        <p:spPr>
          <a:xfrm>
            <a:off x="529886" y="1637239"/>
            <a:ext cx="3943350" cy="2616200"/>
          </a:xfrm>
          <a:solidFill>
            <a:schemeClr val="bg2"/>
          </a:solidFill>
        </p:spPr>
        <p:txBody>
          <a:bodyPr lIns="274320" tIns="274320" rIns="274320" bIns="274320" anchor="ctr">
            <a:normAutofit/>
          </a:bodyPr>
          <a:lstStyle>
            <a:lvl1pPr marL="0" indent="0" algn="ctr">
              <a:buNone/>
              <a:defRPr sz="18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7" name="Title Placeholder 1"/>
          <p:cNvSpPr>
            <a:spLocks noGrp="1"/>
          </p:cNvSpPr>
          <p:nvPr>
            <p:ph type="title" hasCustomPrompt="1"/>
          </p:nvPr>
        </p:nvSpPr>
        <p:spPr>
          <a:xfrm>
            <a:off x="529889" y="441294"/>
            <a:ext cx="8084228" cy="327848"/>
          </a:xfrm>
          <a:prstGeom prst="rect">
            <a:avLst/>
          </a:prstGeom>
        </p:spPr>
        <p:txBody>
          <a:bodyPr vert="horz" lIns="0" tIns="43960" rIns="87919" bIns="43960" rtlCol="0" anchor="t" anchorCtr="0">
            <a:noAutofit/>
          </a:bodyPr>
          <a:lstStyle>
            <a:lvl1pPr algn="ctr">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3558553679"/>
      </p:ext>
    </p:extLst>
  </p:cSld>
  <p:clrMapOvr>
    <a:masterClrMapping/>
  </p:clrMapOvr>
  <p:extLst>
    <p:ext uri="{DCECCB84-F9BA-43D5-87BE-67443E8EF086}">
      <p15:sldGuideLst xmlns:p15="http://schemas.microsoft.com/office/powerpoint/2012/main">
        <p15:guide id="1" orient="horz" pos="1152">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Text Chunking">
    <p:spTree>
      <p:nvGrpSpPr>
        <p:cNvPr id="1" name=""/>
        <p:cNvGrpSpPr/>
        <p:nvPr/>
      </p:nvGrpSpPr>
      <p:grpSpPr>
        <a:xfrm>
          <a:off x="0" y="0"/>
          <a:ext cx="0" cy="0"/>
          <a:chOff x="0" y="0"/>
          <a:chExt cx="0" cy="0"/>
        </a:xfrm>
      </p:grpSpPr>
      <p:sp>
        <p:nvSpPr>
          <p:cNvPr id="18" name="Content Placeholder 10"/>
          <p:cNvSpPr>
            <a:spLocks noGrp="1"/>
          </p:cNvSpPr>
          <p:nvPr>
            <p:ph sz="quarter" idx="15" hasCustomPrompt="1"/>
          </p:nvPr>
        </p:nvSpPr>
        <p:spPr>
          <a:xfrm>
            <a:off x="4662998" y="3066253"/>
            <a:ext cx="3943350" cy="1214156"/>
          </a:xfrm>
          <a:solidFill>
            <a:schemeClr val="bg2"/>
          </a:solidFill>
        </p:spPr>
        <p:txBody>
          <a:bodyPr lIns="274320" tIns="274320" rIns="274320" bIns="274320" anchor="ctr">
            <a:normAutofit/>
          </a:bodyPr>
          <a:lstStyle>
            <a:lvl1pPr marL="0" indent="0" algn="ctr">
              <a:buNone/>
              <a:defRPr sz="18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7" name="Content Placeholder 10"/>
          <p:cNvSpPr>
            <a:spLocks noGrp="1"/>
          </p:cNvSpPr>
          <p:nvPr>
            <p:ph sz="quarter" idx="14" hasCustomPrompt="1"/>
          </p:nvPr>
        </p:nvSpPr>
        <p:spPr>
          <a:xfrm>
            <a:off x="526002" y="3066253"/>
            <a:ext cx="3943350" cy="1214156"/>
          </a:xfrm>
          <a:solidFill>
            <a:schemeClr val="bg2"/>
          </a:solidFill>
        </p:spPr>
        <p:txBody>
          <a:bodyPr lIns="274320" tIns="274320" rIns="274320" bIns="274320" anchor="ctr">
            <a:normAutofit/>
          </a:bodyPr>
          <a:lstStyle>
            <a:lvl1pPr marL="0" indent="0" algn="ctr">
              <a:buNone/>
              <a:defRPr sz="18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8" name="Content Placeholder 10"/>
          <p:cNvSpPr>
            <a:spLocks noGrp="1"/>
          </p:cNvSpPr>
          <p:nvPr>
            <p:ph sz="quarter" idx="13" hasCustomPrompt="1"/>
          </p:nvPr>
        </p:nvSpPr>
        <p:spPr>
          <a:xfrm>
            <a:off x="4662998" y="1645159"/>
            <a:ext cx="3943350" cy="1214156"/>
          </a:xfrm>
          <a:solidFill>
            <a:schemeClr val="bg2"/>
          </a:solidFill>
        </p:spPr>
        <p:txBody>
          <a:bodyPr lIns="274320" tIns="274320" rIns="274320" bIns="274320" anchor="ctr">
            <a:normAutofit/>
          </a:bodyPr>
          <a:lstStyle>
            <a:lvl1pPr marL="0" indent="0" algn="ctr">
              <a:buNone/>
              <a:defRPr sz="18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7" name="Content Placeholder 10"/>
          <p:cNvSpPr>
            <a:spLocks noGrp="1"/>
          </p:cNvSpPr>
          <p:nvPr>
            <p:ph sz="quarter" idx="12" hasCustomPrompt="1"/>
          </p:nvPr>
        </p:nvSpPr>
        <p:spPr>
          <a:xfrm>
            <a:off x="526002" y="1645159"/>
            <a:ext cx="3943350" cy="1214156"/>
          </a:xfrm>
          <a:solidFill>
            <a:schemeClr val="bg2"/>
          </a:solidFill>
        </p:spPr>
        <p:txBody>
          <a:bodyPr lIns="274320" tIns="274320" rIns="274320" bIns="274320" anchor="ctr">
            <a:normAutofit/>
          </a:bodyPr>
          <a:lstStyle>
            <a:lvl1pPr marL="0" indent="0" algn="ctr">
              <a:buNone/>
              <a:defRPr sz="1800" b="0" i="0">
                <a:latin typeface="+mn-lt"/>
                <a:ea typeface="Gotham Book" panose="02000604040000020004" pitchFamily="50" charset="0"/>
                <a:cs typeface="Gotham Book" panose="02000604040000020004" pitchFamily="50" charset="0"/>
              </a:defRPr>
            </a:lvl1pPr>
          </a:lstStyle>
          <a:p>
            <a:pPr lvl="0"/>
            <a:r>
              <a:rPr lang="en-US" dirty="0"/>
              <a:t>Click to add text</a:t>
            </a:r>
          </a:p>
        </p:txBody>
      </p:sp>
      <p:sp>
        <p:nvSpPr>
          <p:cNvPr id="11" name="Title Placeholder 1"/>
          <p:cNvSpPr>
            <a:spLocks noGrp="1"/>
          </p:cNvSpPr>
          <p:nvPr>
            <p:ph type="title" hasCustomPrompt="1"/>
          </p:nvPr>
        </p:nvSpPr>
        <p:spPr>
          <a:xfrm>
            <a:off x="529889" y="441294"/>
            <a:ext cx="8084228" cy="327848"/>
          </a:xfrm>
          <a:prstGeom prst="rect">
            <a:avLst/>
          </a:prstGeom>
        </p:spPr>
        <p:txBody>
          <a:bodyPr vert="horz" lIns="0" tIns="43960" rIns="87919" bIns="43960" rtlCol="0" anchor="t" anchorCtr="0">
            <a:noAutofit/>
          </a:bodyPr>
          <a:lstStyle>
            <a:lvl1pPr algn="ctr">
              <a:defRPr baseline="0">
                <a:latin typeface="+mj-lt"/>
              </a:defRPr>
            </a:lvl1pPr>
          </a:lstStyle>
          <a:p>
            <a:r>
              <a:rPr lang="en-US" dirty="0"/>
              <a:t>Click to Add Slide Title in </a:t>
            </a:r>
            <a:r>
              <a:rPr lang="en-US" dirty="0" err="1"/>
              <a:t>Titlecase</a:t>
            </a:r>
            <a:endParaRPr lang="en-US" dirty="0"/>
          </a:p>
        </p:txBody>
      </p:sp>
    </p:spTree>
    <p:extLst>
      <p:ext uri="{BB962C8B-B14F-4D97-AF65-F5344CB8AC3E}">
        <p14:creationId xmlns:p14="http://schemas.microsoft.com/office/powerpoint/2010/main" val="2893716668"/>
      </p:ext>
    </p:extLst>
  </p:cSld>
  <p:clrMapOvr>
    <a:masterClrMapping/>
  </p:clrMapOvr>
  <p:extLst>
    <p:ext uri="{DCECCB84-F9BA-43D5-87BE-67443E8EF086}">
      <p15:sldGuideLst xmlns:p15="http://schemas.microsoft.com/office/powerpoint/2012/main">
        <p15:guide id="1" orient="horz" pos="1152">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Image | Content">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3778024" y="320028"/>
            <a:ext cx="5082266" cy="4492819"/>
          </a:xfrm>
        </p:spPr>
        <p:txBody>
          <a:bodyPr anchor="ctr"/>
          <a:lstStyle>
            <a:lvl1pPr algn="l">
              <a:lnSpc>
                <a:spcPct val="100000"/>
              </a:lnSpc>
              <a:defRPr sz="2000">
                <a:solidFill>
                  <a:schemeClr val="tx1"/>
                </a:solidFill>
                <a:latin typeface="+mn-lt"/>
              </a:defRPr>
            </a:lvl1pPr>
            <a:lvl2pPr algn="l">
              <a:defRPr sz="1800" b="0" i="0">
                <a:solidFill>
                  <a:schemeClr val="tx1"/>
                </a:solidFill>
                <a:latin typeface="+mn-lt"/>
                <a:ea typeface="Gotham Book" panose="02000604040000020004" pitchFamily="50" charset="0"/>
                <a:cs typeface="Gotham Book" panose="02000604040000020004" pitchFamily="50" charset="0"/>
              </a:defRPr>
            </a:lvl2pPr>
            <a:lvl3pPr algn="l">
              <a:defRPr sz="1800" b="0" i="0">
                <a:solidFill>
                  <a:schemeClr val="tx1"/>
                </a:solidFill>
                <a:latin typeface="+mn-lt"/>
                <a:ea typeface="Gotham Book" panose="02000604040000020004" pitchFamily="50" charset="0"/>
                <a:cs typeface="Gotham Book" panose="02000604040000020004" pitchFamily="50" charset="0"/>
              </a:defRPr>
            </a:lvl3pPr>
            <a:lvl4pPr algn="l">
              <a:defRPr sz="1800" b="0" i="0">
                <a:solidFill>
                  <a:schemeClr val="tx1"/>
                </a:solidFill>
                <a:latin typeface="+mn-lt"/>
                <a:ea typeface="Gotham Book" panose="02000604040000020004" pitchFamily="50" charset="0"/>
                <a:cs typeface="Gotham Book" panose="02000604040000020004" pitchFamily="50" charset="0"/>
              </a:defRPr>
            </a:lvl4pPr>
            <a:lvl5pPr algn="l">
              <a:defRPr sz="1800" b="0" i="0">
                <a:solidFill>
                  <a:schemeClr val="tx1"/>
                </a:solidFill>
                <a:latin typeface="+mn-lt"/>
                <a:ea typeface="Gotham Book" panose="02000604040000020004" pitchFamily="50" charset="0"/>
                <a:cs typeface="Gotham Book" panose="02000604040000020004" pitchFamily="50" charset="0"/>
              </a:defRPr>
            </a:lvl5pPr>
            <a:lvl6pPr marL="1070372" indent="0">
              <a:buNone/>
              <a:defRPr>
                <a:solidFill>
                  <a:schemeClr val="accent1"/>
                </a:solidFill>
              </a:defRPr>
            </a:lvl6pPr>
            <a:lvl7pPr>
              <a:defRPr>
                <a:solidFill>
                  <a:schemeClr val="accent1"/>
                </a:solidFill>
              </a:defRPr>
            </a:lvl7pPr>
            <a:lvl8pPr>
              <a:defRPr>
                <a:solidFill>
                  <a:schemeClr val="accent1"/>
                </a:solidFill>
              </a:defRPr>
            </a:lvl8pPr>
            <a:lvl9pPr marL="1714500"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3438525" y="320028"/>
            <a:ext cx="0" cy="4492819"/>
          </a:xfrm>
          <a:prstGeom prst="line">
            <a:avLst/>
          </a:prstGeom>
          <a:ln>
            <a:solidFill>
              <a:schemeClr val="bg2">
                <a:lumMod val="7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sz="quarter" idx="14" hasCustomPrompt="1"/>
          </p:nvPr>
        </p:nvSpPr>
        <p:spPr>
          <a:xfrm>
            <a:off x="269111" y="1199178"/>
            <a:ext cx="2829917" cy="2734519"/>
          </a:xfrm>
        </p:spPr>
        <p:txBody>
          <a:bodyPr anchor="ctr"/>
          <a:lstStyle>
            <a:lvl1pPr algn="r">
              <a:lnSpc>
                <a:spcPct val="100000"/>
              </a:lnSpc>
              <a:defRPr sz="2400" b="1" i="0">
                <a:latin typeface="+mj-lt"/>
                <a:ea typeface="Gotham Rounded Light" charset="0"/>
                <a:cs typeface="Gotham Rounded Light" charset="0"/>
              </a:defRPr>
            </a:lvl1pPr>
          </a:lstStyle>
          <a:p>
            <a:pPr lvl="0"/>
            <a:r>
              <a:rPr lang="en-US" dirty="0"/>
              <a:t>Click to Add Title or Click Icon to Add Graphic</a:t>
            </a:r>
          </a:p>
        </p:txBody>
      </p:sp>
      <p:sp>
        <p:nvSpPr>
          <p:cNvPr id="6" name="Rectangle 5"/>
          <p:cNvSpPr/>
          <p:nvPr userDrawn="1"/>
        </p:nvSpPr>
        <p:spPr>
          <a:xfrm>
            <a:off x="-1097281" y="0"/>
            <a:ext cx="1097281" cy="577081"/>
          </a:xfrm>
          <a:prstGeom prst="rect">
            <a:avLst/>
          </a:prstGeom>
        </p:spPr>
        <p:txBody>
          <a:bodyPr wrap="square">
            <a:spAutoFit/>
          </a:bodyPr>
          <a:lstStyle/>
          <a:p>
            <a:pPr algn="r"/>
            <a:r>
              <a:rPr lang="en-US" sz="1050" b="0" dirty="0">
                <a:latin typeface="Gotham Medium" panose="02000604030000020004" pitchFamily="50" charset="0"/>
              </a:rPr>
              <a:t>This slide is </a:t>
            </a:r>
            <a:r>
              <a:rPr lang="en-US" sz="1050" b="1" dirty="0">
                <a:solidFill>
                  <a:schemeClr val="accent1"/>
                </a:solidFill>
                <a:latin typeface="Gotham Medium" panose="02000604030000020004" pitchFamily="50" charset="0"/>
              </a:rPr>
              <a:t>preset</a:t>
            </a:r>
            <a:r>
              <a:rPr lang="en-US" sz="1050" b="0" dirty="0">
                <a:solidFill>
                  <a:schemeClr val="accent1"/>
                </a:solidFill>
                <a:latin typeface="Gotham Medium" panose="02000604030000020004" pitchFamily="50" charset="0"/>
              </a:rPr>
              <a:t> </a:t>
            </a:r>
            <a:r>
              <a:rPr lang="en-US" sz="1050" b="0" dirty="0">
                <a:latin typeface="Gotham Medium" panose="02000604030000020004" pitchFamily="50" charset="0"/>
              </a:rPr>
              <a:t>with </a:t>
            </a:r>
            <a:r>
              <a:rPr lang="en-US" sz="1050" b="1" dirty="0">
                <a:solidFill>
                  <a:schemeClr val="accent1"/>
                </a:solidFill>
                <a:latin typeface="Gotham Medium" panose="02000604030000020004" pitchFamily="50" charset="0"/>
              </a:rPr>
              <a:t>animations</a:t>
            </a:r>
          </a:p>
        </p:txBody>
      </p:sp>
    </p:spTree>
    <p:extLst>
      <p:ext uri="{BB962C8B-B14F-4D97-AF65-F5344CB8AC3E}">
        <p14:creationId xmlns:p14="http://schemas.microsoft.com/office/powerpoint/2010/main" val="26161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3" end="3"/>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4" end="4"/>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folHlink"/>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folHlink"/>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folHlink"/>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folHlink"/>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folHlink"/>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Just word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0"/>
          </a:xfrm>
        </p:spPr>
        <p:txBody>
          <a:bodyPr/>
          <a:lstStyle>
            <a:lvl1pPr algn="ctr">
              <a:defRPr/>
            </a:lvl1pPr>
          </a:lstStyle>
          <a:p>
            <a:r>
              <a:rPr lang="en-US" dirty="0"/>
              <a:t>Click to edit Master title style</a:t>
            </a:r>
          </a:p>
        </p:txBody>
      </p:sp>
      <p:pic>
        <p:nvPicPr>
          <p:cNvPr id="7" name="Picture 12" descr="bdcLogoMark"/>
          <p:cNvPicPr>
            <a:picLocks noChangeAspect="1" noChangeArrowheads="1"/>
          </p:cNvPicPr>
          <p:nvPr userDrawn="1"/>
        </p:nvPicPr>
        <p:blipFill>
          <a:blip r:embed="rId2"/>
          <a:srcRect/>
          <a:stretch>
            <a:fillRect/>
          </a:stretch>
        </p:blipFill>
        <p:spPr bwMode="auto">
          <a:xfrm>
            <a:off x="114300" y="4629150"/>
            <a:ext cx="407194" cy="428625"/>
          </a:xfrm>
          <a:prstGeom prst="rect">
            <a:avLst/>
          </a:prstGeom>
          <a:noFill/>
          <a:ln w="9525">
            <a:noFill/>
            <a:miter lim="800000"/>
            <a:headEnd/>
            <a:tailEnd/>
          </a:ln>
        </p:spPr>
      </p:pic>
    </p:spTree>
    <p:extLst>
      <p:ext uri="{BB962C8B-B14F-4D97-AF65-F5344CB8AC3E}">
        <p14:creationId xmlns:p14="http://schemas.microsoft.com/office/powerpoint/2010/main" val="2225871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Just word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43500"/>
          </a:xfrm>
        </p:spPr>
        <p:txBody>
          <a:bodyPr/>
          <a:lstStyle>
            <a:lvl1pPr algn="ctr">
              <a:defRPr/>
            </a:lvl1pPr>
          </a:lstStyle>
          <a:p>
            <a:r>
              <a:rPr lang="en-US" dirty="0"/>
              <a:t>Click to edit Master title style</a:t>
            </a:r>
          </a:p>
        </p:txBody>
      </p:sp>
      <p:pic>
        <p:nvPicPr>
          <p:cNvPr id="7" name="Picture 12" descr="bdcLogoMark"/>
          <p:cNvPicPr>
            <a:picLocks noChangeAspect="1" noChangeArrowheads="1"/>
          </p:cNvPicPr>
          <p:nvPr userDrawn="1"/>
        </p:nvPicPr>
        <p:blipFill>
          <a:blip r:embed="rId2"/>
          <a:srcRect/>
          <a:stretch>
            <a:fillRect/>
          </a:stretch>
        </p:blipFill>
        <p:spPr bwMode="auto">
          <a:xfrm>
            <a:off x="114300" y="4629151"/>
            <a:ext cx="407194" cy="428625"/>
          </a:xfrm>
          <a:prstGeom prst="rect">
            <a:avLst/>
          </a:prstGeom>
          <a:noFill/>
          <a:ln w="9525">
            <a:noFill/>
            <a:miter lim="800000"/>
            <a:headEnd/>
            <a:tailEnd/>
          </a:ln>
        </p:spPr>
      </p:pic>
    </p:spTree>
    <p:extLst>
      <p:ext uri="{BB962C8B-B14F-4D97-AF65-F5344CB8AC3E}">
        <p14:creationId xmlns:p14="http://schemas.microsoft.com/office/powerpoint/2010/main" val="755231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85" name="Body Level One…"/>
          <p:cNvSpPr txBox="1">
            <a:spLocks noGrp="1"/>
          </p:cNvSpPr>
          <p:nvPr>
            <p:ph type="body" sz="quarter" idx="1"/>
          </p:nvPr>
        </p:nvSpPr>
        <p:spPr>
          <a:xfrm>
            <a:off x="1659960" y="403859"/>
            <a:ext cx="5824082" cy="487681"/>
          </a:xfrm>
          <a:prstGeom prst="rect">
            <a:avLst/>
          </a:prstGeom>
        </p:spPr>
        <p:txBody>
          <a:bodyPr lIns="45718" tIns="45718" rIns="45718" bIns="45718"/>
          <a:lstStyle>
            <a:lvl1pPr defTabSz="439502">
              <a:defRPr>
                <a:solidFill>
                  <a:srgbClr val="404040"/>
                </a:solidFill>
                <a:latin typeface="Montserrat Ultra Light"/>
                <a:ea typeface="Montserrat Ultra Light"/>
                <a:cs typeface="Montserrat Ultra Light"/>
                <a:sym typeface="Montserrat Ultra Light"/>
              </a:defRPr>
            </a:lvl1pPr>
            <a:lvl2pPr marL="547850" indent="-325045" defTabSz="439502">
              <a:buSzPct val="100000"/>
              <a:buChar char="-"/>
              <a:defRPr>
                <a:solidFill>
                  <a:srgbClr val="404040"/>
                </a:solidFill>
                <a:latin typeface="Montserrat Ultra Light"/>
                <a:ea typeface="Montserrat Ultra Light"/>
                <a:cs typeface="Montserrat Ultra Light"/>
                <a:sym typeface="Montserrat Ultra Light"/>
              </a:defRPr>
            </a:lvl2pPr>
            <a:lvl3pPr marL="769892" indent="-322759" defTabSz="439502">
              <a:buSzPct val="100000"/>
              <a:buChar char="•"/>
              <a:defRPr>
                <a:solidFill>
                  <a:srgbClr val="404040"/>
                </a:solidFill>
                <a:latin typeface="Montserrat Ultra Light"/>
                <a:ea typeface="Montserrat Ultra Light"/>
                <a:cs typeface="Montserrat Ultra Light"/>
                <a:sym typeface="Montserrat Ultra Light"/>
              </a:defRPr>
            </a:lvl3pPr>
            <a:lvl4pPr marL="902661" indent="-240354" defTabSz="439502">
              <a:buSzPct val="100000"/>
              <a:buChar char="▪"/>
              <a:defRPr>
                <a:solidFill>
                  <a:srgbClr val="404040"/>
                </a:solidFill>
                <a:latin typeface="Montserrat Ultra Light"/>
                <a:ea typeface="Montserrat Ultra Light"/>
                <a:cs typeface="Montserrat Ultra Light"/>
                <a:sym typeface="Montserrat Ultra Light"/>
              </a:defRPr>
            </a:lvl4pPr>
            <a:lvl5pPr marL="1159037" indent="-336495" defTabSz="439502">
              <a:buSzPct val="100000"/>
              <a:buChar char="-"/>
              <a:defRPr>
                <a:solidFill>
                  <a:srgbClr val="404040"/>
                </a:solidFill>
                <a:latin typeface="Montserrat Ultra Light"/>
                <a:ea typeface="Montserrat Ultra Light"/>
                <a:cs typeface="Montserrat Ultra Light"/>
                <a:sym typeface="Montserrat Ultra Light"/>
              </a:defRP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xfrm>
            <a:off x="6351880" y="4666299"/>
            <a:ext cx="201320" cy="201929"/>
          </a:xfrm>
          <a:prstGeom prst="rect">
            <a:avLst/>
          </a:prstGeom>
        </p:spPr>
        <p:txBody>
          <a:bodyPr lIns="45718" tIns="45718" rIns="45718" bIns="45718"/>
          <a:lstStyle>
            <a:lvl1pPr defTabSz="685669">
              <a:defRPr>
                <a:solidFill>
                  <a:srgbClr val="404040"/>
                </a:solidFill>
                <a:latin typeface="Montserrat"/>
                <a:ea typeface="Montserrat"/>
                <a:cs typeface="Montserrat"/>
                <a:sym typeface="Montserrat"/>
              </a:defRPr>
            </a:lvl1pPr>
          </a:lstStyle>
          <a:p>
            <a:fld id="{86CB4B4D-7CA3-9044-876B-883B54F8677D}" type="slidenum">
              <a:t>‹#›</a:t>
            </a:fld>
            <a:endParaRPr/>
          </a:p>
        </p:txBody>
      </p:sp>
    </p:spTree>
    <p:extLst>
      <p:ext uri="{BB962C8B-B14F-4D97-AF65-F5344CB8AC3E}">
        <p14:creationId xmlns:p14="http://schemas.microsoft.com/office/powerpoint/2010/main" val="163256481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mportant Statement">
    <p:bg>
      <p:bgPr>
        <a:solidFill>
          <a:schemeClr val="accent2"/>
        </a:solidFill>
        <a:effectLst/>
      </p:bgPr>
    </p:bg>
    <p:spTree>
      <p:nvGrpSpPr>
        <p:cNvPr id="1" name=""/>
        <p:cNvGrpSpPr/>
        <p:nvPr/>
      </p:nvGrpSpPr>
      <p:grpSpPr>
        <a:xfrm>
          <a:off x="0" y="0"/>
          <a:ext cx="0" cy="0"/>
          <a:chOff x="0" y="0"/>
          <a:chExt cx="0" cy="0"/>
        </a:xfrm>
      </p:grpSpPr>
      <p:sp>
        <p:nvSpPr>
          <p:cNvPr id="4" name="Title 12"/>
          <p:cNvSpPr>
            <a:spLocks noGrp="1"/>
          </p:cNvSpPr>
          <p:nvPr>
            <p:ph type="title" hasCustomPrompt="1"/>
          </p:nvPr>
        </p:nvSpPr>
        <p:spPr>
          <a:xfrm>
            <a:off x="1511301" y="835503"/>
            <a:ext cx="6127750" cy="3472494"/>
          </a:xfrm>
          <a:noFill/>
          <a:ln>
            <a:noFill/>
          </a:ln>
        </p:spPr>
        <p:txBody>
          <a:bodyPr anchor="ctr">
            <a:normAutofit/>
          </a:bodyPr>
          <a:lstStyle>
            <a:lvl1pPr algn="ctr">
              <a:defRPr sz="3599" spc="-84" baseline="0">
                <a:solidFill>
                  <a:schemeClr val="bg1"/>
                </a:solidFill>
                <a:latin typeface="+mj-lt"/>
              </a:defRPr>
            </a:lvl1pPr>
          </a:lstStyle>
          <a:p>
            <a:r>
              <a:rPr lang="en-US" dirty="0"/>
              <a:t>This is a short, important statement to bring attention to something.</a:t>
            </a:r>
          </a:p>
        </p:txBody>
      </p:sp>
    </p:spTree>
    <p:extLst>
      <p:ext uri="{BB962C8B-B14F-4D97-AF65-F5344CB8AC3E}">
        <p14:creationId xmlns:p14="http://schemas.microsoft.com/office/powerpoint/2010/main" val="726256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Visual Studio Live! Redmond 2014">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F63CDA3-A2DE-473C-A81C-F73D2A1BFF69}" type="datetimeFigureOut">
              <a:rPr lang="en-US" smtClean="0"/>
              <a:pPr>
                <a:defRPr/>
              </a:pPr>
              <a:t>9/6/22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955918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Visual Studio Live! Washington, D.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06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3173A4F-54E2-42AD-AEE7-525DC08E7D5E}" type="datetimeFigureOut">
              <a:rPr lang="en-US" smtClean="0"/>
              <a:pPr>
                <a:defRPr/>
              </a:pPr>
              <a:t>9/6/22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126168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15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rgbClr val="808080"/>
                      </p:to>
                    </p:animClr>
                  </p:subTnLst>
                </p:cTn>
              </p:par>
            </p:tnLst>
          </p:tmpl>
        </p:tmplLst>
      </p:bldP>
      <p:bldP spid="4" grpId="0" uiExpand="1"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7"/>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014562E-E191-4140-8CA7-D81566904FD6}" type="datetimeFigureOut">
              <a:rPr lang="en-US" smtClean="0"/>
              <a:pPr>
                <a:defRPr/>
              </a:pPr>
              <a:t>9/6/22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804381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2886AD8-D031-4E57-A880-97BEE7625BF5}" type="datetimeFigureOut">
              <a:rPr lang="en-US" smtClean="0"/>
              <a:pPr>
                <a:defRPr/>
              </a:pPr>
              <a:t>9/6/22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608561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F146D33-8E80-4809-BCCA-EEFDCA7877C6}" type="datetimeFigureOut">
              <a:rPr lang="en-US" smtClean="0"/>
              <a:pPr>
                <a:defRPr/>
              </a:pPr>
              <a:t>9/6/22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0824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475E31E-3DDB-4319-BC51-F5022B7F3C8D}" type="datetimeFigureOut">
              <a:rPr lang="en-US" smtClean="0"/>
              <a:pPr>
                <a:defRPr/>
              </a:pPr>
              <a:t>9/6/22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430595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6638B8-B788-4682-A596-85CF4ED65A7B}" type="datetimeFigureOut">
              <a:rPr lang="en-US" smtClean="0"/>
              <a:pPr>
                <a:defRPr/>
              </a:pPr>
              <a:t>9/6/22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15354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A9C0D6F-86BC-4F0A-A9FD-A71A70874F57}" type="datetimeFigureOut">
              <a:rPr lang="en-US" smtClean="0"/>
              <a:pPr>
                <a:defRPr/>
              </a:pPr>
              <a:t>9/6/22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52473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A62623F-4765-4759-9A73-D8655DC8D973}" type="datetimeFigureOut">
              <a:rPr lang="en-US" smtClean="0"/>
              <a:pPr>
                <a:defRPr/>
              </a:pPr>
              <a:t>9/6/22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568494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ACF2FE-3FA7-4ABC-8D10-AB106564C9F6}" type="datetimeFigureOut">
              <a:rPr lang="en-US" smtClean="0"/>
              <a:pPr>
                <a:defRPr/>
              </a:pPr>
              <a:t>9/6/22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932554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D803F9-FDAA-4AD8-AB1F-AC9EA3FA17D9}" type="datetimeFigureOut">
              <a:rPr lang="en-US" smtClean="0"/>
              <a:pPr>
                <a:defRPr/>
              </a:pPr>
              <a:t>9/6/22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62368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989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rgbClr val="808080"/>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808080"/>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808080"/>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808080"/>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rgbClr val="808080"/>
                      </p:to>
                    </p:animClr>
                  </p:sub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rgbClr val="808080"/>
                      </p:to>
                    </p:animClr>
                  </p:sub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Not Animated">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1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832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51576" y="1705917"/>
            <a:ext cx="7886700" cy="1571450"/>
          </a:xfrm>
        </p:spPr>
        <p:txBody>
          <a:bodyPr anchor="t"/>
          <a:lstStyle/>
          <a:p>
            <a:r>
              <a:rPr lang="en-US" dirty="0"/>
              <a:t>Click to edit Master title style</a:t>
            </a:r>
          </a:p>
        </p:txBody>
      </p:sp>
      <p:sp>
        <p:nvSpPr>
          <p:cNvPr id="3" name="Rectangle 2">
            <a:extLst>
              <a:ext uri="{FF2B5EF4-FFF2-40B4-BE49-F238E27FC236}">
                <a16:creationId xmlns:a16="http://schemas.microsoft.com/office/drawing/2014/main" id="{74B6D188-0BBE-42D3-81E1-E276562B7222}"/>
              </a:ext>
            </a:extLst>
          </p:cNvPr>
          <p:cNvSpPr/>
          <p:nvPr userDrawn="1"/>
        </p:nvSpPr>
        <p:spPr>
          <a:xfrm>
            <a:off x="1" y="1702438"/>
            <a:ext cx="158527" cy="1574928"/>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22592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Image | Content">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3778024" y="320029"/>
            <a:ext cx="5082266" cy="4492819"/>
          </a:xfrm>
        </p:spPr>
        <p:txBody>
          <a:bodyPr anchor="ctr">
            <a:normAutofit/>
          </a:bodyPr>
          <a:lstStyle>
            <a:lvl1pPr algn="l">
              <a:lnSpc>
                <a:spcPct val="100000"/>
              </a:lnSpc>
              <a:defRPr sz="2100" baseline="0">
                <a:solidFill>
                  <a:schemeClr val="tx1"/>
                </a:solidFill>
                <a:latin typeface="+mn-lt"/>
              </a:defRPr>
            </a:lvl1pPr>
            <a:lvl2pPr algn="l">
              <a:defRPr sz="1800" b="0" i="0" baseline="0">
                <a:solidFill>
                  <a:schemeClr val="tx1"/>
                </a:solidFill>
                <a:latin typeface="+mn-lt"/>
                <a:ea typeface="Gotham Book" panose="02000604040000020004" pitchFamily="50" charset="0"/>
                <a:cs typeface="Gotham Book" panose="02000604040000020004" pitchFamily="50" charset="0"/>
              </a:defRPr>
            </a:lvl2pPr>
            <a:lvl3pPr algn="l">
              <a:defRPr sz="1500" b="0" i="0" baseline="0">
                <a:solidFill>
                  <a:schemeClr val="tx1"/>
                </a:solidFill>
                <a:latin typeface="+mn-lt"/>
                <a:ea typeface="Gotham Book" panose="02000604040000020004" pitchFamily="50" charset="0"/>
                <a:cs typeface="Gotham Book" panose="02000604040000020004" pitchFamily="50" charset="0"/>
              </a:defRPr>
            </a:lvl3pPr>
            <a:lvl4pPr algn="l">
              <a:defRPr sz="1500" b="0" i="0" baseline="0">
                <a:solidFill>
                  <a:schemeClr val="tx1"/>
                </a:solidFill>
                <a:latin typeface="+mn-lt"/>
                <a:ea typeface="Gotham Book" panose="02000604040000020004" pitchFamily="50" charset="0"/>
                <a:cs typeface="Gotham Book" panose="02000604040000020004" pitchFamily="50" charset="0"/>
              </a:defRPr>
            </a:lvl4pPr>
            <a:lvl5pPr algn="l">
              <a:defRPr sz="1500" b="0" i="0" baseline="0">
                <a:solidFill>
                  <a:schemeClr val="tx1"/>
                </a:solidFill>
                <a:latin typeface="+mn-lt"/>
                <a:ea typeface="Gotham Book" panose="02000604040000020004" pitchFamily="50" charset="0"/>
                <a:cs typeface="Gotham Book" panose="02000604040000020004" pitchFamily="50" charset="0"/>
              </a:defRPr>
            </a:lvl5pPr>
            <a:lvl6pPr marL="1070345" indent="0">
              <a:buNone/>
              <a:defRPr>
                <a:solidFill>
                  <a:schemeClr val="accent1"/>
                </a:solidFill>
              </a:defRPr>
            </a:lvl6pPr>
            <a:lvl7pPr>
              <a:defRPr>
                <a:solidFill>
                  <a:schemeClr val="accent1"/>
                </a:solidFill>
              </a:defRPr>
            </a:lvl7pPr>
            <a:lvl8pPr>
              <a:defRPr>
                <a:solidFill>
                  <a:schemeClr val="accent1"/>
                </a:solidFill>
              </a:defRPr>
            </a:lvl8pPr>
            <a:lvl9pPr marL="1714457" indent="0">
              <a:buNone/>
              <a:defRPr>
                <a:solidFill>
                  <a:schemeClr val="accent1"/>
                </a:solidFill>
              </a:defRPr>
            </a:lvl9pPr>
          </a:lstStyle>
          <a:p>
            <a:pPr lvl="0"/>
            <a:r>
              <a:rPr lang="en-US" dirty="0"/>
              <a:t>Click to add longer text </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3438525" y="320029"/>
            <a:ext cx="0" cy="4492819"/>
          </a:xfrm>
          <a:prstGeom prst="line">
            <a:avLst/>
          </a:prstGeom>
          <a:ln>
            <a:solidFill>
              <a:srgbClr val="0072BC"/>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sz="quarter" idx="14" hasCustomPrompt="1"/>
          </p:nvPr>
        </p:nvSpPr>
        <p:spPr>
          <a:xfrm>
            <a:off x="269112" y="1199179"/>
            <a:ext cx="2829917" cy="2734519"/>
          </a:xfrm>
        </p:spPr>
        <p:txBody>
          <a:bodyPr anchor="ctr"/>
          <a:lstStyle>
            <a:lvl1pPr algn="r">
              <a:lnSpc>
                <a:spcPct val="100000"/>
              </a:lnSpc>
              <a:defRPr sz="2700" b="0" i="0">
                <a:latin typeface="+mj-lt"/>
                <a:ea typeface="Gotham Rounded Light" charset="0"/>
                <a:cs typeface="Gotham Rounded Light" charset="0"/>
              </a:defRPr>
            </a:lvl1pPr>
          </a:lstStyle>
          <a:p>
            <a:pPr lvl="0"/>
            <a:r>
              <a:rPr lang="en-US" dirty="0"/>
              <a:t>Click to Add Title or Click Icon to Add Graphic</a:t>
            </a:r>
          </a:p>
        </p:txBody>
      </p:sp>
      <p:sp>
        <p:nvSpPr>
          <p:cNvPr id="6" name="Rectangle 5"/>
          <p:cNvSpPr/>
          <p:nvPr userDrawn="1"/>
        </p:nvSpPr>
        <p:spPr>
          <a:xfrm>
            <a:off x="-1097281" y="1"/>
            <a:ext cx="1097281" cy="577081"/>
          </a:xfrm>
          <a:prstGeom prst="rect">
            <a:avLst/>
          </a:prstGeom>
        </p:spPr>
        <p:txBody>
          <a:bodyPr wrap="square">
            <a:spAutoFit/>
          </a:bodyPr>
          <a:lstStyle/>
          <a:p>
            <a:pPr algn="r"/>
            <a:r>
              <a:rPr lang="en-US" sz="1050" b="0" dirty="0">
                <a:latin typeface="Gotham Medium" panose="02000604030000020004" pitchFamily="50" charset="0"/>
              </a:rPr>
              <a:t>This slide is </a:t>
            </a:r>
            <a:r>
              <a:rPr lang="en-US" sz="1050" b="1" dirty="0">
                <a:solidFill>
                  <a:schemeClr val="accent1"/>
                </a:solidFill>
                <a:latin typeface="Gotham Medium" panose="02000604030000020004" pitchFamily="50" charset="0"/>
              </a:rPr>
              <a:t>preset</a:t>
            </a:r>
            <a:r>
              <a:rPr lang="en-US" sz="1050" b="0" dirty="0">
                <a:solidFill>
                  <a:schemeClr val="accent1"/>
                </a:solidFill>
                <a:latin typeface="Gotham Medium" panose="02000604030000020004" pitchFamily="50" charset="0"/>
              </a:rPr>
              <a:t> </a:t>
            </a:r>
            <a:r>
              <a:rPr lang="en-US" sz="1050" b="0" dirty="0">
                <a:latin typeface="Gotham Medium" panose="02000604030000020004" pitchFamily="50" charset="0"/>
              </a:rPr>
              <a:t>with </a:t>
            </a:r>
            <a:r>
              <a:rPr lang="en-US" sz="1050" b="1" dirty="0">
                <a:solidFill>
                  <a:schemeClr val="accent1"/>
                </a:solidFill>
                <a:latin typeface="Gotham Medium" panose="02000604030000020004" pitchFamily="50" charset="0"/>
              </a:rPr>
              <a:t>animations</a:t>
            </a:r>
          </a:p>
        </p:txBody>
      </p:sp>
    </p:spTree>
    <p:extLst>
      <p:ext uri="{BB962C8B-B14F-4D97-AF65-F5344CB8AC3E}">
        <p14:creationId xmlns:p14="http://schemas.microsoft.com/office/powerpoint/2010/main" val="358675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3" end="3"/>
                                            </p:txEl>
                                          </p:spTgt>
                                        </p:tgtEl>
                                        <p:attrNameLst>
                                          <p:attrName>ppt_c</p:attrName>
                                        </p:attrNameLst>
                                      </p:cBhvr>
                                      <p:to>
                                        <a:srgbClr val="969696"/>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4" end="4"/>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rgbClr val="969696"/>
                      </p:to>
                    </p:animClr>
                  </p:subTnLst>
                </p:cTn>
              </p:par>
            </p:tnLst>
          </p:tmpl>
          <p:tmpl lvl="6">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 lvl="7">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8">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2"/>
                      </p:to>
                    </p:animClr>
                  </p:subTnLst>
                </p:cTn>
              </p:par>
            </p:tnLst>
          </p:tmpl>
          <p:tmpl lvl="9">
            <p:tnLst>
              <p:par>
                <p:cTn presetID="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2" descr="bdcLogoMark"/>
          <p:cNvPicPr>
            <a:picLocks noChangeAspect="1" noChangeArrowheads="1"/>
          </p:cNvPicPr>
          <p:nvPr userDrawn="1"/>
        </p:nvPicPr>
        <p:blipFill>
          <a:blip r:embed="rId39"/>
          <a:srcRect/>
          <a:stretch>
            <a:fillRect/>
          </a:stretch>
        </p:blipFill>
        <p:spPr bwMode="auto">
          <a:xfrm>
            <a:off x="77329" y="4740652"/>
            <a:ext cx="305396" cy="321469"/>
          </a:xfrm>
          <a:prstGeom prst="rect">
            <a:avLst/>
          </a:prstGeom>
          <a:noFill/>
          <a:ln w="9525">
            <a:noFill/>
            <a:miter lim="800000"/>
            <a:headEnd/>
            <a:tailEnd/>
          </a:ln>
        </p:spPr>
      </p:pic>
      <p:sp>
        <p:nvSpPr>
          <p:cNvPr id="8" name="TextBox 7"/>
          <p:cNvSpPr txBox="1"/>
          <p:nvPr userDrawn="1"/>
        </p:nvSpPr>
        <p:spPr>
          <a:xfrm>
            <a:off x="382725" y="4785969"/>
            <a:ext cx="1904689" cy="253916"/>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@benday</a:t>
            </a:r>
            <a:r>
              <a:rPr kumimoji="0" lang="en-US" sz="1050" b="0" i="0" u="none" strike="noStrike" kern="1200" cap="none" spc="0" normalizeH="0" baseline="0" noProof="0" dirty="0">
                <a:ln>
                  <a:noFill/>
                </a:ln>
                <a:solidFill>
                  <a:prstClr val="black"/>
                </a:solidFill>
                <a:effectLst/>
                <a:uLnTx/>
                <a:uFillTx/>
                <a:latin typeface="Segoe UI"/>
                <a:ea typeface="+mn-ea"/>
                <a:cs typeface="+mn-cs"/>
              </a:rPr>
              <a:t> | </a:t>
            </a:r>
            <a:r>
              <a:rPr kumimoji="0" lang="en-US" sz="1050" b="0" i="0" u="none" strike="noStrike" kern="1200" cap="none" spc="0" normalizeH="0" baseline="0" noProof="0" dirty="0">
                <a:ln>
                  <a:noFill/>
                </a:ln>
                <a:solidFill>
                  <a:prstClr val="black">
                    <a:lumMod val="65000"/>
                    <a:lumOff val="35000"/>
                  </a:prstClr>
                </a:solidFill>
                <a:effectLst/>
                <a:uLnTx/>
                <a:uFillTx/>
                <a:latin typeface="Segoe UI"/>
                <a:ea typeface="+mn-ea"/>
                <a:cs typeface="+mn-cs"/>
              </a:rPr>
              <a:t>www.benday.</a:t>
            </a:r>
            <a:r>
              <a:rPr kumimoji="0" lang="en-US" sz="1050" b="0" i="0" u="none" strike="noStrike" kern="1200" cap="none" spc="0" normalizeH="0" baseline="0" noProof="0" dirty="0">
                <a:ln>
                  <a:noFill/>
                </a:ln>
                <a:solidFill>
                  <a:srgbClr val="595959"/>
                </a:solidFill>
                <a:effectLst/>
                <a:uLnTx/>
                <a:uFillTx/>
                <a:latin typeface="Segoe UI"/>
                <a:ea typeface="+mn-ea"/>
                <a:cs typeface="+mn-cs"/>
              </a:rPr>
              <a:t>com</a:t>
            </a:r>
          </a:p>
        </p:txBody>
      </p:sp>
    </p:spTree>
    <p:extLst>
      <p:ext uri="{BB962C8B-B14F-4D97-AF65-F5344CB8AC3E}">
        <p14:creationId xmlns:p14="http://schemas.microsoft.com/office/powerpoint/2010/main" val="82459397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55" r:id="rId36"/>
    <p:sldLayoutId id="2147483856" r:id="rId37"/>
  </p:sldLayoutIdLst>
  <p:txStyles>
    <p:titleStyle>
      <a:lvl1pPr algn="l" defTabSz="685783"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0" indent="0" algn="l" defTabSz="685783" rtl="0" eaLnBrk="1" latinLnBrk="0" hangingPunct="1">
        <a:lnSpc>
          <a:spcPct val="90000"/>
        </a:lnSpc>
        <a:spcBef>
          <a:spcPts val="750"/>
        </a:spcBef>
        <a:buFontTx/>
        <a:buNone/>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Segoe UI" panose="020B0502040204020203"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AADEF755-0B60-4A3E-9C6A-4CADF1C89A5E}" type="datetimeFigureOut">
              <a:rPr lang="en-US" smtClean="0"/>
              <a:pPr>
                <a:defRPr/>
              </a:pPr>
              <a:t>9/6/22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335896534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rtl="0" eaLnBrk="1" fontAlgn="base" hangingPunct="1">
        <a:spcBef>
          <a:spcPct val="0"/>
        </a:spcBef>
        <a:spcAft>
          <a:spcPct val="0"/>
        </a:spcAft>
        <a:defRPr sz="4400" kern="1200">
          <a:solidFill>
            <a:srgbClr val="002060"/>
          </a:solidFill>
          <a:latin typeface="Arial Bold" pitchFamily="-72" charset="0"/>
          <a:ea typeface="ＭＳ Ｐゴシック" pitchFamily="-72" charset="-128"/>
          <a:cs typeface="ＭＳ Ｐゴシック" pitchFamily="-72" charset="-128"/>
        </a:defRPr>
      </a:lvl1pPr>
      <a:lvl2pPr algn="l" rtl="0" eaLnBrk="1" fontAlgn="base" hangingPunct="1">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4400">
          <a:solidFill>
            <a:schemeClr val="tx2"/>
          </a:solidFill>
          <a:latin typeface="Arial Bold"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lr>
          <a:schemeClr val="accent1"/>
        </a:buClr>
        <a:buFont typeface="Arial" pitchFamily="-72" charset="0"/>
        <a:buChar char="•"/>
        <a:defRPr sz="3200" kern="1200">
          <a:solidFill>
            <a:schemeClr val="tx1"/>
          </a:solidFill>
          <a:latin typeface="Arial" pitchFamily="-72" charset="0"/>
          <a:ea typeface="ＭＳ Ｐゴシック" pitchFamily="-72" charset="-128"/>
          <a:cs typeface="ＭＳ Ｐゴシック" pitchFamily="-72" charset="-128"/>
        </a:defRPr>
      </a:lvl1pPr>
      <a:lvl2pPr marL="742950" indent="-285750" algn="l" rtl="0" eaLnBrk="1" fontAlgn="base" hangingPunct="1">
        <a:spcBef>
          <a:spcPct val="20000"/>
        </a:spcBef>
        <a:spcAft>
          <a:spcPct val="0"/>
        </a:spcAft>
        <a:buClr>
          <a:schemeClr val="tx2"/>
        </a:buClr>
        <a:buFont typeface="Arial" pitchFamily="-72" charset="0"/>
        <a:buChar char="–"/>
        <a:defRPr sz="2800" kern="1200">
          <a:solidFill>
            <a:schemeClr val="tx1"/>
          </a:solidFill>
          <a:latin typeface="Arial" pitchFamily="-72" charset="0"/>
          <a:ea typeface="ＭＳ Ｐゴシック" pitchFamily="-72" charset="-128"/>
          <a:cs typeface="+mn-cs"/>
        </a:defRPr>
      </a:lvl2pPr>
      <a:lvl3pPr marL="1143000" indent="-228600" algn="l" rtl="0" eaLnBrk="1" fontAlgn="base" hangingPunct="1">
        <a:spcBef>
          <a:spcPct val="20000"/>
        </a:spcBef>
        <a:spcAft>
          <a:spcPct val="0"/>
        </a:spcAft>
        <a:buClr>
          <a:schemeClr val="bg2"/>
        </a:buClr>
        <a:buFont typeface="Arial" pitchFamily="-72" charset="0"/>
        <a:buChar char="•"/>
        <a:defRPr sz="2400" kern="1200">
          <a:solidFill>
            <a:schemeClr val="tx1"/>
          </a:solidFill>
          <a:latin typeface="Arial" pitchFamily="-72" charset="0"/>
          <a:ea typeface="ＭＳ Ｐゴシック" pitchFamily="-72" charset="-128"/>
          <a:cs typeface="+mn-cs"/>
        </a:defRPr>
      </a:lvl3pPr>
      <a:lvl4pPr marL="1600200" indent="-228600" algn="l" rtl="0" eaLnBrk="1" fontAlgn="base" hangingPunct="1">
        <a:spcBef>
          <a:spcPct val="20000"/>
        </a:spcBef>
        <a:spcAft>
          <a:spcPct val="0"/>
        </a:spcAft>
        <a:buClr>
          <a:schemeClr val="accent1"/>
        </a:buClr>
        <a:buFont typeface="Arial" pitchFamily="-72" charset="0"/>
        <a:buChar char="–"/>
        <a:defRPr sz="2000" kern="1200">
          <a:solidFill>
            <a:schemeClr val="tx1"/>
          </a:solidFill>
          <a:latin typeface="Arial" pitchFamily="-72" charset="0"/>
          <a:ea typeface="ＭＳ Ｐゴシック" pitchFamily="-72" charset="-128"/>
          <a:cs typeface="+mn-cs"/>
        </a:defRPr>
      </a:lvl4pPr>
      <a:lvl5pPr marL="2057400" indent="-228600" algn="l" rtl="0" eaLnBrk="1" fontAlgn="base" hangingPunct="1">
        <a:spcBef>
          <a:spcPct val="20000"/>
        </a:spcBef>
        <a:spcAft>
          <a:spcPct val="0"/>
        </a:spcAft>
        <a:buClr>
          <a:schemeClr val="tx2"/>
        </a:buClr>
        <a:buFont typeface="Arial" pitchFamily="-72" charset="0"/>
        <a:buChar char="»"/>
        <a:defRPr sz="2000" kern="1200">
          <a:solidFill>
            <a:schemeClr val="tx1"/>
          </a:solidFill>
          <a:latin typeface="Arial" pitchFamily="-72" charset="0"/>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066800" y="1200150"/>
            <a:ext cx="7313613" cy="1028700"/>
          </a:xfrm>
          <a:prstGeom prst="rect">
            <a:avLst/>
          </a:prstGeom>
          <a:noFill/>
          <a:ln>
            <a:noFill/>
          </a:ln>
          <a:effectLst/>
        </p:spPr>
        <p:txBody>
          <a:bodyPr lIns="90379" tIns="44448" rIns="90379" bIns="44448" anchor="b">
            <a:prstTxWarp prst="textNoShape">
              <a:avLst/>
            </a:prstTxWarp>
          </a:bodyPr>
          <a:lstStyle/>
          <a:p>
            <a:pPr algn="ctr" defTabSz="896915" eaLnBrk="0" fontAlgn="base" hangingPunct="0">
              <a:spcBef>
                <a:spcPct val="0"/>
              </a:spcBef>
              <a:spcAft>
                <a:spcPct val="0"/>
              </a:spcAft>
              <a:defRPr/>
            </a:pPr>
            <a:r>
              <a:rPr lang="en-US" sz="4000" b="1" dirty="0">
                <a:solidFill>
                  <a:prstClr val="white"/>
                </a:solidFill>
                <a:latin typeface="Arial Bold" pitchFamily="-72" charset="0"/>
                <a:ea typeface="ＭＳ Ｐゴシック" pitchFamily="-72" charset="-128"/>
              </a:rPr>
              <a:t>Words for Leaders</a:t>
            </a:r>
          </a:p>
        </p:txBody>
      </p:sp>
      <p:sp>
        <p:nvSpPr>
          <p:cNvPr id="6" name="Rectangle 5"/>
          <p:cNvSpPr>
            <a:spLocks noChangeArrowheads="1"/>
          </p:cNvSpPr>
          <p:nvPr/>
        </p:nvSpPr>
        <p:spPr bwMode="auto">
          <a:xfrm>
            <a:off x="4886326" y="2828047"/>
            <a:ext cx="3987800" cy="1002506"/>
          </a:xfrm>
          <a:prstGeom prst="rect">
            <a:avLst/>
          </a:prstGeom>
          <a:noFill/>
          <a:ln>
            <a:noFill/>
          </a:ln>
          <a:effectLst/>
        </p:spPr>
        <p:txBody>
          <a:bodyPr lIns="85923" tIns="42962" rIns="85923" bIns="42962">
            <a:prstTxWarp prst="textNoShape">
              <a:avLst/>
            </a:prstTxWarp>
          </a:bodyPr>
          <a:lstStyle/>
          <a:p>
            <a:pPr algn="r" defTabSz="914378" fontAlgn="base">
              <a:spcBef>
                <a:spcPct val="0"/>
              </a:spcBef>
              <a:spcAft>
                <a:spcPct val="0"/>
              </a:spcAft>
              <a:defRPr/>
            </a:pPr>
            <a:r>
              <a:rPr lang="en-US" sz="2800" b="1" dirty="0">
                <a:solidFill>
                  <a:schemeClr val="bg1"/>
                </a:solidFill>
                <a:latin typeface="Arial" pitchFamily="-72" charset="0"/>
                <a:ea typeface="ＭＳ Ｐゴシック" pitchFamily="-72" charset="-128"/>
              </a:rPr>
              <a:t>Benjamin Day</a:t>
            </a:r>
          </a:p>
          <a:p>
            <a:pPr algn="r" defTabSz="914378" fontAlgn="base">
              <a:spcBef>
                <a:spcPct val="0"/>
              </a:spcBef>
              <a:spcAft>
                <a:spcPct val="0"/>
              </a:spcAft>
              <a:defRPr/>
            </a:pPr>
            <a:r>
              <a:rPr lang="en-US" sz="2400" b="1" dirty="0">
                <a:solidFill>
                  <a:schemeClr val="bg1"/>
                </a:solidFill>
                <a:latin typeface="Arial" pitchFamily="-72" charset="0"/>
                <a:ea typeface="ＭＳ Ｐゴシック" pitchFamily="-72" charset="-128"/>
              </a:rPr>
              <a:t>www.benday.com </a:t>
            </a:r>
          </a:p>
          <a:p>
            <a:pPr algn="r" defTabSz="914378" fontAlgn="base">
              <a:spcBef>
                <a:spcPct val="0"/>
              </a:spcBef>
              <a:spcAft>
                <a:spcPct val="0"/>
              </a:spcAft>
              <a:defRPr/>
            </a:pPr>
            <a:r>
              <a:rPr lang="en-US" sz="2400" b="1" dirty="0">
                <a:solidFill>
                  <a:schemeClr val="bg1"/>
                </a:solidFill>
                <a:latin typeface="Arial" pitchFamily="-72" charset="0"/>
                <a:ea typeface="ＭＳ Ｐゴシック" pitchFamily="-72" charset="-128"/>
              </a:rPr>
              <a:t>@benday</a:t>
            </a:r>
          </a:p>
          <a:p>
            <a:pPr defTabSz="914378" fontAlgn="base">
              <a:spcBef>
                <a:spcPct val="0"/>
              </a:spcBef>
              <a:spcAft>
                <a:spcPct val="0"/>
              </a:spcAft>
              <a:defRPr/>
            </a:pPr>
            <a:endParaRPr lang="en-US" b="1" dirty="0">
              <a:solidFill>
                <a:schemeClr val="bg1"/>
              </a:solidFill>
              <a:latin typeface="Arial" pitchFamily="-72" charset="0"/>
              <a:ea typeface="ＭＳ Ｐゴシック" pitchFamily="-72" charset="-128"/>
            </a:endParaRPr>
          </a:p>
          <a:p>
            <a:pPr defTabSz="914378" fontAlgn="base">
              <a:spcBef>
                <a:spcPct val="0"/>
              </a:spcBef>
              <a:spcAft>
                <a:spcPct val="0"/>
              </a:spcAft>
              <a:defRPr/>
            </a:pPr>
            <a:endParaRPr lang="en-US" sz="1400" dirty="0">
              <a:solidFill>
                <a:schemeClr val="bg1"/>
              </a:solidFill>
              <a:latin typeface="Times New Roman" pitchFamily="-72" charset="0"/>
              <a:ea typeface="ＭＳ Ｐゴシック" pitchFamily="-72" charset="-128"/>
            </a:endParaRPr>
          </a:p>
        </p:txBody>
      </p:sp>
      <p:pic>
        <p:nvPicPr>
          <p:cNvPr id="7" name="Picture 6" descr="MVPLogo_Small">
            <a:extLst>
              <a:ext uri="{FF2B5EF4-FFF2-40B4-BE49-F238E27FC236}">
                <a16:creationId xmlns:a16="http://schemas.microsoft.com/office/drawing/2014/main" id="{0E8A5894-1594-4710-8FEA-AFE4CF94B771}"/>
              </a:ext>
            </a:extLst>
          </p:cNvPr>
          <p:cNvPicPr>
            <a:picLocks noChangeAspect="1" noChangeArrowheads="1"/>
          </p:cNvPicPr>
          <p:nvPr/>
        </p:nvPicPr>
        <p:blipFill>
          <a:blip r:embed="rId4" cstate="print"/>
          <a:srcRect/>
          <a:stretch>
            <a:fillRect/>
          </a:stretch>
        </p:blipFill>
        <p:spPr bwMode="auto">
          <a:xfrm>
            <a:off x="1473200" y="3562350"/>
            <a:ext cx="714375" cy="1123950"/>
          </a:xfrm>
          <a:prstGeom prst="rect">
            <a:avLst/>
          </a:prstGeom>
          <a:noFill/>
          <a:ln w="9525">
            <a:noFill/>
            <a:miter lim="800000"/>
            <a:headEnd/>
            <a:tailEnd/>
          </a:ln>
        </p:spPr>
      </p:pic>
      <p:pic>
        <p:nvPicPr>
          <p:cNvPr id="3" name="Picture 2">
            <a:extLst>
              <a:ext uri="{FF2B5EF4-FFF2-40B4-BE49-F238E27FC236}">
                <a16:creationId xmlns:a16="http://schemas.microsoft.com/office/drawing/2014/main" id="{C3FC57CB-B6A6-4B15-9B6E-4AFD236FF5F9}"/>
              </a:ext>
            </a:extLst>
          </p:cNvPr>
          <p:cNvPicPr>
            <a:picLocks noChangeAspect="1"/>
          </p:cNvPicPr>
          <p:nvPr/>
        </p:nvPicPr>
        <p:blipFill>
          <a:blip r:embed="rId5"/>
          <a:stretch>
            <a:fillRect/>
          </a:stretch>
        </p:blipFill>
        <p:spPr>
          <a:xfrm>
            <a:off x="269874" y="3562350"/>
            <a:ext cx="1123950" cy="1123950"/>
          </a:xfrm>
          <a:prstGeom prst="rect">
            <a:avLst/>
          </a:prstGeom>
        </p:spPr>
      </p:pic>
    </p:spTree>
    <p:extLst>
      <p:ext uri="{BB962C8B-B14F-4D97-AF65-F5344CB8AC3E}">
        <p14:creationId xmlns:p14="http://schemas.microsoft.com/office/powerpoint/2010/main" val="139965543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DE4E-7CC5-3110-81F1-581DA6F636CE}"/>
              </a:ext>
            </a:extLst>
          </p:cNvPr>
          <p:cNvSpPr>
            <a:spLocks noGrp="1"/>
          </p:cNvSpPr>
          <p:nvPr>
            <p:ph type="title"/>
          </p:nvPr>
        </p:nvSpPr>
        <p:spPr/>
        <p:txBody>
          <a:bodyPr/>
          <a:lstStyle/>
          <a:p>
            <a:r>
              <a:rPr lang="en-US" dirty="0"/>
              <a:t>The words you choose matter even more.</a:t>
            </a:r>
          </a:p>
        </p:txBody>
      </p:sp>
    </p:spTree>
    <p:extLst>
      <p:ext uri="{BB962C8B-B14F-4D97-AF65-F5344CB8AC3E}">
        <p14:creationId xmlns:p14="http://schemas.microsoft.com/office/powerpoint/2010/main" val="3353267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641C5-172E-4703-AC7E-19E5E7FD6E41}"/>
              </a:ext>
            </a:extLst>
          </p:cNvPr>
          <p:cNvSpPr>
            <a:spLocks noGrp="1"/>
          </p:cNvSpPr>
          <p:nvPr>
            <p:ph type="body" sz="quarter" idx="12"/>
          </p:nvPr>
        </p:nvSpPr>
        <p:spPr/>
        <p:txBody>
          <a:bodyPr/>
          <a:lstStyle/>
          <a:p>
            <a:r>
              <a:rPr lang="en-US" dirty="0"/>
              <a:t>Create a written Definition of Done</a:t>
            </a:r>
          </a:p>
          <a:p>
            <a:r>
              <a:rPr lang="en-US" dirty="0"/>
              <a:t>Do less work</a:t>
            </a:r>
          </a:p>
          <a:p>
            <a:pPr lvl="1"/>
            <a:r>
              <a:rPr lang="en-US" dirty="0"/>
              <a:t>Minimize work in progress</a:t>
            </a:r>
          </a:p>
          <a:p>
            <a:pPr lvl="1"/>
            <a:r>
              <a:rPr lang="en-US" dirty="0"/>
              <a:t>Do less at once</a:t>
            </a:r>
          </a:p>
          <a:p>
            <a:r>
              <a:rPr lang="en-US" dirty="0"/>
              <a:t>Hold your team to account for delivery</a:t>
            </a:r>
          </a:p>
          <a:p>
            <a:pPr lvl="1"/>
            <a:r>
              <a:rPr lang="en-US" dirty="0"/>
              <a:t>DO NOT hold individuals to account</a:t>
            </a:r>
          </a:p>
          <a:p>
            <a:r>
              <a:rPr lang="en-US" dirty="0"/>
              <a:t>Measure how much the team can achieve in a given period of time</a:t>
            </a:r>
          </a:p>
          <a:p>
            <a:pPr lvl="1"/>
            <a:r>
              <a:rPr lang="en-US" dirty="0"/>
              <a:t>Velocity</a:t>
            </a:r>
          </a:p>
        </p:txBody>
      </p:sp>
      <p:sp>
        <p:nvSpPr>
          <p:cNvPr id="3" name="Content Placeholder 2">
            <a:extLst>
              <a:ext uri="{FF2B5EF4-FFF2-40B4-BE49-F238E27FC236}">
                <a16:creationId xmlns:a16="http://schemas.microsoft.com/office/drawing/2014/main" id="{07E6484A-54A6-4D54-B758-A7B1855DC686}"/>
              </a:ext>
            </a:extLst>
          </p:cNvPr>
          <p:cNvSpPr>
            <a:spLocks noGrp="1"/>
          </p:cNvSpPr>
          <p:nvPr>
            <p:ph sz="quarter" idx="14"/>
          </p:nvPr>
        </p:nvSpPr>
        <p:spPr/>
        <p:txBody>
          <a:bodyPr/>
          <a:lstStyle/>
          <a:p>
            <a:r>
              <a:rPr lang="en-US" dirty="0"/>
              <a:t>Things to try when you need to turn around a troubled project</a:t>
            </a:r>
          </a:p>
        </p:txBody>
      </p:sp>
    </p:spTree>
    <p:extLst>
      <p:ext uri="{BB962C8B-B14F-4D97-AF65-F5344CB8AC3E}">
        <p14:creationId xmlns:p14="http://schemas.microsoft.com/office/powerpoint/2010/main" val="2683637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C1A56-43A0-4F9A-928A-8B5F069FA791}"/>
              </a:ext>
            </a:extLst>
          </p:cNvPr>
          <p:cNvSpPr>
            <a:spLocks noGrp="1"/>
          </p:cNvSpPr>
          <p:nvPr>
            <p:ph type="body" sz="quarter" idx="12"/>
          </p:nvPr>
        </p:nvSpPr>
        <p:spPr/>
        <p:txBody>
          <a:bodyPr/>
          <a:lstStyle/>
          <a:p>
            <a:r>
              <a:rPr lang="en-US" dirty="0"/>
              <a:t>Include QA testers to your Sprint Planning meetings</a:t>
            </a:r>
          </a:p>
          <a:p>
            <a:r>
              <a:rPr lang="en-US" dirty="0"/>
              <a:t>Start writing unit tests</a:t>
            </a:r>
          </a:p>
          <a:p>
            <a:r>
              <a:rPr lang="en-US" dirty="0"/>
              <a:t>Minimize integration and deployment distractions</a:t>
            </a:r>
          </a:p>
          <a:p>
            <a:pPr lvl="1"/>
            <a:r>
              <a:rPr lang="en-US" dirty="0"/>
              <a:t>Create automated builds</a:t>
            </a:r>
          </a:p>
          <a:p>
            <a:pPr lvl="1"/>
            <a:r>
              <a:rPr lang="en-US" dirty="0"/>
              <a:t>Create automated releases</a:t>
            </a:r>
          </a:p>
          <a:p>
            <a:pPr lvl="1"/>
            <a:r>
              <a:rPr lang="en-US" dirty="0"/>
              <a:t>Azure DevOps?  GitHub Actions?</a:t>
            </a:r>
          </a:p>
        </p:txBody>
      </p:sp>
      <p:sp>
        <p:nvSpPr>
          <p:cNvPr id="3" name="Content Placeholder 2">
            <a:extLst>
              <a:ext uri="{FF2B5EF4-FFF2-40B4-BE49-F238E27FC236}">
                <a16:creationId xmlns:a16="http://schemas.microsoft.com/office/drawing/2014/main" id="{F2BB6433-F390-4EDD-B33E-67970BDAF13D}"/>
              </a:ext>
            </a:extLst>
          </p:cNvPr>
          <p:cNvSpPr>
            <a:spLocks noGrp="1"/>
          </p:cNvSpPr>
          <p:nvPr>
            <p:ph sz="quarter" idx="14"/>
          </p:nvPr>
        </p:nvSpPr>
        <p:spPr/>
        <p:txBody>
          <a:bodyPr/>
          <a:lstStyle/>
          <a:p>
            <a:r>
              <a:rPr lang="en-US" dirty="0"/>
              <a:t>Things to try when you need to turn around a troubled project</a:t>
            </a:r>
          </a:p>
        </p:txBody>
      </p:sp>
    </p:spTree>
    <p:extLst>
      <p:ext uri="{BB962C8B-B14F-4D97-AF65-F5344CB8AC3E}">
        <p14:creationId xmlns:p14="http://schemas.microsoft.com/office/powerpoint/2010/main" val="24199098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680618-2B4B-43D3-9949-791C43155CE3}"/>
              </a:ext>
            </a:extLst>
          </p:cNvPr>
          <p:cNvSpPr>
            <a:spLocks noGrp="1"/>
          </p:cNvSpPr>
          <p:nvPr>
            <p:ph type="body" sz="quarter" idx="12"/>
          </p:nvPr>
        </p:nvSpPr>
        <p:spPr/>
        <p:txBody>
          <a:bodyPr>
            <a:normAutofit fontScale="92500" lnSpcReduction="10000"/>
          </a:bodyPr>
          <a:lstStyle/>
          <a:p>
            <a:r>
              <a:rPr lang="en-US" dirty="0"/>
              <a:t>Focus on </a:t>
            </a:r>
          </a:p>
          <a:p>
            <a:pPr lvl="1"/>
            <a:r>
              <a:rPr lang="en-US" dirty="0"/>
              <a:t>what the teams have achieved</a:t>
            </a:r>
          </a:p>
          <a:p>
            <a:pPr lvl="1"/>
            <a:r>
              <a:rPr lang="en-US" dirty="0"/>
              <a:t>risks that have been addressed</a:t>
            </a:r>
          </a:p>
          <a:p>
            <a:endParaRPr lang="en-US" dirty="0"/>
          </a:p>
          <a:p>
            <a:r>
              <a:rPr lang="en-US" dirty="0"/>
              <a:t>Talk about </a:t>
            </a:r>
          </a:p>
          <a:p>
            <a:pPr lvl="1"/>
            <a:r>
              <a:rPr lang="en-US" dirty="0"/>
              <a:t>what you need to be successful</a:t>
            </a:r>
          </a:p>
          <a:p>
            <a:pPr lvl="1"/>
            <a:r>
              <a:rPr lang="en-US" dirty="0"/>
              <a:t>new problems you’ve discovered</a:t>
            </a:r>
          </a:p>
          <a:p>
            <a:endParaRPr lang="en-US" dirty="0"/>
          </a:p>
          <a:p>
            <a:r>
              <a:rPr lang="en-US" dirty="0"/>
              <a:t>DO NOT dwell on what didn’t happen</a:t>
            </a:r>
          </a:p>
          <a:p>
            <a:endParaRPr lang="en-US" dirty="0"/>
          </a:p>
          <a:p>
            <a:r>
              <a:rPr lang="en-US" dirty="0"/>
              <a:t>Let your stakeholders know…</a:t>
            </a:r>
          </a:p>
          <a:p>
            <a:pPr lvl="1"/>
            <a:r>
              <a:rPr lang="en-US" dirty="0"/>
              <a:t>…that you’re ACTUALLY working on stuff</a:t>
            </a:r>
          </a:p>
          <a:p>
            <a:pPr lvl="1"/>
            <a:r>
              <a:rPr lang="en-US" dirty="0"/>
              <a:t>…that you’re competent and you care</a:t>
            </a:r>
          </a:p>
          <a:p>
            <a:pPr lvl="1"/>
            <a:r>
              <a:rPr lang="en-US" dirty="0"/>
              <a:t>…that your job is </a:t>
            </a:r>
            <a:r>
              <a:rPr lang="en-US" i="1" dirty="0"/>
              <a:t>HARD</a:t>
            </a:r>
          </a:p>
        </p:txBody>
      </p:sp>
      <p:sp>
        <p:nvSpPr>
          <p:cNvPr id="3" name="Content Placeholder 2">
            <a:extLst>
              <a:ext uri="{FF2B5EF4-FFF2-40B4-BE49-F238E27FC236}">
                <a16:creationId xmlns:a16="http://schemas.microsoft.com/office/drawing/2014/main" id="{BDADDCC0-6F53-482F-AFFB-A7BDB62922F0}"/>
              </a:ext>
            </a:extLst>
          </p:cNvPr>
          <p:cNvSpPr>
            <a:spLocks noGrp="1"/>
          </p:cNvSpPr>
          <p:nvPr>
            <p:ph sz="quarter" idx="14"/>
          </p:nvPr>
        </p:nvSpPr>
        <p:spPr/>
        <p:txBody>
          <a:bodyPr/>
          <a:lstStyle/>
          <a:p>
            <a:r>
              <a:rPr lang="en-US" dirty="0"/>
              <a:t>Give status updates</a:t>
            </a:r>
          </a:p>
        </p:txBody>
      </p:sp>
    </p:spTree>
    <p:extLst>
      <p:ext uri="{BB962C8B-B14F-4D97-AF65-F5344CB8AC3E}">
        <p14:creationId xmlns:p14="http://schemas.microsoft.com/office/powerpoint/2010/main" val="846127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8E33FA-B925-4CFA-9E10-7AF97EDBA2AD}"/>
              </a:ext>
            </a:extLst>
          </p:cNvPr>
          <p:cNvSpPr>
            <a:spLocks noGrp="1"/>
          </p:cNvSpPr>
          <p:nvPr>
            <p:ph type="body" sz="quarter" idx="12"/>
          </p:nvPr>
        </p:nvSpPr>
        <p:spPr/>
        <p:txBody>
          <a:bodyPr/>
          <a:lstStyle/>
          <a:p>
            <a:r>
              <a:rPr lang="en-US" dirty="0"/>
              <a:t>Positive frame:</a:t>
            </a:r>
          </a:p>
          <a:p>
            <a:r>
              <a:rPr lang="en-US" dirty="0"/>
              <a:t>“In this sprint, the team delivered 3 product backlog items to done.”</a:t>
            </a:r>
          </a:p>
          <a:p>
            <a:endParaRPr lang="en-US" dirty="0"/>
          </a:p>
          <a:p>
            <a:r>
              <a:rPr lang="en-US" dirty="0"/>
              <a:t>Negative frame:</a:t>
            </a:r>
          </a:p>
          <a:p>
            <a:r>
              <a:rPr lang="en-US" dirty="0"/>
              <a:t>“The team mostly got everything done that we wanted except for 2 PBIs.”</a:t>
            </a:r>
          </a:p>
          <a:p>
            <a:endParaRPr lang="en-US" dirty="0"/>
          </a:p>
          <a:p>
            <a:r>
              <a:rPr lang="en-US" dirty="0"/>
              <a:t>If you use the negative frame, the stakeholders will focus on what they DIDN’T get</a:t>
            </a:r>
          </a:p>
        </p:txBody>
      </p:sp>
      <p:sp>
        <p:nvSpPr>
          <p:cNvPr id="3" name="Content Placeholder 2">
            <a:extLst>
              <a:ext uri="{FF2B5EF4-FFF2-40B4-BE49-F238E27FC236}">
                <a16:creationId xmlns:a16="http://schemas.microsoft.com/office/drawing/2014/main" id="{AAB9ADA2-BCC8-4FDA-9DBA-3DC877D6B3CD}"/>
              </a:ext>
            </a:extLst>
          </p:cNvPr>
          <p:cNvSpPr>
            <a:spLocks noGrp="1"/>
          </p:cNvSpPr>
          <p:nvPr>
            <p:ph sz="quarter" idx="14"/>
          </p:nvPr>
        </p:nvSpPr>
        <p:spPr/>
        <p:txBody>
          <a:bodyPr/>
          <a:lstStyle/>
          <a:p>
            <a:r>
              <a:rPr lang="en-US" dirty="0"/>
              <a:t>Give status updates</a:t>
            </a:r>
          </a:p>
        </p:txBody>
      </p:sp>
    </p:spTree>
    <p:extLst>
      <p:ext uri="{BB962C8B-B14F-4D97-AF65-F5344CB8AC3E}">
        <p14:creationId xmlns:p14="http://schemas.microsoft.com/office/powerpoint/2010/main" val="3586028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744E78-BAE2-4640-BC44-7EC366C0190C}"/>
              </a:ext>
            </a:extLst>
          </p:cNvPr>
          <p:cNvSpPr>
            <a:spLocks noGrp="1"/>
          </p:cNvSpPr>
          <p:nvPr>
            <p:ph type="body" sz="quarter" idx="12"/>
          </p:nvPr>
        </p:nvSpPr>
        <p:spPr/>
        <p:txBody>
          <a:bodyPr/>
          <a:lstStyle/>
          <a:p>
            <a:r>
              <a:rPr lang="en-US" dirty="0"/>
              <a:t>Only show PBIs that made it to Definition of Done (DoD)</a:t>
            </a:r>
          </a:p>
          <a:p>
            <a:endParaRPr lang="en-US" dirty="0"/>
          </a:p>
          <a:p>
            <a:r>
              <a:rPr lang="en-US" dirty="0"/>
              <a:t>Partially done?  Don’t show it.</a:t>
            </a:r>
          </a:p>
          <a:p>
            <a:pPr lvl="1"/>
            <a:r>
              <a:rPr lang="en-US" dirty="0"/>
              <a:t>Distracting</a:t>
            </a:r>
          </a:p>
          <a:p>
            <a:pPr lvl="1"/>
            <a:r>
              <a:rPr lang="en-US" dirty="0"/>
              <a:t>Confusing to stakeholders</a:t>
            </a:r>
          </a:p>
        </p:txBody>
      </p:sp>
      <p:sp>
        <p:nvSpPr>
          <p:cNvPr id="3" name="Content Placeholder 2">
            <a:extLst>
              <a:ext uri="{FF2B5EF4-FFF2-40B4-BE49-F238E27FC236}">
                <a16:creationId xmlns:a16="http://schemas.microsoft.com/office/drawing/2014/main" id="{22D2DAFB-319A-48D6-991A-0BB1CB07A357}"/>
              </a:ext>
            </a:extLst>
          </p:cNvPr>
          <p:cNvSpPr>
            <a:spLocks noGrp="1"/>
          </p:cNvSpPr>
          <p:nvPr>
            <p:ph sz="quarter" idx="14"/>
          </p:nvPr>
        </p:nvSpPr>
        <p:spPr/>
        <p:txBody>
          <a:bodyPr/>
          <a:lstStyle/>
          <a:p>
            <a:r>
              <a:rPr lang="en-US" dirty="0"/>
              <a:t>Tips for Sprint Review meetings</a:t>
            </a:r>
          </a:p>
        </p:txBody>
      </p:sp>
    </p:spTree>
    <p:extLst>
      <p:ext uri="{BB962C8B-B14F-4D97-AF65-F5344CB8AC3E}">
        <p14:creationId xmlns:p14="http://schemas.microsoft.com/office/powerpoint/2010/main" val="22677561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BCBC48-EF09-4780-B863-0E9DE877125C}"/>
              </a:ext>
            </a:extLst>
          </p:cNvPr>
          <p:cNvSpPr>
            <a:spLocks noGrp="1"/>
          </p:cNvSpPr>
          <p:nvPr>
            <p:ph type="body" sz="quarter" idx="12"/>
          </p:nvPr>
        </p:nvSpPr>
        <p:spPr/>
        <p:txBody>
          <a:bodyPr/>
          <a:lstStyle/>
          <a:p>
            <a:r>
              <a:rPr lang="en-US" dirty="0"/>
              <a:t>Gather feedback from stakeholders</a:t>
            </a:r>
          </a:p>
          <a:p>
            <a:endParaRPr lang="en-US" dirty="0"/>
          </a:p>
          <a:p>
            <a:r>
              <a:rPr lang="en-US" dirty="0"/>
              <a:t>Feedback on the state of the product</a:t>
            </a:r>
          </a:p>
          <a:p>
            <a:pPr lvl="1"/>
            <a:r>
              <a:rPr lang="en-US" dirty="0"/>
              <a:t>Including what got to done in this sprint</a:t>
            </a:r>
          </a:p>
          <a:p>
            <a:pPr lvl="1"/>
            <a:endParaRPr lang="en-US" dirty="0"/>
          </a:p>
          <a:p>
            <a:r>
              <a:rPr lang="en-US" dirty="0"/>
              <a:t>Feedback on the product backlog</a:t>
            </a:r>
          </a:p>
          <a:p>
            <a:pPr lvl="1"/>
            <a:r>
              <a:rPr lang="en-US" dirty="0"/>
              <a:t>Feedback on where the product is going</a:t>
            </a:r>
          </a:p>
        </p:txBody>
      </p:sp>
      <p:sp>
        <p:nvSpPr>
          <p:cNvPr id="3" name="Content Placeholder 2">
            <a:extLst>
              <a:ext uri="{FF2B5EF4-FFF2-40B4-BE49-F238E27FC236}">
                <a16:creationId xmlns:a16="http://schemas.microsoft.com/office/drawing/2014/main" id="{55B54C19-04DE-452C-8F27-3AEEF1FE00C3}"/>
              </a:ext>
            </a:extLst>
          </p:cNvPr>
          <p:cNvSpPr>
            <a:spLocks noGrp="1"/>
          </p:cNvSpPr>
          <p:nvPr>
            <p:ph sz="quarter" idx="14"/>
          </p:nvPr>
        </p:nvSpPr>
        <p:spPr/>
        <p:txBody>
          <a:bodyPr/>
          <a:lstStyle/>
          <a:p>
            <a:r>
              <a:rPr lang="en-US" dirty="0"/>
              <a:t>Remember the purpose of the Sprint Review!!</a:t>
            </a:r>
          </a:p>
        </p:txBody>
      </p:sp>
    </p:spTree>
    <p:extLst>
      <p:ext uri="{BB962C8B-B14F-4D97-AF65-F5344CB8AC3E}">
        <p14:creationId xmlns:p14="http://schemas.microsoft.com/office/powerpoint/2010/main" val="5884616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3D7048-CC4B-EBB0-9A80-4597377D588A}"/>
              </a:ext>
            </a:extLst>
          </p:cNvPr>
          <p:cNvSpPr>
            <a:spLocks noGrp="1"/>
          </p:cNvSpPr>
          <p:nvPr>
            <p:ph type="body" sz="quarter" idx="12"/>
          </p:nvPr>
        </p:nvSpPr>
        <p:spPr/>
        <p:txBody>
          <a:bodyPr>
            <a:normAutofit fontScale="92500" lnSpcReduction="20000"/>
          </a:bodyPr>
          <a:lstStyle/>
          <a:p>
            <a:r>
              <a:rPr lang="en-US" dirty="0"/>
              <a:t>People are going to ask for dates</a:t>
            </a:r>
          </a:p>
          <a:p>
            <a:r>
              <a:rPr lang="en-US" dirty="0"/>
              <a:t>If your project is in trouble, it’s hard to provide dates</a:t>
            </a:r>
          </a:p>
          <a:p>
            <a:r>
              <a:rPr lang="en-US" dirty="0"/>
              <a:t>If you keep providing dates and they keep being wrong…</a:t>
            </a:r>
          </a:p>
          <a:p>
            <a:endParaRPr lang="en-US" dirty="0"/>
          </a:p>
          <a:p>
            <a:r>
              <a:rPr lang="en-US" dirty="0"/>
              <a:t>…Avoid providing any more dates</a:t>
            </a:r>
          </a:p>
          <a:p>
            <a:endParaRPr lang="en-US" dirty="0"/>
          </a:p>
          <a:p>
            <a:r>
              <a:rPr lang="en-US" dirty="0"/>
              <a:t>Especially when things are not in your control!</a:t>
            </a:r>
          </a:p>
          <a:p>
            <a:pPr lvl="1"/>
            <a:r>
              <a:rPr lang="en-US"/>
              <a:t>Dependency </a:t>
            </a:r>
            <a:r>
              <a:rPr lang="en-US" dirty="0"/>
              <a:t>on another team</a:t>
            </a:r>
            <a:r>
              <a:rPr lang="en-US"/>
              <a:t>? </a:t>
            </a:r>
          </a:p>
          <a:p>
            <a:pPr lvl="1"/>
            <a:r>
              <a:rPr lang="en-US" dirty="0"/>
              <a:t>Don’t make promises that you can’t keep</a:t>
            </a:r>
          </a:p>
          <a:p>
            <a:endParaRPr lang="en-US" dirty="0"/>
          </a:p>
          <a:p>
            <a:r>
              <a:rPr lang="en-US" dirty="0"/>
              <a:t>Focus on delivering done work instead</a:t>
            </a:r>
          </a:p>
        </p:txBody>
      </p:sp>
      <p:sp>
        <p:nvSpPr>
          <p:cNvPr id="3" name="Content Placeholder 2">
            <a:extLst>
              <a:ext uri="{FF2B5EF4-FFF2-40B4-BE49-F238E27FC236}">
                <a16:creationId xmlns:a16="http://schemas.microsoft.com/office/drawing/2014/main" id="{88AAD6CC-E12A-02FA-01E3-5486041D6597}"/>
              </a:ext>
            </a:extLst>
          </p:cNvPr>
          <p:cNvSpPr>
            <a:spLocks noGrp="1"/>
          </p:cNvSpPr>
          <p:nvPr>
            <p:ph sz="quarter" idx="14"/>
          </p:nvPr>
        </p:nvSpPr>
        <p:spPr/>
        <p:txBody>
          <a:bodyPr/>
          <a:lstStyle/>
          <a:p>
            <a:r>
              <a:rPr lang="en-US" dirty="0"/>
              <a:t>Tip:</a:t>
            </a:r>
          </a:p>
          <a:p>
            <a:r>
              <a:rPr lang="en-US" dirty="0"/>
              <a:t>Avoid providing dates</a:t>
            </a:r>
          </a:p>
        </p:txBody>
      </p:sp>
    </p:spTree>
    <p:extLst>
      <p:ext uri="{BB962C8B-B14F-4D97-AF65-F5344CB8AC3E}">
        <p14:creationId xmlns:p14="http://schemas.microsoft.com/office/powerpoint/2010/main" val="32513563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6500F8-8DF8-4AE7-85A5-CD692CDB458B}"/>
              </a:ext>
            </a:extLst>
          </p:cNvPr>
          <p:cNvSpPr>
            <a:spLocks noGrp="1"/>
          </p:cNvSpPr>
          <p:nvPr>
            <p:ph type="title"/>
          </p:nvPr>
        </p:nvSpPr>
        <p:spPr/>
        <p:txBody>
          <a:bodyPr/>
          <a:lstStyle/>
          <a:p>
            <a:r>
              <a:rPr lang="en-US" dirty="0"/>
              <a:t>Trust</a:t>
            </a:r>
          </a:p>
        </p:txBody>
      </p:sp>
      <p:sp>
        <p:nvSpPr>
          <p:cNvPr id="5" name="Text Placeholder 4">
            <a:extLst>
              <a:ext uri="{FF2B5EF4-FFF2-40B4-BE49-F238E27FC236}">
                <a16:creationId xmlns:a16="http://schemas.microsoft.com/office/drawing/2014/main" id="{3E3C1564-42A5-4B2C-BF8A-492D5E21DAE4}"/>
              </a:ext>
            </a:extLst>
          </p:cNvPr>
          <p:cNvSpPr>
            <a:spLocks noGrp="1"/>
          </p:cNvSpPr>
          <p:nvPr>
            <p:ph type="body" idx="1"/>
          </p:nvPr>
        </p:nvSpPr>
        <p:spPr/>
        <p:txBody>
          <a:bodyPr/>
          <a:lstStyle/>
          <a:p>
            <a:r>
              <a:rPr lang="en-US" dirty="0"/>
              <a:t>…and what do you do when you don’t trust your teams?</a:t>
            </a:r>
          </a:p>
        </p:txBody>
      </p:sp>
    </p:spTree>
    <p:extLst>
      <p:ext uri="{BB962C8B-B14F-4D97-AF65-F5344CB8AC3E}">
        <p14:creationId xmlns:p14="http://schemas.microsoft.com/office/powerpoint/2010/main" val="9694475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8A27FA-A173-42A2-8831-99C7D4E9AF95}"/>
              </a:ext>
            </a:extLst>
          </p:cNvPr>
          <p:cNvSpPr>
            <a:spLocks noGrp="1"/>
          </p:cNvSpPr>
          <p:nvPr>
            <p:ph type="body" sz="quarter" idx="12"/>
          </p:nvPr>
        </p:nvSpPr>
        <p:spPr/>
        <p:txBody>
          <a:bodyPr/>
          <a:lstStyle/>
          <a:p>
            <a:r>
              <a:rPr lang="en-US" dirty="0"/>
              <a:t>Managers tend to “clamp down”</a:t>
            </a:r>
          </a:p>
          <a:p>
            <a:pPr lvl="1"/>
            <a:r>
              <a:rPr lang="en-US" dirty="0"/>
              <a:t>Command &amp; Control</a:t>
            </a:r>
          </a:p>
          <a:p>
            <a:pPr lvl="1"/>
            <a:r>
              <a:rPr lang="en-US" dirty="0"/>
              <a:t>Heavier process</a:t>
            </a:r>
          </a:p>
          <a:p>
            <a:endParaRPr lang="en-US" dirty="0"/>
          </a:p>
          <a:p>
            <a:r>
              <a:rPr lang="en-US" dirty="0"/>
              <a:t>You tend to measure their failure rather than assisting their success</a:t>
            </a:r>
          </a:p>
          <a:p>
            <a:endParaRPr lang="en-US" dirty="0"/>
          </a:p>
          <a:p>
            <a:r>
              <a:rPr lang="en-US" dirty="0"/>
              <a:t>Time wasted assigning blame</a:t>
            </a:r>
          </a:p>
          <a:p>
            <a:endParaRPr lang="en-US" dirty="0"/>
          </a:p>
          <a:p>
            <a:r>
              <a:rPr lang="en-US" dirty="0"/>
              <a:t>You’re afraid your not going to get your “needs” met</a:t>
            </a:r>
          </a:p>
        </p:txBody>
      </p:sp>
      <p:sp>
        <p:nvSpPr>
          <p:cNvPr id="4" name="Content Placeholder 3">
            <a:extLst>
              <a:ext uri="{FF2B5EF4-FFF2-40B4-BE49-F238E27FC236}">
                <a16:creationId xmlns:a16="http://schemas.microsoft.com/office/drawing/2014/main" id="{0C00511F-F067-4598-83A0-2195354B6700}"/>
              </a:ext>
            </a:extLst>
          </p:cNvPr>
          <p:cNvSpPr>
            <a:spLocks noGrp="1"/>
          </p:cNvSpPr>
          <p:nvPr>
            <p:ph sz="quarter" idx="14"/>
          </p:nvPr>
        </p:nvSpPr>
        <p:spPr/>
        <p:txBody>
          <a:bodyPr/>
          <a:lstStyle/>
          <a:p>
            <a:r>
              <a:rPr lang="en-US" dirty="0"/>
              <a:t>When you don’t trust your teams…</a:t>
            </a:r>
          </a:p>
        </p:txBody>
      </p:sp>
    </p:spTree>
    <p:extLst>
      <p:ext uri="{BB962C8B-B14F-4D97-AF65-F5344CB8AC3E}">
        <p14:creationId xmlns:p14="http://schemas.microsoft.com/office/powerpoint/2010/main" val="16899640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440344-862D-427F-B55A-AFE4E78B55B6}"/>
              </a:ext>
            </a:extLst>
          </p:cNvPr>
          <p:cNvSpPr>
            <a:spLocks noGrp="1"/>
          </p:cNvSpPr>
          <p:nvPr>
            <p:ph type="title"/>
          </p:nvPr>
        </p:nvSpPr>
        <p:spPr/>
        <p:txBody>
          <a:bodyPr/>
          <a:lstStyle/>
          <a:p>
            <a:r>
              <a:rPr lang="en-US" dirty="0"/>
              <a:t>How to use Agile</a:t>
            </a:r>
          </a:p>
        </p:txBody>
      </p:sp>
      <p:sp>
        <p:nvSpPr>
          <p:cNvPr id="4" name="Text Placeholder 3">
            <a:extLst>
              <a:ext uri="{FF2B5EF4-FFF2-40B4-BE49-F238E27FC236}">
                <a16:creationId xmlns:a16="http://schemas.microsoft.com/office/drawing/2014/main" id="{73E989D0-572C-432E-9DF8-ADEFB555C63C}"/>
              </a:ext>
            </a:extLst>
          </p:cNvPr>
          <p:cNvSpPr>
            <a:spLocks noGrp="1"/>
          </p:cNvSpPr>
          <p:nvPr>
            <p:ph type="body" idx="1"/>
          </p:nvPr>
        </p:nvSpPr>
        <p:spPr/>
        <p:txBody>
          <a:bodyPr/>
          <a:lstStyle/>
          <a:p>
            <a:r>
              <a:rPr lang="en-US" dirty="0"/>
              <a:t>Wrong Way</a:t>
            </a:r>
          </a:p>
        </p:txBody>
      </p:sp>
      <p:sp>
        <p:nvSpPr>
          <p:cNvPr id="5" name="Content Placeholder 4">
            <a:extLst>
              <a:ext uri="{FF2B5EF4-FFF2-40B4-BE49-F238E27FC236}">
                <a16:creationId xmlns:a16="http://schemas.microsoft.com/office/drawing/2014/main" id="{05C0EE53-32B8-4E82-A4E1-E934D98BD153}"/>
              </a:ext>
            </a:extLst>
          </p:cNvPr>
          <p:cNvSpPr>
            <a:spLocks noGrp="1"/>
          </p:cNvSpPr>
          <p:nvPr>
            <p:ph sz="half" idx="2"/>
          </p:nvPr>
        </p:nvSpPr>
        <p:spPr/>
        <p:txBody>
          <a:bodyPr>
            <a:normAutofit fontScale="92500" lnSpcReduction="20000"/>
          </a:bodyPr>
          <a:lstStyle/>
          <a:p>
            <a:pPr>
              <a:lnSpc>
                <a:spcPct val="120000"/>
              </a:lnSpc>
            </a:pPr>
            <a:r>
              <a:rPr lang="en-US" dirty="0"/>
              <a:t>Find out how much my team sucks</a:t>
            </a:r>
          </a:p>
          <a:p>
            <a:pPr>
              <a:lnSpc>
                <a:spcPct val="120000"/>
              </a:lnSpc>
            </a:pPr>
            <a:endParaRPr lang="en-US" dirty="0"/>
          </a:p>
          <a:p>
            <a:pPr>
              <a:lnSpc>
                <a:spcPct val="120000"/>
              </a:lnSpc>
            </a:pPr>
            <a:r>
              <a:rPr lang="en-US" dirty="0"/>
              <a:t>Measuring how much they disappoint you</a:t>
            </a:r>
          </a:p>
        </p:txBody>
      </p:sp>
      <p:sp>
        <p:nvSpPr>
          <p:cNvPr id="6" name="Text Placeholder 5">
            <a:extLst>
              <a:ext uri="{FF2B5EF4-FFF2-40B4-BE49-F238E27FC236}">
                <a16:creationId xmlns:a16="http://schemas.microsoft.com/office/drawing/2014/main" id="{08081E9B-FE27-4C99-BA5D-AC4F62678BA8}"/>
              </a:ext>
            </a:extLst>
          </p:cNvPr>
          <p:cNvSpPr>
            <a:spLocks noGrp="1"/>
          </p:cNvSpPr>
          <p:nvPr>
            <p:ph type="body" sz="quarter" idx="3"/>
          </p:nvPr>
        </p:nvSpPr>
        <p:spPr/>
        <p:txBody>
          <a:bodyPr/>
          <a:lstStyle/>
          <a:p>
            <a:r>
              <a:rPr lang="en-US" dirty="0"/>
              <a:t>Right Way</a:t>
            </a:r>
          </a:p>
        </p:txBody>
      </p:sp>
      <p:sp>
        <p:nvSpPr>
          <p:cNvPr id="7" name="Content Placeholder 6">
            <a:extLst>
              <a:ext uri="{FF2B5EF4-FFF2-40B4-BE49-F238E27FC236}">
                <a16:creationId xmlns:a16="http://schemas.microsoft.com/office/drawing/2014/main" id="{9503D6C0-FF1F-4792-9F12-8F1BE7CBD91D}"/>
              </a:ext>
            </a:extLst>
          </p:cNvPr>
          <p:cNvSpPr>
            <a:spLocks noGrp="1"/>
          </p:cNvSpPr>
          <p:nvPr>
            <p:ph sz="quarter" idx="4"/>
          </p:nvPr>
        </p:nvSpPr>
        <p:spPr/>
        <p:txBody>
          <a:bodyPr>
            <a:normAutofit fontScale="92500" lnSpcReduction="20000"/>
          </a:bodyPr>
          <a:lstStyle/>
          <a:p>
            <a:r>
              <a:rPr lang="en-US" dirty="0"/>
              <a:t>Help them to not suck</a:t>
            </a:r>
          </a:p>
          <a:p>
            <a:endParaRPr lang="en-US" dirty="0"/>
          </a:p>
          <a:p>
            <a:pPr>
              <a:lnSpc>
                <a:spcPct val="120000"/>
              </a:lnSpc>
            </a:pPr>
            <a:r>
              <a:rPr lang="en-US" dirty="0"/>
              <a:t>Help them to be transparent about status/progress</a:t>
            </a:r>
          </a:p>
          <a:p>
            <a:endParaRPr lang="en-US" dirty="0"/>
          </a:p>
          <a:p>
            <a:r>
              <a:rPr lang="en-US" dirty="0"/>
              <a:t>Help them (and you) to get clarity on what “done” means</a:t>
            </a:r>
          </a:p>
          <a:p>
            <a:endParaRPr lang="en-US" dirty="0"/>
          </a:p>
          <a:p>
            <a:r>
              <a:rPr lang="en-US" dirty="0"/>
              <a:t>Focus on doing the right things</a:t>
            </a:r>
          </a:p>
        </p:txBody>
      </p:sp>
    </p:spTree>
    <p:extLst>
      <p:ext uri="{BB962C8B-B14F-4D97-AF65-F5344CB8AC3E}">
        <p14:creationId xmlns:p14="http://schemas.microsoft.com/office/powerpoint/2010/main" val="2616098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474-C121-4852-BA68-314E3F312887}"/>
              </a:ext>
            </a:extLst>
          </p:cNvPr>
          <p:cNvSpPr>
            <a:spLocks noGrp="1"/>
          </p:cNvSpPr>
          <p:nvPr>
            <p:ph type="title"/>
          </p:nvPr>
        </p:nvSpPr>
        <p:spPr/>
        <p:txBody>
          <a:bodyPr/>
          <a:lstStyle/>
          <a:p>
            <a:r>
              <a:rPr lang="en-US" dirty="0"/>
              <a:t>My Goal:</a:t>
            </a:r>
            <a:br>
              <a:rPr lang="en-US" dirty="0"/>
            </a:br>
            <a:r>
              <a:rPr lang="en-US" dirty="0"/>
              <a:t>Help you improve how you </a:t>
            </a:r>
            <a:br>
              <a:rPr lang="en-US" dirty="0"/>
            </a:br>
            <a:r>
              <a:rPr lang="en-US" dirty="0"/>
              <a:t>communicate and lead</a:t>
            </a:r>
          </a:p>
        </p:txBody>
      </p:sp>
    </p:spTree>
    <p:extLst>
      <p:ext uri="{BB962C8B-B14F-4D97-AF65-F5344CB8AC3E}">
        <p14:creationId xmlns:p14="http://schemas.microsoft.com/office/powerpoint/2010/main" val="26732572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4F7546C-9C0A-4809-8526-106E9171986E}"/>
              </a:ext>
            </a:extLst>
          </p:cNvPr>
          <p:cNvSpPr>
            <a:spLocks noGrp="1"/>
          </p:cNvSpPr>
          <p:nvPr>
            <p:ph type="title"/>
          </p:nvPr>
        </p:nvSpPr>
        <p:spPr>
          <a:xfrm>
            <a:off x="6137175" y="1696131"/>
            <a:ext cx="2532887" cy="2018720"/>
          </a:xfrm>
          <a:noFill/>
        </p:spPr>
        <p:txBody>
          <a:bodyPr vert="horz" lIns="68580" tIns="34290" rIns="68580" bIns="34290" rtlCol="0" anchor="b">
            <a:normAutofit/>
          </a:bodyPr>
          <a:lstStyle/>
          <a:p>
            <a:r>
              <a:rPr lang="en-US" dirty="0"/>
              <a:t>You are not there to drive the team.</a:t>
            </a:r>
          </a:p>
        </p:txBody>
      </p:sp>
      <p:pic>
        <p:nvPicPr>
          <p:cNvPr id="10" name="Picture 9" descr="A person riding a horse&#10;&#10;Description generated with very high confidence">
            <a:extLst>
              <a:ext uri="{FF2B5EF4-FFF2-40B4-BE49-F238E27FC236}">
                <a16:creationId xmlns:a16="http://schemas.microsoft.com/office/drawing/2014/main" id="{28EE5018-D6B1-4987-882E-6C545F0520A6}"/>
              </a:ext>
            </a:extLst>
          </p:cNvPr>
          <p:cNvPicPr>
            <a:picLocks noChangeAspect="1"/>
          </p:cNvPicPr>
          <p:nvPr/>
        </p:nvPicPr>
        <p:blipFill rotWithShape="1">
          <a:blip r:embed="rId3">
            <a:extLst>
              <a:ext uri="{28A0092B-C50C-407E-A947-70E740481C1C}">
                <a14:useLocalDpi xmlns:a14="http://schemas.microsoft.com/office/drawing/2010/main" val="0"/>
              </a:ext>
            </a:extLst>
          </a:blip>
          <a:srcRect r="3590" b="-2"/>
          <a:stretch/>
        </p:blipFill>
        <p:spPr>
          <a:xfrm>
            <a:off x="15" y="7"/>
            <a:ext cx="5650977" cy="5143493"/>
          </a:xfrm>
          <a:prstGeom prst="rect">
            <a:avLst/>
          </a:prstGeom>
        </p:spPr>
      </p:pic>
    </p:spTree>
    <p:extLst>
      <p:ext uri="{BB962C8B-B14F-4D97-AF65-F5344CB8AC3E}">
        <p14:creationId xmlns:p14="http://schemas.microsoft.com/office/powerpoint/2010/main" val="2292099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E96D1-F4FB-4193-B14C-2FF54BA3C2BE}"/>
              </a:ext>
            </a:extLst>
          </p:cNvPr>
          <p:cNvSpPr>
            <a:spLocks noGrp="1"/>
          </p:cNvSpPr>
          <p:nvPr>
            <p:ph type="title"/>
          </p:nvPr>
        </p:nvSpPr>
        <p:spPr>
          <a:xfrm>
            <a:off x="408213" y="497881"/>
            <a:ext cx="2572954" cy="4147739"/>
          </a:xfrm>
        </p:spPr>
        <p:txBody>
          <a:bodyPr>
            <a:normAutofit/>
          </a:bodyPr>
          <a:lstStyle/>
          <a:p>
            <a:r>
              <a:rPr lang="en-US" dirty="0"/>
              <a:t>Think of it as leading them towards success.</a:t>
            </a:r>
          </a:p>
        </p:txBody>
      </p:sp>
      <p:pic>
        <p:nvPicPr>
          <p:cNvPr id="4" name="Picture 3" descr="A brown horse standing next to a fence&#10;&#10;Description generated with very high confidence">
            <a:extLst>
              <a:ext uri="{FF2B5EF4-FFF2-40B4-BE49-F238E27FC236}">
                <a16:creationId xmlns:a16="http://schemas.microsoft.com/office/drawing/2014/main" id="{0BF8DA1C-3B70-49B0-B55A-EDE5970B37C1}"/>
              </a:ext>
            </a:extLst>
          </p:cNvPr>
          <p:cNvPicPr>
            <a:picLocks noChangeAspect="1"/>
          </p:cNvPicPr>
          <p:nvPr/>
        </p:nvPicPr>
        <p:blipFill rotWithShape="1">
          <a:blip r:embed="rId3">
            <a:extLst>
              <a:ext uri="{28A0092B-C50C-407E-A947-70E740481C1C}">
                <a14:useLocalDpi xmlns:a14="http://schemas.microsoft.com/office/drawing/2010/main" val="0"/>
              </a:ext>
            </a:extLst>
          </a:blip>
          <a:srcRect l="375" r="17225"/>
          <a:stretch/>
        </p:blipFill>
        <p:spPr>
          <a:xfrm>
            <a:off x="3493023" y="7"/>
            <a:ext cx="5650977" cy="5143493"/>
          </a:xfrm>
          <a:prstGeom prst="rect">
            <a:avLst/>
          </a:prstGeom>
        </p:spPr>
      </p:pic>
    </p:spTree>
    <p:extLst>
      <p:ext uri="{BB962C8B-B14F-4D97-AF65-F5344CB8AC3E}">
        <p14:creationId xmlns:p14="http://schemas.microsoft.com/office/powerpoint/2010/main" val="16131522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each other&#10;&#10;Description generated with very high confidence">
            <a:extLst>
              <a:ext uri="{FF2B5EF4-FFF2-40B4-BE49-F238E27FC236}">
                <a16:creationId xmlns:a16="http://schemas.microsoft.com/office/drawing/2014/main" id="{FFEC43BB-062C-4AFA-A471-5F8A91F2535A}"/>
              </a:ext>
            </a:extLst>
          </p:cNvPr>
          <p:cNvPicPr>
            <a:picLocks noChangeAspect="1"/>
          </p:cNvPicPr>
          <p:nvPr/>
        </p:nvPicPr>
        <p:blipFill rotWithShape="1">
          <a:blip r:embed="rId3">
            <a:extLst>
              <a:ext uri="{28A0092B-C50C-407E-A947-70E740481C1C}">
                <a14:useLocalDpi xmlns:a14="http://schemas.microsoft.com/office/drawing/2010/main" val="0"/>
              </a:ext>
            </a:extLst>
          </a:blip>
          <a:srcRect t="8355" b="7376"/>
          <a:stretch/>
        </p:blipFill>
        <p:spPr>
          <a:xfrm>
            <a:off x="15" y="7"/>
            <a:ext cx="9143985" cy="5143493"/>
          </a:xfrm>
          <a:prstGeom prst="rect">
            <a:avLst/>
          </a:prstGeom>
        </p:spPr>
      </p:pic>
    </p:spTree>
    <p:extLst>
      <p:ext uri="{BB962C8B-B14F-4D97-AF65-F5344CB8AC3E}">
        <p14:creationId xmlns:p14="http://schemas.microsoft.com/office/powerpoint/2010/main" val="29717957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generated with very high confidence">
            <a:extLst>
              <a:ext uri="{FF2B5EF4-FFF2-40B4-BE49-F238E27FC236}">
                <a16:creationId xmlns:a16="http://schemas.microsoft.com/office/drawing/2014/main" id="{8ED0A36B-FFCE-4127-A7E6-D51199043BCE}"/>
              </a:ext>
            </a:extLst>
          </p:cNvPr>
          <p:cNvPicPr>
            <a:picLocks noChangeAspect="1"/>
          </p:cNvPicPr>
          <p:nvPr/>
        </p:nvPicPr>
        <p:blipFill rotWithShape="1">
          <a:blip r:embed="rId3">
            <a:extLst>
              <a:ext uri="{28A0092B-C50C-407E-A947-70E740481C1C}">
                <a14:useLocalDpi xmlns:a14="http://schemas.microsoft.com/office/drawing/2010/main" val="0"/>
              </a:ext>
            </a:extLst>
          </a:blip>
          <a:srcRect t="10159" b="5571"/>
          <a:stretch/>
        </p:blipFill>
        <p:spPr>
          <a:xfrm>
            <a:off x="15" y="7"/>
            <a:ext cx="9143985" cy="5143493"/>
          </a:xfrm>
          <a:prstGeom prst="rect">
            <a:avLst/>
          </a:prstGeom>
        </p:spPr>
      </p:pic>
    </p:spTree>
    <p:extLst>
      <p:ext uri="{BB962C8B-B14F-4D97-AF65-F5344CB8AC3E}">
        <p14:creationId xmlns:p14="http://schemas.microsoft.com/office/powerpoint/2010/main" val="23365194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Any last questions?</a:t>
            </a:r>
          </a:p>
        </p:txBody>
      </p:sp>
    </p:spTree>
    <p:extLst>
      <p:ext uri="{BB962C8B-B14F-4D97-AF65-F5344CB8AC3E}">
        <p14:creationId xmlns:p14="http://schemas.microsoft.com/office/powerpoint/2010/main" val="27635623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3" name="Picture 4" descr="bendayLogo"/>
          <p:cNvPicPr>
            <a:picLocks noChangeAspect="1" noChangeArrowheads="1"/>
          </p:cNvPicPr>
          <p:nvPr/>
        </p:nvPicPr>
        <p:blipFill>
          <a:blip r:embed="rId2"/>
          <a:srcRect/>
          <a:stretch>
            <a:fillRect/>
          </a:stretch>
        </p:blipFill>
        <p:spPr bwMode="auto">
          <a:xfrm>
            <a:off x="2106833" y="3128420"/>
            <a:ext cx="4810807" cy="971412"/>
          </a:xfrm>
          <a:prstGeom prst="rect">
            <a:avLst/>
          </a:prstGeom>
          <a:noFill/>
          <a:ln w="9525">
            <a:noFill/>
            <a:miter lim="800000"/>
            <a:headEnd/>
            <a:tailEnd/>
          </a:ln>
        </p:spPr>
      </p:pic>
      <p:sp>
        <p:nvSpPr>
          <p:cNvPr id="4" name="TextBox 3"/>
          <p:cNvSpPr txBox="1"/>
          <p:nvPr/>
        </p:nvSpPr>
        <p:spPr>
          <a:xfrm>
            <a:off x="2555046" y="4196522"/>
            <a:ext cx="4384860" cy="461669"/>
          </a:xfrm>
          <a:prstGeom prst="rect">
            <a:avLst/>
          </a:prstGeom>
          <a:noFill/>
        </p:spPr>
        <p:txBody>
          <a:bodyPr wrap="none" lIns="134464" tIns="107571" rIns="134464" bIns="107571" rtlCol="0">
            <a:spAutoFit/>
          </a:bodyPr>
          <a:lstStyle/>
          <a:p>
            <a:pPr defTabSz="685669" hangingPunct="0">
              <a:lnSpc>
                <a:spcPct val="90000"/>
              </a:lnSpc>
              <a:spcAft>
                <a:spcPts val="441"/>
              </a:spcAft>
            </a:pPr>
            <a:r>
              <a:rPr lang="en-US" sz="1765" kern="0" dirty="0">
                <a:solidFill>
                  <a:srgbClr val="404040"/>
                </a:solidFill>
                <a:latin typeface="Segoe UI" panose="020B0502040204020203" pitchFamily="34" charset="0"/>
                <a:cs typeface="Segoe UI" panose="020B0502040204020203" pitchFamily="34" charset="0"/>
                <a:sym typeface="Calibri"/>
              </a:rPr>
              <a:t>www.benday.com | benday@benday.com</a:t>
            </a:r>
          </a:p>
        </p:txBody>
      </p:sp>
    </p:spTree>
    <p:extLst>
      <p:ext uri="{BB962C8B-B14F-4D97-AF65-F5344CB8AC3E}">
        <p14:creationId xmlns:p14="http://schemas.microsoft.com/office/powerpoint/2010/main" val="7833218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79C2E37-2ED7-422B-9AEB-D2D8D34AC602}"/>
              </a:ext>
            </a:extLst>
          </p:cNvPr>
          <p:cNvSpPr>
            <a:spLocks noGrp="1"/>
          </p:cNvSpPr>
          <p:nvPr>
            <p:ph sz="quarter" idx="12"/>
          </p:nvPr>
        </p:nvSpPr>
        <p:spPr>
          <a:solidFill>
            <a:srgbClr val="002060"/>
          </a:solidFill>
        </p:spPr>
        <p:txBody>
          <a:bodyPr/>
          <a:lstStyle/>
          <a:p>
            <a:r>
              <a:rPr lang="en-US" dirty="0">
                <a:solidFill>
                  <a:schemeClr val="bg1"/>
                </a:solidFill>
              </a:rPr>
              <a:t>Make Sure Stuff Works Smoothly</a:t>
            </a:r>
          </a:p>
        </p:txBody>
      </p:sp>
      <p:sp>
        <p:nvSpPr>
          <p:cNvPr id="6" name="Content Placeholder 5">
            <a:extLst>
              <a:ext uri="{FF2B5EF4-FFF2-40B4-BE49-F238E27FC236}">
                <a16:creationId xmlns:a16="http://schemas.microsoft.com/office/drawing/2014/main" id="{98B11851-1774-4579-99C0-CB3EA1F3E893}"/>
              </a:ext>
            </a:extLst>
          </p:cNvPr>
          <p:cNvSpPr>
            <a:spLocks noGrp="1"/>
          </p:cNvSpPr>
          <p:nvPr>
            <p:ph sz="quarter" idx="11"/>
          </p:nvPr>
        </p:nvSpPr>
        <p:spPr>
          <a:solidFill>
            <a:srgbClr val="0070C0"/>
          </a:solidFill>
        </p:spPr>
        <p:txBody>
          <a:bodyPr/>
          <a:lstStyle/>
          <a:p>
            <a:r>
              <a:rPr lang="en-US" dirty="0">
                <a:solidFill>
                  <a:schemeClr val="bg1"/>
                </a:solidFill>
              </a:rPr>
              <a:t>Inspire </a:t>
            </a:r>
            <a:br>
              <a:rPr lang="en-US" dirty="0">
                <a:solidFill>
                  <a:schemeClr val="bg1"/>
                </a:solidFill>
              </a:rPr>
            </a:br>
            <a:r>
              <a:rPr lang="en-US" dirty="0">
                <a:solidFill>
                  <a:schemeClr val="bg1"/>
                </a:solidFill>
              </a:rPr>
              <a:t>Teams / Org</a:t>
            </a:r>
          </a:p>
        </p:txBody>
      </p:sp>
      <p:sp>
        <p:nvSpPr>
          <p:cNvPr id="5" name="Content Placeholder 4">
            <a:extLst>
              <a:ext uri="{FF2B5EF4-FFF2-40B4-BE49-F238E27FC236}">
                <a16:creationId xmlns:a16="http://schemas.microsoft.com/office/drawing/2014/main" id="{4CF8C86B-9B03-458D-B2B2-773D7F9DB427}"/>
              </a:ext>
            </a:extLst>
          </p:cNvPr>
          <p:cNvSpPr>
            <a:spLocks noGrp="1"/>
          </p:cNvSpPr>
          <p:nvPr>
            <p:ph sz="quarter" idx="10"/>
          </p:nvPr>
        </p:nvSpPr>
        <p:spPr>
          <a:solidFill>
            <a:srgbClr val="92D050"/>
          </a:solidFill>
        </p:spPr>
        <p:txBody>
          <a:bodyPr/>
          <a:lstStyle/>
          <a:p>
            <a:r>
              <a:rPr lang="en-US" dirty="0">
                <a:solidFill>
                  <a:schemeClr val="bg1"/>
                </a:solidFill>
              </a:rPr>
              <a:t>Strategic Direction</a:t>
            </a:r>
          </a:p>
        </p:txBody>
      </p:sp>
      <p:sp>
        <p:nvSpPr>
          <p:cNvPr id="4" name="Title 3">
            <a:extLst>
              <a:ext uri="{FF2B5EF4-FFF2-40B4-BE49-F238E27FC236}">
                <a16:creationId xmlns:a16="http://schemas.microsoft.com/office/drawing/2014/main" id="{98EB82F6-3143-49C9-A552-E863EBFABA14}"/>
              </a:ext>
            </a:extLst>
          </p:cNvPr>
          <p:cNvSpPr>
            <a:spLocks noGrp="1"/>
          </p:cNvSpPr>
          <p:nvPr>
            <p:ph type="title"/>
          </p:nvPr>
        </p:nvSpPr>
        <p:spPr/>
        <p:txBody>
          <a:bodyPr/>
          <a:lstStyle/>
          <a:p>
            <a:r>
              <a:rPr lang="en-US" dirty="0"/>
              <a:t>What’s Leadership?</a:t>
            </a:r>
          </a:p>
        </p:txBody>
      </p:sp>
    </p:spTree>
    <p:extLst>
      <p:ext uri="{BB962C8B-B14F-4D97-AF65-F5344CB8AC3E}">
        <p14:creationId xmlns:p14="http://schemas.microsoft.com/office/powerpoint/2010/main" val="290997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6" grpId="0" uiExpand="1" build="p" animBg="1"/>
      <p:bldP spid="5" grpId="0" uiExpand="1" build="p"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B0AE8E-D445-4C93-AD40-F2D1E6E78B76}"/>
              </a:ext>
            </a:extLst>
          </p:cNvPr>
          <p:cNvSpPr>
            <a:spLocks noGrp="1"/>
          </p:cNvSpPr>
          <p:nvPr>
            <p:ph type="body" sz="quarter" idx="12"/>
          </p:nvPr>
        </p:nvSpPr>
        <p:spPr/>
        <p:txBody>
          <a:bodyPr/>
          <a:lstStyle/>
          <a:p>
            <a:r>
              <a:rPr lang="en-US" dirty="0"/>
              <a:t>Large organization:</a:t>
            </a:r>
          </a:p>
          <a:p>
            <a:pPr lvl="1"/>
            <a:r>
              <a:rPr lang="en-US" dirty="0"/>
              <a:t>You set the direction</a:t>
            </a:r>
          </a:p>
          <a:p>
            <a:pPr lvl="1"/>
            <a:r>
              <a:rPr lang="en-US" dirty="0"/>
              <a:t>You probably don’t do any of the work</a:t>
            </a:r>
          </a:p>
          <a:p>
            <a:pPr lvl="1"/>
            <a:r>
              <a:rPr lang="en-US" dirty="0"/>
              <a:t>Lots of delegation to employees</a:t>
            </a:r>
          </a:p>
          <a:p>
            <a:r>
              <a:rPr lang="en-US" dirty="0"/>
              <a:t>Small team:</a:t>
            </a:r>
          </a:p>
          <a:p>
            <a:pPr lvl="1"/>
            <a:r>
              <a:rPr lang="en-US" dirty="0"/>
              <a:t>Difference between “direction” and “implementation” is minimal</a:t>
            </a:r>
          </a:p>
          <a:p>
            <a:pPr lvl="1"/>
            <a:r>
              <a:rPr lang="en-US" dirty="0"/>
              <a:t>Probably delegating to teammates rather than employees</a:t>
            </a:r>
          </a:p>
          <a:p>
            <a:r>
              <a:rPr lang="en-US" dirty="0"/>
              <a:t>Large org: Inspire</a:t>
            </a:r>
          </a:p>
          <a:p>
            <a:r>
              <a:rPr lang="en-US" dirty="0"/>
              <a:t>Small team: “Just do it”</a:t>
            </a:r>
          </a:p>
        </p:txBody>
      </p:sp>
      <p:sp>
        <p:nvSpPr>
          <p:cNvPr id="3" name="Content Placeholder 2">
            <a:extLst>
              <a:ext uri="{FF2B5EF4-FFF2-40B4-BE49-F238E27FC236}">
                <a16:creationId xmlns:a16="http://schemas.microsoft.com/office/drawing/2014/main" id="{AEAF6FE2-2A2C-40E8-9C41-BF7D2FE75C91}"/>
              </a:ext>
            </a:extLst>
          </p:cNvPr>
          <p:cNvSpPr>
            <a:spLocks noGrp="1"/>
          </p:cNvSpPr>
          <p:nvPr>
            <p:ph sz="quarter" idx="14"/>
          </p:nvPr>
        </p:nvSpPr>
        <p:spPr/>
        <p:txBody>
          <a:bodyPr/>
          <a:lstStyle/>
          <a:p>
            <a:r>
              <a:rPr lang="en-US" dirty="0"/>
              <a:t>Leadership is about scaling.</a:t>
            </a:r>
          </a:p>
        </p:txBody>
      </p:sp>
    </p:spTree>
    <p:extLst>
      <p:ext uri="{BB962C8B-B14F-4D97-AF65-F5344CB8AC3E}">
        <p14:creationId xmlns:p14="http://schemas.microsoft.com/office/powerpoint/2010/main" val="41179614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D36ABA-5C73-4CC5-A813-C12C30A5641D}"/>
              </a:ext>
            </a:extLst>
          </p:cNvPr>
          <p:cNvSpPr>
            <a:spLocks noGrp="1"/>
          </p:cNvSpPr>
          <p:nvPr>
            <p:ph type="title"/>
          </p:nvPr>
        </p:nvSpPr>
        <p:spPr/>
        <p:txBody>
          <a:bodyPr/>
          <a:lstStyle/>
          <a:p>
            <a:r>
              <a:rPr lang="en-US" dirty="0"/>
              <a:t>I struggle with </a:t>
            </a:r>
            <a:br>
              <a:rPr lang="en-US" dirty="0"/>
            </a:br>
            <a:r>
              <a:rPr lang="en-US" dirty="0"/>
              <a:t>‘hero dysfunction’.</a:t>
            </a:r>
          </a:p>
        </p:txBody>
      </p:sp>
      <p:sp>
        <p:nvSpPr>
          <p:cNvPr id="8" name="Rectangle 7">
            <a:extLst>
              <a:ext uri="{FF2B5EF4-FFF2-40B4-BE49-F238E27FC236}">
                <a16:creationId xmlns:a16="http://schemas.microsoft.com/office/drawing/2014/main" id="{F7084267-66D9-4555-807A-E53E7C91C993}"/>
              </a:ext>
            </a:extLst>
          </p:cNvPr>
          <p:cNvSpPr/>
          <p:nvPr/>
        </p:nvSpPr>
        <p:spPr>
          <a:xfrm>
            <a:off x="3197846" y="4356127"/>
            <a:ext cx="5342088" cy="300082"/>
          </a:xfrm>
          <a:prstGeom prst="rect">
            <a:avLst/>
          </a:prstGeom>
        </p:spPr>
        <p:txBody>
          <a:bodyPr wrap="square">
            <a:spAutoFit/>
          </a:bodyPr>
          <a:lstStyle/>
          <a:p>
            <a:r>
              <a:rPr lang="en-US" sz="1350" dirty="0">
                <a:latin typeface="+mj-lt"/>
                <a:sym typeface="Wingdings" panose="05000000000000000000" pitchFamily="2" charset="2"/>
              </a:rPr>
              <a:t> </a:t>
            </a:r>
            <a:r>
              <a:rPr lang="en-US" sz="1350" dirty="0">
                <a:latin typeface="+mj-lt"/>
              </a:rPr>
              <a:t>http://www.pluralsight.com/courses/scrum-master-skills</a:t>
            </a:r>
          </a:p>
        </p:txBody>
      </p:sp>
    </p:spTree>
    <p:extLst>
      <p:ext uri="{BB962C8B-B14F-4D97-AF65-F5344CB8AC3E}">
        <p14:creationId xmlns:p14="http://schemas.microsoft.com/office/powerpoint/2010/main" val="8936431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4909-D695-4DC9-99AA-3124F03C1E1F}"/>
              </a:ext>
            </a:extLst>
          </p:cNvPr>
          <p:cNvSpPr>
            <a:spLocks noGrp="1"/>
          </p:cNvSpPr>
          <p:nvPr>
            <p:ph type="title"/>
          </p:nvPr>
        </p:nvSpPr>
        <p:spPr/>
        <p:txBody>
          <a:bodyPr/>
          <a:lstStyle/>
          <a:p>
            <a:r>
              <a:rPr lang="en-US" dirty="0"/>
              <a:t>Too much telling.</a:t>
            </a:r>
            <a:br>
              <a:rPr lang="en-US" dirty="0"/>
            </a:br>
            <a:r>
              <a:rPr lang="en-US" dirty="0"/>
              <a:t>Too much doing.</a:t>
            </a:r>
            <a:br>
              <a:rPr lang="en-US" dirty="0"/>
            </a:br>
            <a:br>
              <a:rPr lang="en-US" dirty="0"/>
            </a:br>
            <a:r>
              <a:rPr lang="en-US" dirty="0"/>
              <a:t>Not enough asking.</a:t>
            </a:r>
            <a:br>
              <a:rPr lang="en-US" dirty="0"/>
            </a:br>
            <a:r>
              <a:rPr lang="en-US" dirty="0"/>
              <a:t>Not enough delegation.</a:t>
            </a:r>
          </a:p>
        </p:txBody>
      </p:sp>
    </p:spTree>
    <p:extLst>
      <p:ext uri="{BB962C8B-B14F-4D97-AF65-F5344CB8AC3E}">
        <p14:creationId xmlns:p14="http://schemas.microsoft.com/office/powerpoint/2010/main" val="639727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E9033-AEB6-4EE3-85D7-168F8FEEF8C7}"/>
              </a:ext>
            </a:extLst>
          </p:cNvPr>
          <p:cNvSpPr>
            <a:spLocks noGrp="1"/>
          </p:cNvSpPr>
          <p:nvPr>
            <p:ph type="title"/>
          </p:nvPr>
        </p:nvSpPr>
        <p:spPr/>
        <p:txBody>
          <a:bodyPr/>
          <a:lstStyle/>
          <a:p>
            <a:r>
              <a:rPr lang="en-US" dirty="0"/>
              <a:t>The big trick as a leader is</a:t>
            </a:r>
            <a:br>
              <a:rPr lang="en-US" dirty="0"/>
            </a:br>
            <a:r>
              <a:rPr lang="en-US" dirty="0"/>
              <a:t>convincing people to follow you </a:t>
            </a:r>
            <a:br>
              <a:rPr lang="en-US" dirty="0"/>
            </a:br>
            <a:r>
              <a:rPr lang="en-US" dirty="0"/>
              <a:t>and trust you.</a:t>
            </a:r>
          </a:p>
        </p:txBody>
      </p:sp>
    </p:spTree>
    <p:extLst>
      <p:ext uri="{BB962C8B-B14F-4D97-AF65-F5344CB8AC3E}">
        <p14:creationId xmlns:p14="http://schemas.microsoft.com/office/powerpoint/2010/main" val="15751704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69BEFC-D25E-48EB-9C13-DF38EE4BD623}"/>
              </a:ext>
            </a:extLst>
          </p:cNvPr>
          <p:cNvSpPr>
            <a:spLocks noGrp="1"/>
          </p:cNvSpPr>
          <p:nvPr>
            <p:ph type="body" sz="quarter" idx="10"/>
          </p:nvPr>
        </p:nvSpPr>
        <p:spPr/>
        <p:txBody>
          <a:bodyPr>
            <a:normAutofit fontScale="92500" lnSpcReduction="10000"/>
          </a:bodyPr>
          <a:lstStyle/>
          <a:p>
            <a:r>
              <a:rPr lang="en-US" dirty="0"/>
              <a:t>Small Team</a:t>
            </a:r>
          </a:p>
        </p:txBody>
      </p:sp>
      <p:sp>
        <p:nvSpPr>
          <p:cNvPr id="6" name="Text Placeholder 5">
            <a:extLst>
              <a:ext uri="{FF2B5EF4-FFF2-40B4-BE49-F238E27FC236}">
                <a16:creationId xmlns:a16="http://schemas.microsoft.com/office/drawing/2014/main" id="{0C29B849-6919-4865-AD12-0021AE4DBECE}"/>
              </a:ext>
            </a:extLst>
          </p:cNvPr>
          <p:cNvSpPr>
            <a:spLocks noGrp="1"/>
          </p:cNvSpPr>
          <p:nvPr>
            <p:ph type="body" sz="quarter" idx="15"/>
          </p:nvPr>
        </p:nvSpPr>
        <p:spPr/>
        <p:txBody>
          <a:bodyPr/>
          <a:lstStyle/>
          <a:p>
            <a:r>
              <a:rPr lang="en-US" dirty="0"/>
              <a:t>Lots of control</a:t>
            </a:r>
          </a:p>
          <a:p>
            <a:r>
              <a:rPr lang="en-US" dirty="0"/>
              <a:t>You can micromanage if you want to</a:t>
            </a:r>
          </a:p>
          <a:p>
            <a:r>
              <a:rPr lang="en-US" dirty="0"/>
              <a:t>Hero-mode is an option</a:t>
            </a:r>
          </a:p>
          <a:p>
            <a:r>
              <a:rPr lang="en-US" dirty="0"/>
              <a:t>Frustration </a:t>
            </a:r>
            <a:r>
              <a:rPr lang="en-US" dirty="0">
                <a:sym typeface="Wingdings" panose="05000000000000000000" pitchFamily="2" charset="2"/>
              </a:rPr>
              <a:t></a:t>
            </a:r>
            <a:r>
              <a:rPr lang="en-US" dirty="0"/>
              <a:t> </a:t>
            </a:r>
            <a:br>
              <a:rPr lang="en-US" dirty="0"/>
            </a:br>
            <a:r>
              <a:rPr lang="en-US" dirty="0"/>
              <a:t>“Do it my way.  Oh whatever.  </a:t>
            </a:r>
            <a:br>
              <a:rPr lang="en-US" dirty="0"/>
            </a:br>
            <a:r>
              <a:rPr lang="en-US" dirty="0"/>
              <a:t>I’ll do it myself!”</a:t>
            </a:r>
          </a:p>
          <a:p>
            <a:r>
              <a:rPr lang="en-US" dirty="0"/>
              <a:t>Command &amp; control is an option</a:t>
            </a:r>
          </a:p>
          <a:p>
            <a:endParaRPr lang="en-US" dirty="0"/>
          </a:p>
        </p:txBody>
      </p:sp>
      <p:sp>
        <p:nvSpPr>
          <p:cNvPr id="7" name="Text Placeholder 6">
            <a:extLst>
              <a:ext uri="{FF2B5EF4-FFF2-40B4-BE49-F238E27FC236}">
                <a16:creationId xmlns:a16="http://schemas.microsoft.com/office/drawing/2014/main" id="{FF9A1686-FE5B-4B89-A220-25B45C077E56}"/>
              </a:ext>
            </a:extLst>
          </p:cNvPr>
          <p:cNvSpPr>
            <a:spLocks noGrp="1"/>
          </p:cNvSpPr>
          <p:nvPr>
            <p:ph type="body" sz="quarter" idx="16"/>
          </p:nvPr>
        </p:nvSpPr>
        <p:spPr/>
        <p:txBody>
          <a:bodyPr>
            <a:normAutofit fontScale="92500" lnSpcReduction="10000"/>
          </a:bodyPr>
          <a:lstStyle/>
          <a:p>
            <a:r>
              <a:rPr lang="en-US" dirty="0"/>
              <a:t>Large Organization</a:t>
            </a:r>
          </a:p>
        </p:txBody>
      </p:sp>
      <p:sp>
        <p:nvSpPr>
          <p:cNvPr id="8" name="Text Placeholder 7">
            <a:extLst>
              <a:ext uri="{FF2B5EF4-FFF2-40B4-BE49-F238E27FC236}">
                <a16:creationId xmlns:a16="http://schemas.microsoft.com/office/drawing/2014/main" id="{7E73A855-74C7-4772-B6E6-DFCB6CB7D6C6}"/>
              </a:ext>
            </a:extLst>
          </p:cNvPr>
          <p:cNvSpPr>
            <a:spLocks noGrp="1"/>
          </p:cNvSpPr>
          <p:nvPr>
            <p:ph type="body" sz="quarter" idx="17"/>
          </p:nvPr>
        </p:nvSpPr>
        <p:spPr/>
        <p:txBody>
          <a:bodyPr/>
          <a:lstStyle/>
          <a:p>
            <a:r>
              <a:rPr lang="en-US" dirty="0"/>
              <a:t>Can’t get too specific</a:t>
            </a:r>
          </a:p>
          <a:p>
            <a:r>
              <a:rPr lang="en-US" dirty="0"/>
              <a:t>Micromanage </a:t>
            </a:r>
            <a:r>
              <a:rPr lang="en-US" dirty="0">
                <a:sym typeface="Wingdings" panose="05000000000000000000" pitchFamily="2" charset="2"/>
              </a:rPr>
              <a:t> </a:t>
            </a:r>
            <a:br>
              <a:rPr lang="en-US" dirty="0">
                <a:sym typeface="Wingdings" panose="05000000000000000000" pitchFamily="2" charset="2"/>
              </a:rPr>
            </a:br>
            <a:r>
              <a:rPr lang="en-US" dirty="0">
                <a:sym typeface="Wingdings" panose="05000000000000000000" pitchFamily="2" charset="2"/>
              </a:rPr>
              <a:t>Lose the big picture</a:t>
            </a:r>
          </a:p>
          <a:p>
            <a:r>
              <a:rPr lang="en-US" dirty="0">
                <a:sym typeface="Wingdings" panose="05000000000000000000" pitchFamily="2" charset="2"/>
              </a:rPr>
              <a:t>Micromanage </a:t>
            </a:r>
            <a:br>
              <a:rPr lang="en-US" dirty="0">
                <a:sym typeface="Wingdings" panose="05000000000000000000" pitchFamily="2" charset="2"/>
              </a:rPr>
            </a:br>
            <a:r>
              <a:rPr lang="en-US" dirty="0">
                <a:sym typeface="Wingdings" panose="05000000000000000000" pitchFamily="2" charset="2"/>
              </a:rPr>
              <a:t>You’re a “bottleneck”</a:t>
            </a:r>
          </a:p>
          <a:p>
            <a:r>
              <a:rPr lang="en-US" dirty="0">
                <a:sym typeface="Wingdings" panose="05000000000000000000" pitchFamily="2" charset="2"/>
              </a:rPr>
              <a:t>Micromanage  </a:t>
            </a:r>
            <a:br>
              <a:rPr lang="en-US" dirty="0">
                <a:sym typeface="Wingdings" panose="05000000000000000000" pitchFamily="2" charset="2"/>
              </a:rPr>
            </a:br>
            <a:r>
              <a:rPr lang="en-US" dirty="0">
                <a:sym typeface="Wingdings" panose="05000000000000000000" pitchFamily="2" charset="2"/>
              </a:rPr>
              <a:t>is your larger strategy any good?</a:t>
            </a:r>
          </a:p>
          <a:p>
            <a:r>
              <a:rPr lang="en-US" dirty="0">
                <a:sym typeface="Wingdings" panose="05000000000000000000" pitchFamily="2" charset="2"/>
              </a:rPr>
              <a:t>Have to rely on trust, self-organization, &amp; </a:t>
            </a:r>
            <a:r>
              <a:rPr lang="en-US" i="1" u="sng" dirty="0">
                <a:sym typeface="Wingdings" panose="05000000000000000000" pitchFamily="2" charset="2"/>
              </a:rPr>
              <a:t>intrinsic</a:t>
            </a:r>
            <a:r>
              <a:rPr lang="en-US" dirty="0">
                <a:sym typeface="Wingdings" panose="05000000000000000000" pitchFamily="2" charset="2"/>
              </a:rPr>
              <a:t> motivation</a:t>
            </a:r>
          </a:p>
        </p:txBody>
      </p:sp>
      <p:sp>
        <p:nvSpPr>
          <p:cNvPr id="4" name="Title 3">
            <a:extLst>
              <a:ext uri="{FF2B5EF4-FFF2-40B4-BE49-F238E27FC236}">
                <a16:creationId xmlns:a16="http://schemas.microsoft.com/office/drawing/2014/main" id="{62BA5155-6830-48A6-ABB1-263679D1120E}"/>
              </a:ext>
            </a:extLst>
          </p:cNvPr>
          <p:cNvSpPr>
            <a:spLocks noGrp="1"/>
          </p:cNvSpPr>
          <p:nvPr>
            <p:ph type="title"/>
          </p:nvPr>
        </p:nvSpPr>
        <p:spPr/>
        <p:txBody>
          <a:bodyPr/>
          <a:lstStyle/>
          <a:p>
            <a:r>
              <a:rPr lang="en-US" dirty="0"/>
              <a:t>Degrees of Control &amp; Detail</a:t>
            </a:r>
          </a:p>
        </p:txBody>
      </p:sp>
    </p:spTree>
    <p:extLst>
      <p:ext uri="{BB962C8B-B14F-4D97-AF65-F5344CB8AC3E}">
        <p14:creationId xmlns:p14="http://schemas.microsoft.com/office/powerpoint/2010/main" val="38181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629D-A18A-42AA-B3F1-A62C0882C7A0}"/>
              </a:ext>
            </a:extLst>
          </p:cNvPr>
          <p:cNvSpPr>
            <a:spLocks noGrp="1"/>
          </p:cNvSpPr>
          <p:nvPr>
            <p:ph type="title"/>
          </p:nvPr>
        </p:nvSpPr>
        <p:spPr/>
        <p:txBody>
          <a:bodyPr/>
          <a:lstStyle/>
          <a:p>
            <a:r>
              <a:rPr lang="en-US" dirty="0"/>
              <a:t>Are you a </a:t>
            </a:r>
            <a:br>
              <a:rPr lang="en-US" dirty="0"/>
            </a:br>
            <a:r>
              <a:rPr lang="en-US" dirty="0"/>
              <a:t>‘leader’ or a ‘boss’?</a:t>
            </a:r>
          </a:p>
        </p:txBody>
      </p:sp>
    </p:spTree>
    <p:extLst>
      <p:ext uri="{BB962C8B-B14F-4D97-AF65-F5344CB8AC3E}">
        <p14:creationId xmlns:p14="http://schemas.microsoft.com/office/powerpoint/2010/main" val="11407656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5E9B8-AC4E-4695-BB02-D7033EC3CD49}"/>
              </a:ext>
            </a:extLst>
          </p:cNvPr>
          <p:cNvSpPr>
            <a:spLocks noGrp="1"/>
          </p:cNvSpPr>
          <p:nvPr>
            <p:ph type="title"/>
          </p:nvPr>
        </p:nvSpPr>
        <p:spPr/>
        <p:txBody>
          <a:bodyPr/>
          <a:lstStyle/>
          <a:p>
            <a:r>
              <a:rPr lang="en-US" dirty="0"/>
              <a:t>“Leadership” through fear is unsustainable.</a:t>
            </a:r>
          </a:p>
        </p:txBody>
      </p:sp>
    </p:spTree>
    <p:extLst>
      <p:ext uri="{BB962C8B-B14F-4D97-AF65-F5344CB8AC3E}">
        <p14:creationId xmlns:p14="http://schemas.microsoft.com/office/powerpoint/2010/main" val="31794923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6B63AE-5C1F-4532-974F-F3F229AA45AD}"/>
              </a:ext>
            </a:extLst>
          </p:cNvPr>
          <p:cNvSpPr>
            <a:spLocks noGrp="1"/>
          </p:cNvSpPr>
          <p:nvPr>
            <p:ph type="body" sz="quarter" idx="12"/>
          </p:nvPr>
        </p:nvSpPr>
        <p:spPr/>
        <p:txBody>
          <a:bodyPr/>
          <a:lstStyle/>
          <a:p>
            <a:r>
              <a:rPr lang="en-US" dirty="0"/>
              <a:t>Fear wears off</a:t>
            </a:r>
          </a:p>
          <a:p>
            <a:pPr lvl="1"/>
            <a:r>
              <a:rPr lang="en-US" dirty="0"/>
              <a:t>It doesn’t scale</a:t>
            </a:r>
          </a:p>
          <a:p>
            <a:r>
              <a:rPr lang="en-US" dirty="0"/>
              <a:t>Stress takes a while to clear</a:t>
            </a:r>
          </a:p>
          <a:p>
            <a:pPr lvl="1"/>
            <a:r>
              <a:rPr lang="en-US" dirty="0"/>
              <a:t>Not good for productivity</a:t>
            </a:r>
          </a:p>
          <a:p>
            <a:r>
              <a:rPr lang="en-US" dirty="0"/>
              <a:t>“Get this done or you’re fired.”</a:t>
            </a:r>
          </a:p>
          <a:p>
            <a:pPr lvl="1"/>
            <a:r>
              <a:rPr lang="en-US" dirty="0"/>
              <a:t>Unrealistic</a:t>
            </a:r>
          </a:p>
          <a:p>
            <a:pPr lvl="1"/>
            <a:r>
              <a:rPr lang="en-US" dirty="0"/>
              <a:t>Not good for employee retention</a:t>
            </a:r>
          </a:p>
          <a:p>
            <a:pPr lvl="1"/>
            <a:r>
              <a:rPr lang="en-US" dirty="0"/>
              <a:t>Us vs. Them</a:t>
            </a:r>
          </a:p>
          <a:p>
            <a:r>
              <a:rPr lang="en-US" dirty="0"/>
              <a:t>You get trash talked when you leave the room</a:t>
            </a:r>
          </a:p>
        </p:txBody>
      </p:sp>
      <p:sp>
        <p:nvSpPr>
          <p:cNvPr id="4" name="Content Placeholder 3">
            <a:extLst>
              <a:ext uri="{FF2B5EF4-FFF2-40B4-BE49-F238E27FC236}">
                <a16:creationId xmlns:a16="http://schemas.microsoft.com/office/drawing/2014/main" id="{12BC9DA6-B5E2-4D40-9172-29ED493CF09A}"/>
              </a:ext>
            </a:extLst>
          </p:cNvPr>
          <p:cNvSpPr>
            <a:spLocks noGrp="1"/>
          </p:cNvSpPr>
          <p:nvPr>
            <p:ph sz="quarter" idx="14"/>
          </p:nvPr>
        </p:nvSpPr>
        <p:spPr/>
        <p:txBody>
          <a:bodyPr/>
          <a:lstStyle/>
          <a:p>
            <a:r>
              <a:rPr lang="en-US" dirty="0"/>
              <a:t>“Leadership” </a:t>
            </a:r>
            <a:br>
              <a:rPr lang="en-US" dirty="0"/>
            </a:br>
            <a:r>
              <a:rPr lang="en-US" dirty="0"/>
              <a:t>by Fear</a:t>
            </a:r>
          </a:p>
        </p:txBody>
      </p:sp>
    </p:spTree>
    <p:extLst>
      <p:ext uri="{BB962C8B-B14F-4D97-AF65-F5344CB8AC3E}">
        <p14:creationId xmlns:p14="http://schemas.microsoft.com/office/powerpoint/2010/main" val="16679814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690"/>
          <p:cNvSpPr txBox="1"/>
          <p:nvPr/>
        </p:nvSpPr>
        <p:spPr>
          <a:xfrm>
            <a:off x="457200" y="2225503"/>
            <a:ext cx="7322169" cy="346247"/>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defTabSz="586002">
              <a:spcBef>
                <a:spcPts val="1800"/>
              </a:spcBef>
              <a:defRPr sz="2400">
                <a:solidFill>
                  <a:srgbClr val="000000"/>
                </a:solidFill>
                <a:latin typeface="Montserrat"/>
                <a:ea typeface="Montserrat"/>
                <a:cs typeface="Montserrat"/>
                <a:sym typeface="Montserrat"/>
              </a:defRPr>
            </a:lvl1pPr>
          </a:lstStyle>
          <a:p>
            <a:r>
              <a:rPr lang="en-US" sz="1800" dirty="0"/>
              <a:t>Peggy Noonan, Wall Street Journal</a:t>
            </a:r>
            <a:endParaRPr sz="1800" dirty="0"/>
          </a:p>
        </p:txBody>
      </p:sp>
      <p:sp>
        <p:nvSpPr>
          <p:cNvPr id="2" name="Title 1">
            <a:extLst>
              <a:ext uri="{FF2B5EF4-FFF2-40B4-BE49-F238E27FC236}">
                <a16:creationId xmlns:a16="http://schemas.microsoft.com/office/drawing/2014/main" id="{60C60499-59DE-46D3-B1E8-7354525CE770}"/>
              </a:ext>
            </a:extLst>
          </p:cNvPr>
          <p:cNvSpPr>
            <a:spLocks noGrp="1"/>
          </p:cNvSpPr>
          <p:nvPr>
            <p:ph type="title"/>
          </p:nvPr>
        </p:nvSpPr>
        <p:spPr/>
        <p:txBody>
          <a:bodyPr/>
          <a:lstStyle/>
          <a:p>
            <a:r>
              <a:rPr lang="en-US" sz="3200" dirty="0"/>
              <a:t>“Don’t confuse aggression with strength.”</a:t>
            </a:r>
            <a:br>
              <a:rPr lang="en-US" sz="3200" dirty="0"/>
            </a:br>
            <a:endParaRPr lang="en-US" dirty="0"/>
          </a:p>
        </p:txBody>
      </p:sp>
    </p:spTree>
    <p:extLst>
      <p:ext uri="{BB962C8B-B14F-4D97-AF65-F5344CB8AC3E}">
        <p14:creationId xmlns:p14="http://schemas.microsoft.com/office/powerpoint/2010/main" val="30427322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689"/>
          <p:cNvSpPr txBox="1"/>
          <p:nvPr/>
        </p:nvSpPr>
        <p:spPr>
          <a:xfrm>
            <a:off x="602261" y="2215684"/>
            <a:ext cx="7575982" cy="523539"/>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chor="ctr">
            <a:spAutoFit/>
          </a:bodyPr>
          <a:lstStyle>
            <a:lvl1pPr defTabSz="586002">
              <a:lnSpc>
                <a:spcPct val="80000"/>
              </a:lnSpc>
              <a:defRPr sz="4800" spc="-144">
                <a:solidFill>
                  <a:srgbClr val="000000"/>
                </a:solidFill>
                <a:latin typeface="Montserrat Ultra Light"/>
                <a:ea typeface="Montserrat Ultra Light"/>
                <a:cs typeface="Montserrat Ultra Light"/>
                <a:sym typeface="Montserrat Ultra Light"/>
              </a:defRPr>
            </a:lvl1pPr>
          </a:lstStyle>
          <a:p>
            <a:endParaRPr sz="3600" dirty="0"/>
          </a:p>
        </p:txBody>
      </p:sp>
      <p:sp>
        <p:nvSpPr>
          <p:cNvPr id="532" name="Shape 690"/>
          <p:cNvSpPr txBox="1"/>
          <p:nvPr/>
        </p:nvSpPr>
        <p:spPr>
          <a:xfrm>
            <a:off x="643889" y="4549146"/>
            <a:ext cx="7322169" cy="346247"/>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lvl1pPr defTabSz="586002">
              <a:spcBef>
                <a:spcPts val="1800"/>
              </a:spcBef>
              <a:defRPr sz="2400">
                <a:solidFill>
                  <a:srgbClr val="000000"/>
                </a:solidFill>
                <a:latin typeface="Montserrat"/>
                <a:ea typeface="Montserrat"/>
                <a:cs typeface="Montserrat"/>
                <a:sym typeface="Montserrat"/>
              </a:defRPr>
            </a:lvl1pPr>
          </a:lstStyle>
          <a:p>
            <a:r>
              <a:rPr lang="en-US" sz="1800" dirty="0"/>
              <a:t>Alan Dershowitz, Harvard Law School</a:t>
            </a:r>
            <a:endParaRPr sz="1800" dirty="0"/>
          </a:p>
        </p:txBody>
      </p:sp>
      <p:sp>
        <p:nvSpPr>
          <p:cNvPr id="2" name="Title 1">
            <a:extLst>
              <a:ext uri="{FF2B5EF4-FFF2-40B4-BE49-F238E27FC236}">
                <a16:creationId xmlns:a16="http://schemas.microsoft.com/office/drawing/2014/main" id="{2DDC154A-A930-44E7-AD01-E5271E8AB377}"/>
              </a:ext>
            </a:extLst>
          </p:cNvPr>
          <p:cNvSpPr>
            <a:spLocks noGrp="1"/>
          </p:cNvSpPr>
          <p:nvPr>
            <p:ph type="title"/>
          </p:nvPr>
        </p:nvSpPr>
        <p:spPr>
          <a:xfrm>
            <a:off x="361623" y="742950"/>
            <a:ext cx="7886700" cy="1571450"/>
          </a:xfrm>
        </p:spPr>
        <p:txBody>
          <a:bodyPr>
            <a:normAutofit fontScale="90000"/>
          </a:bodyPr>
          <a:lstStyle/>
          <a:p>
            <a:r>
              <a:rPr lang="en-US" sz="3200" dirty="0"/>
              <a:t>“If the facts are on your side, pound the facts into the table.  </a:t>
            </a:r>
            <a:br>
              <a:rPr lang="en-US" sz="3200" dirty="0"/>
            </a:br>
            <a:br>
              <a:rPr lang="en-US" sz="3200" dirty="0"/>
            </a:br>
            <a:r>
              <a:rPr lang="en-US" sz="3200" dirty="0"/>
              <a:t>If the law is on your side, pound the law into the table.  </a:t>
            </a:r>
            <a:br>
              <a:rPr lang="en-US" sz="3200" dirty="0"/>
            </a:br>
            <a:br>
              <a:rPr lang="en-US" sz="3200" dirty="0"/>
            </a:br>
            <a:r>
              <a:rPr lang="en-US" sz="3200" dirty="0"/>
              <a:t>If neither the facts nor the law are on your side, </a:t>
            </a:r>
            <a:r>
              <a:rPr lang="en-US" sz="3200" i="1" dirty="0"/>
              <a:t>pound the table</a:t>
            </a:r>
            <a:r>
              <a:rPr lang="en-US" sz="3200" dirty="0"/>
              <a:t>.”</a:t>
            </a:r>
            <a:br>
              <a:rPr lang="en-US" sz="3200" dirty="0"/>
            </a:br>
            <a:endParaRPr lang="en-US" dirty="0"/>
          </a:p>
        </p:txBody>
      </p:sp>
    </p:spTree>
    <p:extLst>
      <p:ext uri="{BB962C8B-B14F-4D97-AF65-F5344CB8AC3E}">
        <p14:creationId xmlns:p14="http://schemas.microsoft.com/office/powerpoint/2010/main" val="307903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1">
                                            <p:bg/>
                                          </p:spTgt>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uiExpand="1" build="p"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994099-C3F0-4524-AA60-8A7C9E9DC4B1}"/>
              </a:ext>
            </a:extLst>
          </p:cNvPr>
          <p:cNvSpPr>
            <a:spLocks noGrp="1"/>
          </p:cNvSpPr>
          <p:nvPr>
            <p:ph type="title"/>
          </p:nvPr>
        </p:nvSpPr>
        <p:spPr/>
        <p:txBody>
          <a:bodyPr/>
          <a:lstStyle/>
          <a:p>
            <a:r>
              <a:rPr lang="en-US" dirty="0"/>
              <a:t>If someone loses their cool, </a:t>
            </a:r>
            <a:br>
              <a:rPr lang="en-US" dirty="0"/>
            </a:br>
            <a:r>
              <a:rPr lang="en-US" dirty="0"/>
              <a:t>it’s usually a sign of </a:t>
            </a:r>
            <a:br>
              <a:rPr lang="en-US" dirty="0"/>
            </a:br>
            <a:r>
              <a:rPr lang="en-US" dirty="0"/>
              <a:t>weakness.</a:t>
            </a:r>
          </a:p>
        </p:txBody>
      </p:sp>
    </p:spTree>
    <p:extLst>
      <p:ext uri="{BB962C8B-B14F-4D97-AF65-F5344CB8AC3E}">
        <p14:creationId xmlns:p14="http://schemas.microsoft.com/office/powerpoint/2010/main" val="47860224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6B63AE-5C1F-4532-974F-F3F229AA45AD}"/>
              </a:ext>
            </a:extLst>
          </p:cNvPr>
          <p:cNvSpPr>
            <a:spLocks noGrp="1"/>
          </p:cNvSpPr>
          <p:nvPr>
            <p:ph type="body" sz="quarter" idx="12"/>
          </p:nvPr>
        </p:nvSpPr>
        <p:spPr/>
        <p:txBody>
          <a:bodyPr/>
          <a:lstStyle/>
          <a:p>
            <a:pPr fontAlgn="ctr"/>
            <a:r>
              <a:rPr lang="en-US" dirty="0"/>
              <a:t>Self-organization is key to scaling</a:t>
            </a:r>
          </a:p>
          <a:p>
            <a:pPr fontAlgn="ctr"/>
            <a:r>
              <a:rPr lang="en-US" dirty="0"/>
              <a:t>Find ways to get people to feel good about themselves and their work</a:t>
            </a:r>
          </a:p>
          <a:p>
            <a:pPr fontAlgn="ctr"/>
            <a:r>
              <a:rPr lang="en-US" dirty="0"/>
              <a:t>Get them to WANT to do a good job</a:t>
            </a:r>
          </a:p>
          <a:p>
            <a:pPr fontAlgn="ctr"/>
            <a:endParaRPr lang="en-US" dirty="0"/>
          </a:p>
          <a:p>
            <a:pPr fontAlgn="ctr"/>
            <a:r>
              <a:rPr lang="en-US" dirty="0"/>
              <a:t>Make it ok for you to be wrong</a:t>
            </a:r>
          </a:p>
          <a:p>
            <a:pPr fontAlgn="ctr"/>
            <a:r>
              <a:rPr lang="en-US" dirty="0"/>
              <a:t>Learn how to listen</a:t>
            </a:r>
          </a:p>
          <a:p>
            <a:pPr fontAlgn="ctr"/>
            <a:r>
              <a:rPr lang="en-US" dirty="0"/>
              <a:t>Learn how to connect with people</a:t>
            </a:r>
          </a:p>
        </p:txBody>
      </p:sp>
      <p:sp>
        <p:nvSpPr>
          <p:cNvPr id="4" name="Content Placeholder 3">
            <a:extLst>
              <a:ext uri="{FF2B5EF4-FFF2-40B4-BE49-F238E27FC236}">
                <a16:creationId xmlns:a16="http://schemas.microsoft.com/office/drawing/2014/main" id="{12BC9DA6-B5E2-4D40-9172-29ED493CF09A}"/>
              </a:ext>
            </a:extLst>
          </p:cNvPr>
          <p:cNvSpPr>
            <a:spLocks noGrp="1"/>
          </p:cNvSpPr>
          <p:nvPr>
            <p:ph sz="quarter" idx="14"/>
          </p:nvPr>
        </p:nvSpPr>
        <p:spPr/>
        <p:txBody>
          <a:bodyPr/>
          <a:lstStyle/>
          <a:p>
            <a:r>
              <a:rPr lang="en-US" dirty="0"/>
              <a:t>Leadership </a:t>
            </a:r>
            <a:br>
              <a:rPr lang="en-US" dirty="0"/>
            </a:br>
            <a:r>
              <a:rPr lang="en-US" dirty="0"/>
              <a:t>by Inspiration</a:t>
            </a:r>
          </a:p>
        </p:txBody>
      </p:sp>
    </p:spTree>
    <p:extLst>
      <p:ext uri="{BB962C8B-B14F-4D97-AF65-F5344CB8AC3E}">
        <p14:creationId xmlns:p14="http://schemas.microsoft.com/office/powerpoint/2010/main" val="23432108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4437-5B2A-FF4A-813C-320EFFD4F6E4}"/>
              </a:ext>
            </a:extLst>
          </p:cNvPr>
          <p:cNvSpPr>
            <a:spLocks noGrp="1"/>
          </p:cNvSpPr>
          <p:nvPr>
            <p:ph type="title"/>
          </p:nvPr>
        </p:nvSpPr>
        <p:spPr/>
        <p:txBody>
          <a:bodyPr/>
          <a:lstStyle/>
          <a:p>
            <a:r>
              <a:rPr lang="en-US" dirty="0"/>
              <a:t>My big fear:</a:t>
            </a:r>
            <a:br>
              <a:rPr lang="en-US" dirty="0"/>
            </a:br>
            <a:r>
              <a:rPr lang="en-US" dirty="0"/>
              <a:t>I think I’m right and everyone knows that I’m wrong…but isn’t telling me.</a:t>
            </a:r>
          </a:p>
        </p:txBody>
      </p:sp>
    </p:spTree>
    <p:extLst>
      <p:ext uri="{BB962C8B-B14F-4D97-AF65-F5344CB8AC3E}">
        <p14:creationId xmlns:p14="http://schemas.microsoft.com/office/powerpoint/2010/main" val="32830113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C580-F34C-4C4F-BB61-295EECD12BB2}"/>
              </a:ext>
            </a:extLst>
          </p:cNvPr>
          <p:cNvSpPr>
            <a:spLocks noGrp="1"/>
          </p:cNvSpPr>
          <p:nvPr>
            <p:ph type="title"/>
          </p:nvPr>
        </p:nvSpPr>
        <p:spPr/>
        <p:txBody>
          <a:bodyPr/>
          <a:lstStyle/>
          <a:p>
            <a:r>
              <a:rPr lang="en-US" dirty="0"/>
              <a:t>I strive for open, honest, respectful and </a:t>
            </a:r>
            <a:br>
              <a:rPr lang="en-US" dirty="0"/>
            </a:br>
            <a:r>
              <a:rPr lang="en-US" dirty="0"/>
              <a:t>bi-directional communication.</a:t>
            </a:r>
          </a:p>
        </p:txBody>
      </p:sp>
    </p:spTree>
    <p:extLst>
      <p:ext uri="{BB962C8B-B14F-4D97-AF65-F5344CB8AC3E}">
        <p14:creationId xmlns:p14="http://schemas.microsoft.com/office/powerpoint/2010/main" val="93766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0A0D-1900-54EC-00E1-F8CF7BFA070E}"/>
              </a:ext>
            </a:extLst>
          </p:cNvPr>
          <p:cNvSpPr>
            <a:spLocks noGrp="1"/>
          </p:cNvSpPr>
          <p:nvPr>
            <p:ph type="title"/>
          </p:nvPr>
        </p:nvSpPr>
        <p:spPr/>
        <p:txBody>
          <a:bodyPr/>
          <a:lstStyle/>
          <a:p>
            <a:r>
              <a:rPr lang="en-US" dirty="0"/>
              <a:t>Words matter.</a:t>
            </a:r>
            <a:br>
              <a:rPr lang="en-US" dirty="0"/>
            </a:br>
            <a:r>
              <a:rPr lang="en-US" dirty="0"/>
              <a:t>Phrases matter. </a:t>
            </a:r>
          </a:p>
        </p:txBody>
      </p:sp>
    </p:spTree>
    <p:extLst>
      <p:ext uri="{BB962C8B-B14F-4D97-AF65-F5344CB8AC3E}">
        <p14:creationId xmlns:p14="http://schemas.microsoft.com/office/powerpoint/2010/main" val="12980074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6551-C960-4BD6-BAE0-A85690496383}"/>
              </a:ext>
            </a:extLst>
          </p:cNvPr>
          <p:cNvSpPr>
            <a:spLocks noGrp="1"/>
          </p:cNvSpPr>
          <p:nvPr>
            <p:ph type="title"/>
          </p:nvPr>
        </p:nvSpPr>
        <p:spPr/>
        <p:txBody>
          <a:bodyPr/>
          <a:lstStyle/>
          <a:p>
            <a:r>
              <a:rPr lang="en-US" dirty="0"/>
              <a:t>People are skeptical.</a:t>
            </a:r>
            <a:br>
              <a:rPr lang="en-US" dirty="0"/>
            </a:br>
            <a:r>
              <a:rPr lang="en-US" dirty="0"/>
              <a:t>In the tech world, that’s probably </a:t>
            </a:r>
            <a:br>
              <a:rPr lang="en-US" dirty="0"/>
            </a:br>
            <a:r>
              <a:rPr lang="en-US" dirty="0"/>
              <a:t>well-deserved.</a:t>
            </a:r>
          </a:p>
        </p:txBody>
      </p:sp>
    </p:spTree>
    <p:extLst>
      <p:ext uri="{BB962C8B-B14F-4D97-AF65-F5344CB8AC3E}">
        <p14:creationId xmlns:p14="http://schemas.microsoft.com/office/powerpoint/2010/main" val="14516112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need to try to create trust.</a:t>
            </a:r>
          </a:p>
        </p:txBody>
      </p:sp>
    </p:spTree>
    <p:extLst>
      <p:ext uri="{BB962C8B-B14F-4D97-AF65-F5344CB8AC3E}">
        <p14:creationId xmlns:p14="http://schemas.microsoft.com/office/powerpoint/2010/main" val="4191628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need to make it </a:t>
            </a:r>
            <a:br>
              <a:rPr lang="en-US" dirty="0"/>
            </a:br>
            <a:r>
              <a:rPr lang="en-US" dirty="0"/>
              <a:t>ok to be “wrong”.</a:t>
            </a:r>
          </a:p>
        </p:txBody>
      </p:sp>
    </p:spTree>
    <p:extLst>
      <p:ext uri="{BB962C8B-B14F-4D97-AF65-F5344CB8AC3E}">
        <p14:creationId xmlns:p14="http://schemas.microsoft.com/office/powerpoint/2010/main" val="252076373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need to make it ok for your teams </a:t>
            </a:r>
            <a:br>
              <a:rPr lang="en-US" dirty="0"/>
            </a:br>
            <a:r>
              <a:rPr lang="en-US" dirty="0"/>
              <a:t>to tell you that </a:t>
            </a:r>
            <a:r>
              <a:rPr lang="en-US" i="1" dirty="0"/>
              <a:t>you </a:t>
            </a:r>
            <a:r>
              <a:rPr lang="en-US" dirty="0"/>
              <a:t>are wrong.</a:t>
            </a:r>
          </a:p>
        </p:txBody>
      </p:sp>
    </p:spTree>
    <p:extLst>
      <p:ext uri="{BB962C8B-B14F-4D97-AF65-F5344CB8AC3E}">
        <p14:creationId xmlns:p14="http://schemas.microsoft.com/office/powerpoint/2010/main" val="32431126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23AB1-C905-4885-B5DF-F37CDAC38CA9}"/>
              </a:ext>
            </a:extLst>
          </p:cNvPr>
          <p:cNvSpPr>
            <a:spLocks noGrp="1"/>
          </p:cNvSpPr>
          <p:nvPr>
            <p:ph type="title"/>
          </p:nvPr>
        </p:nvSpPr>
        <p:spPr/>
        <p:txBody>
          <a:bodyPr/>
          <a:lstStyle/>
          <a:p>
            <a:r>
              <a:rPr lang="en-US" dirty="0"/>
              <a:t>Suggestion:</a:t>
            </a:r>
            <a:br>
              <a:rPr lang="en-US" dirty="0"/>
            </a:br>
            <a:r>
              <a:rPr lang="en-US" dirty="0"/>
              <a:t>“If we wanted to ruin this project, </a:t>
            </a:r>
            <a:br>
              <a:rPr lang="en-US" dirty="0"/>
            </a:br>
            <a:r>
              <a:rPr lang="en-US" dirty="0"/>
              <a:t>what would we do?”</a:t>
            </a:r>
          </a:p>
        </p:txBody>
      </p:sp>
    </p:spTree>
    <p:extLst>
      <p:ext uri="{BB962C8B-B14F-4D97-AF65-F5344CB8AC3E}">
        <p14:creationId xmlns:p14="http://schemas.microsoft.com/office/powerpoint/2010/main" val="11427257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1019-816B-464C-9A69-4D8400FB4506}"/>
              </a:ext>
            </a:extLst>
          </p:cNvPr>
          <p:cNvSpPr>
            <a:spLocks noGrp="1"/>
          </p:cNvSpPr>
          <p:nvPr>
            <p:ph type="title"/>
          </p:nvPr>
        </p:nvSpPr>
        <p:spPr/>
        <p:txBody>
          <a:bodyPr/>
          <a:lstStyle/>
          <a:p>
            <a:r>
              <a:rPr lang="en-US" dirty="0"/>
              <a:t>Suggestion:</a:t>
            </a:r>
            <a:br>
              <a:rPr lang="en-US" dirty="0"/>
            </a:br>
            <a:r>
              <a:rPr lang="en-US" dirty="0"/>
              <a:t>“How will we know if we’ve failed?”</a:t>
            </a:r>
          </a:p>
        </p:txBody>
      </p:sp>
    </p:spTree>
    <p:extLst>
      <p:ext uri="{BB962C8B-B14F-4D97-AF65-F5344CB8AC3E}">
        <p14:creationId xmlns:p14="http://schemas.microsoft.com/office/powerpoint/2010/main" val="41568027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F074-3014-450C-8B17-BCF39694B89A}"/>
              </a:ext>
            </a:extLst>
          </p:cNvPr>
          <p:cNvSpPr>
            <a:spLocks noGrp="1"/>
          </p:cNvSpPr>
          <p:nvPr>
            <p:ph type="title"/>
          </p:nvPr>
        </p:nvSpPr>
        <p:spPr/>
        <p:txBody>
          <a:bodyPr/>
          <a:lstStyle/>
          <a:p>
            <a:r>
              <a:rPr lang="en-US" dirty="0"/>
              <a:t>Suggestion:</a:t>
            </a:r>
            <a:br>
              <a:rPr lang="en-US" dirty="0"/>
            </a:br>
            <a:r>
              <a:rPr lang="en-US" dirty="0"/>
              <a:t>“How will we know if we’ve succeeded?”</a:t>
            </a:r>
          </a:p>
        </p:txBody>
      </p:sp>
    </p:spTree>
    <p:extLst>
      <p:ext uri="{BB962C8B-B14F-4D97-AF65-F5344CB8AC3E}">
        <p14:creationId xmlns:p14="http://schemas.microsoft.com/office/powerpoint/2010/main" val="24077151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8E53-749E-4247-BE18-059E8B8C8C14}"/>
              </a:ext>
            </a:extLst>
          </p:cNvPr>
          <p:cNvSpPr>
            <a:spLocks noGrp="1"/>
          </p:cNvSpPr>
          <p:nvPr>
            <p:ph type="title"/>
          </p:nvPr>
        </p:nvSpPr>
        <p:spPr/>
        <p:txBody>
          <a:bodyPr/>
          <a:lstStyle/>
          <a:p>
            <a:r>
              <a:rPr lang="en-US" dirty="0"/>
              <a:t>I want people to </a:t>
            </a:r>
            <a:r>
              <a:rPr lang="en-US" i="1" dirty="0"/>
              <a:t>want</a:t>
            </a:r>
            <a:r>
              <a:rPr lang="en-US" dirty="0"/>
              <a:t> to follow me.</a:t>
            </a:r>
            <a:br>
              <a:rPr lang="en-US" dirty="0"/>
            </a:br>
            <a:r>
              <a:rPr lang="en-US" dirty="0"/>
              <a:t>I want people to trust me and my team.</a:t>
            </a:r>
          </a:p>
        </p:txBody>
      </p:sp>
    </p:spTree>
    <p:extLst>
      <p:ext uri="{BB962C8B-B14F-4D97-AF65-F5344CB8AC3E}">
        <p14:creationId xmlns:p14="http://schemas.microsoft.com/office/powerpoint/2010/main" val="3245029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13BBA9-EB17-3092-1394-055C90352163}"/>
              </a:ext>
            </a:extLst>
          </p:cNvPr>
          <p:cNvSpPr>
            <a:spLocks noGrp="1"/>
          </p:cNvSpPr>
          <p:nvPr>
            <p:ph type="body" sz="quarter" idx="12"/>
          </p:nvPr>
        </p:nvSpPr>
        <p:spPr/>
        <p:txBody>
          <a:bodyPr/>
          <a:lstStyle/>
          <a:p>
            <a:r>
              <a:rPr lang="en-US" dirty="0"/>
              <a:t>Everyone wants to do a good job</a:t>
            </a:r>
          </a:p>
          <a:p>
            <a:r>
              <a:rPr lang="en-US" dirty="0"/>
              <a:t>Everyone wants to improve</a:t>
            </a:r>
          </a:p>
          <a:p>
            <a:r>
              <a:rPr lang="en-US" dirty="0"/>
              <a:t>Might not just be personal improvement</a:t>
            </a:r>
          </a:p>
          <a:p>
            <a:pPr lvl="1"/>
            <a:r>
              <a:rPr lang="en-US" dirty="0"/>
              <a:t>Team, Department, Division, Org, </a:t>
            </a:r>
            <a:r>
              <a:rPr lang="en-US" dirty="0" err="1"/>
              <a:t>etc</a:t>
            </a:r>
            <a:endParaRPr lang="en-US" dirty="0"/>
          </a:p>
        </p:txBody>
      </p:sp>
      <p:sp>
        <p:nvSpPr>
          <p:cNvPr id="4" name="Content Placeholder 3">
            <a:extLst>
              <a:ext uri="{FF2B5EF4-FFF2-40B4-BE49-F238E27FC236}">
                <a16:creationId xmlns:a16="http://schemas.microsoft.com/office/drawing/2014/main" id="{C1802BBB-5157-8076-73CC-B5D2088C9114}"/>
              </a:ext>
            </a:extLst>
          </p:cNvPr>
          <p:cNvSpPr>
            <a:spLocks noGrp="1"/>
          </p:cNvSpPr>
          <p:nvPr>
            <p:ph sz="quarter" idx="14"/>
          </p:nvPr>
        </p:nvSpPr>
        <p:spPr/>
        <p:txBody>
          <a:bodyPr/>
          <a:lstStyle/>
          <a:p>
            <a:r>
              <a:rPr lang="en-US" dirty="0"/>
              <a:t>Assumptions</a:t>
            </a:r>
          </a:p>
        </p:txBody>
      </p:sp>
    </p:spTree>
    <p:extLst>
      <p:ext uri="{BB962C8B-B14F-4D97-AF65-F5344CB8AC3E}">
        <p14:creationId xmlns:p14="http://schemas.microsoft.com/office/powerpoint/2010/main" val="1216348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0C69DA-54BD-4FC8-8A64-00E5229B5EF5}"/>
              </a:ext>
            </a:extLst>
          </p:cNvPr>
          <p:cNvSpPr>
            <a:spLocks noGrp="1"/>
          </p:cNvSpPr>
          <p:nvPr>
            <p:ph type="title"/>
          </p:nvPr>
        </p:nvSpPr>
        <p:spPr/>
        <p:txBody>
          <a:bodyPr/>
          <a:lstStyle/>
          <a:p>
            <a:r>
              <a:rPr lang="en-US" dirty="0"/>
              <a:t>Frames, Motion, and Blame</a:t>
            </a:r>
          </a:p>
        </p:txBody>
      </p:sp>
      <p:sp>
        <p:nvSpPr>
          <p:cNvPr id="5" name="Text Placeholder 4">
            <a:extLst>
              <a:ext uri="{FF2B5EF4-FFF2-40B4-BE49-F238E27FC236}">
                <a16:creationId xmlns:a16="http://schemas.microsoft.com/office/drawing/2014/main" id="{EDCF18C9-C1F6-2266-507A-23E438277A61}"/>
              </a:ext>
            </a:extLst>
          </p:cNvPr>
          <p:cNvSpPr>
            <a:spLocks noGrp="1"/>
          </p:cNvSpPr>
          <p:nvPr>
            <p:ph type="body" idx="1"/>
          </p:nvPr>
        </p:nvSpPr>
        <p:spPr/>
        <p:txBody>
          <a:bodyPr/>
          <a:lstStyle/>
          <a:p>
            <a:r>
              <a:rPr lang="en-US" dirty="0"/>
              <a:t>Less blame.  More Frame.  Pick better words.</a:t>
            </a:r>
          </a:p>
        </p:txBody>
      </p:sp>
    </p:spTree>
    <p:extLst>
      <p:ext uri="{BB962C8B-B14F-4D97-AF65-F5344CB8AC3E}">
        <p14:creationId xmlns:p14="http://schemas.microsoft.com/office/powerpoint/2010/main" val="1912949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34FE2D-C90D-E840-C587-78C42751AA3D}"/>
              </a:ext>
            </a:extLst>
          </p:cNvPr>
          <p:cNvSpPr>
            <a:spLocks noGrp="1"/>
          </p:cNvSpPr>
          <p:nvPr>
            <p:ph type="body" sz="quarter" idx="12"/>
          </p:nvPr>
        </p:nvSpPr>
        <p:spPr/>
        <p:txBody>
          <a:bodyPr/>
          <a:lstStyle/>
          <a:p>
            <a:r>
              <a:rPr lang="en-US" dirty="0"/>
              <a:t>”How’s the release coming?  Are we on time?”</a:t>
            </a:r>
          </a:p>
          <a:p>
            <a:endParaRPr lang="en-US" dirty="0"/>
          </a:p>
          <a:p>
            <a:r>
              <a:rPr lang="en-US" dirty="0"/>
              <a:t>Answer version 1:</a:t>
            </a:r>
          </a:p>
          <a:p>
            <a:r>
              <a:rPr lang="en-US" dirty="0"/>
              <a:t>“We’re mostly on time except for a few items.”</a:t>
            </a:r>
          </a:p>
          <a:p>
            <a:endParaRPr lang="en-US" dirty="0"/>
          </a:p>
          <a:p>
            <a:r>
              <a:rPr lang="en-US" dirty="0"/>
              <a:t>Answer version 2:</a:t>
            </a:r>
          </a:p>
          <a:p>
            <a:r>
              <a:rPr lang="en-US" dirty="0"/>
              <a:t>“We have 5 features ready now. 3 more are in progress.” </a:t>
            </a:r>
          </a:p>
        </p:txBody>
      </p:sp>
      <p:sp>
        <p:nvSpPr>
          <p:cNvPr id="3" name="Content Placeholder 2">
            <a:extLst>
              <a:ext uri="{FF2B5EF4-FFF2-40B4-BE49-F238E27FC236}">
                <a16:creationId xmlns:a16="http://schemas.microsoft.com/office/drawing/2014/main" id="{ACC0A92D-4FD4-AC8F-5C45-96AD05D7D7CE}"/>
              </a:ext>
            </a:extLst>
          </p:cNvPr>
          <p:cNvSpPr>
            <a:spLocks noGrp="1"/>
          </p:cNvSpPr>
          <p:nvPr>
            <p:ph sz="quarter" idx="14"/>
          </p:nvPr>
        </p:nvSpPr>
        <p:spPr/>
        <p:txBody>
          <a:bodyPr/>
          <a:lstStyle/>
          <a:p>
            <a:r>
              <a:rPr lang="en-US" dirty="0"/>
              <a:t>Status Question</a:t>
            </a:r>
          </a:p>
        </p:txBody>
      </p:sp>
    </p:spTree>
    <p:extLst>
      <p:ext uri="{BB962C8B-B14F-4D97-AF65-F5344CB8AC3E}">
        <p14:creationId xmlns:p14="http://schemas.microsoft.com/office/powerpoint/2010/main" val="377134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87574-5138-CBF9-E9B9-143EBB4C4675}"/>
              </a:ext>
            </a:extLst>
          </p:cNvPr>
          <p:cNvSpPr>
            <a:spLocks noGrp="1"/>
          </p:cNvSpPr>
          <p:nvPr>
            <p:ph type="body" sz="quarter" idx="12"/>
          </p:nvPr>
        </p:nvSpPr>
        <p:spPr/>
        <p:txBody>
          <a:bodyPr>
            <a:normAutofit fontScale="77500" lnSpcReduction="20000"/>
          </a:bodyPr>
          <a:lstStyle/>
          <a:p>
            <a:r>
              <a:rPr lang="en-US" dirty="0"/>
              <a:t>Team: “here’s feature XYZ. What do you think?”</a:t>
            </a:r>
          </a:p>
          <a:p>
            <a:endParaRPr lang="en-US" dirty="0"/>
          </a:p>
          <a:p>
            <a:r>
              <a:rPr lang="en-US" dirty="0"/>
              <a:t>Boss: “it’s mostly there by I don’t like the button being green. It needs to be orange.”</a:t>
            </a:r>
          </a:p>
          <a:p>
            <a:pPr lvl="1"/>
            <a:r>
              <a:rPr lang="en-US" dirty="0"/>
              <a:t>(the requirements didn’t specify and no one ever mentioned it)</a:t>
            </a:r>
          </a:p>
          <a:p>
            <a:endParaRPr lang="en-US" dirty="0"/>
          </a:p>
          <a:p>
            <a:r>
              <a:rPr lang="en-US" dirty="0"/>
              <a:t>Answer v1:</a:t>
            </a:r>
          </a:p>
          <a:p>
            <a:r>
              <a:rPr lang="en-US" dirty="0"/>
              <a:t>“Ok. We missed the orange requirement. We won’t deploy it. We’ll rework it in the next sprint.”</a:t>
            </a:r>
          </a:p>
          <a:p>
            <a:endParaRPr lang="en-US" dirty="0"/>
          </a:p>
          <a:p>
            <a:r>
              <a:rPr lang="en-US" dirty="0"/>
              <a:t>Answer v2:</a:t>
            </a:r>
          </a:p>
          <a:p>
            <a:r>
              <a:rPr lang="en-US" dirty="0"/>
              <a:t>“Oh! Good feedback. Sure. We’ll create a new requirement for that color change and put it on the backlog. In the meantime, let’s launch the feature as is.” </a:t>
            </a:r>
          </a:p>
        </p:txBody>
      </p:sp>
      <p:sp>
        <p:nvSpPr>
          <p:cNvPr id="3" name="Content Placeholder 2">
            <a:extLst>
              <a:ext uri="{FF2B5EF4-FFF2-40B4-BE49-F238E27FC236}">
                <a16:creationId xmlns:a16="http://schemas.microsoft.com/office/drawing/2014/main" id="{9E3D886C-41FD-7B23-02AC-E774106241EF}"/>
              </a:ext>
            </a:extLst>
          </p:cNvPr>
          <p:cNvSpPr>
            <a:spLocks noGrp="1"/>
          </p:cNvSpPr>
          <p:nvPr>
            <p:ph sz="quarter" idx="14"/>
          </p:nvPr>
        </p:nvSpPr>
        <p:spPr/>
        <p:txBody>
          <a:bodyPr/>
          <a:lstStyle/>
          <a:p>
            <a:r>
              <a:rPr lang="en-US" dirty="0"/>
              <a:t>Getting feedback from a stakeholder on a feature</a:t>
            </a:r>
          </a:p>
        </p:txBody>
      </p:sp>
    </p:spTree>
    <p:extLst>
      <p:ext uri="{BB962C8B-B14F-4D97-AF65-F5344CB8AC3E}">
        <p14:creationId xmlns:p14="http://schemas.microsoft.com/office/powerpoint/2010/main" val="4285236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EC340-3F95-AA7C-4D57-C331698A9A91}"/>
              </a:ext>
            </a:extLst>
          </p:cNvPr>
          <p:cNvSpPr>
            <a:spLocks noGrp="1"/>
          </p:cNvSpPr>
          <p:nvPr>
            <p:ph type="title"/>
          </p:nvPr>
        </p:nvSpPr>
        <p:spPr/>
        <p:txBody>
          <a:bodyPr/>
          <a:lstStyle/>
          <a:p>
            <a:r>
              <a:rPr lang="en-US" dirty="0"/>
              <a:t>The differences are subtle.</a:t>
            </a:r>
          </a:p>
        </p:txBody>
      </p:sp>
    </p:spTree>
    <p:extLst>
      <p:ext uri="{BB962C8B-B14F-4D97-AF65-F5344CB8AC3E}">
        <p14:creationId xmlns:p14="http://schemas.microsoft.com/office/powerpoint/2010/main" val="2101116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8E7D-204A-4ED5-AA8B-7C2E7E4A6058}"/>
              </a:ext>
            </a:extLst>
          </p:cNvPr>
          <p:cNvSpPr>
            <a:spLocks noGrp="1"/>
          </p:cNvSpPr>
          <p:nvPr>
            <p:ph type="title"/>
          </p:nvPr>
        </p:nvSpPr>
        <p:spPr/>
        <p:txBody>
          <a:bodyPr/>
          <a:lstStyle/>
          <a:p>
            <a:r>
              <a:rPr lang="en-US" dirty="0"/>
              <a:t>Linguistic Frames</a:t>
            </a:r>
          </a:p>
        </p:txBody>
      </p:sp>
    </p:spTree>
    <p:extLst>
      <p:ext uri="{BB962C8B-B14F-4D97-AF65-F5344CB8AC3E}">
        <p14:creationId xmlns:p14="http://schemas.microsoft.com/office/powerpoint/2010/main" val="3830712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Benjamin Day</a:t>
            </a:r>
          </a:p>
        </p:txBody>
      </p:sp>
      <p:sp>
        <p:nvSpPr>
          <p:cNvPr id="3" name="Content Placeholder 2"/>
          <p:cNvSpPr>
            <a:spLocks noGrp="1"/>
          </p:cNvSpPr>
          <p:nvPr>
            <p:ph sz="half" idx="1"/>
          </p:nvPr>
        </p:nvSpPr>
        <p:spPr>
          <a:xfrm>
            <a:off x="628650" y="1369219"/>
            <a:ext cx="3989489" cy="3263504"/>
          </a:xfrm>
        </p:spPr>
        <p:txBody>
          <a:bodyPr>
            <a:normAutofit fontScale="85000" lnSpcReduction="20000"/>
          </a:bodyPr>
          <a:lstStyle/>
          <a:p>
            <a:r>
              <a:rPr lang="en-US" dirty="0"/>
              <a:t>Brookline, MA</a:t>
            </a:r>
          </a:p>
          <a:p>
            <a:r>
              <a:rPr lang="en-US" dirty="0"/>
              <a:t>Consultant &amp; Trainer</a:t>
            </a:r>
          </a:p>
          <a:p>
            <a:r>
              <a:rPr lang="en-US" dirty="0"/>
              <a:t>Rental Chief Technology Officer</a:t>
            </a:r>
          </a:p>
          <a:p>
            <a:r>
              <a:rPr lang="en-US" dirty="0"/>
              <a:t>Therapist for Teams</a:t>
            </a:r>
          </a:p>
          <a:p>
            <a:pPr>
              <a:lnSpc>
                <a:spcPct val="100000"/>
              </a:lnSpc>
            </a:pPr>
            <a:r>
              <a:rPr lang="en-US" dirty="0"/>
              <a:t>Scrum, DevOps, Azure, </a:t>
            </a:r>
            <a:br>
              <a:rPr lang="en-US" dirty="0"/>
            </a:br>
            <a:r>
              <a:rPr lang="en-US" dirty="0"/>
              <a:t>    Team Foundation Server, </a:t>
            </a:r>
            <a:br>
              <a:rPr lang="en-US" dirty="0"/>
            </a:br>
            <a:r>
              <a:rPr lang="en-US" dirty="0"/>
              <a:t>    Software Architecture &amp; Testing</a:t>
            </a:r>
          </a:p>
          <a:p>
            <a:r>
              <a:rPr lang="en-US" dirty="0"/>
              <a:t>Microsoft MVP</a:t>
            </a:r>
          </a:p>
          <a:p>
            <a:r>
              <a:rPr lang="en-US" dirty="0"/>
              <a:t>Pluralsight Author</a:t>
            </a:r>
          </a:p>
          <a:p>
            <a:r>
              <a:rPr lang="en-US" dirty="0" err="1"/>
              <a:t>Scrum.org</a:t>
            </a:r>
            <a:r>
              <a:rPr lang="en-US" dirty="0"/>
              <a:t> Trainer</a:t>
            </a:r>
          </a:p>
          <a:p>
            <a:r>
              <a:rPr lang="en-US" dirty="0"/>
              <a:t>@benday</a:t>
            </a:r>
          </a:p>
          <a:p>
            <a:endParaRPr lang="en-US" dirty="0"/>
          </a:p>
        </p:txBody>
      </p:sp>
      <p:pic>
        <p:nvPicPr>
          <p:cNvPr id="5" name="Picture 4"/>
          <p:cNvPicPr>
            <a:picLocks noChangeAspect="1"/>
          </p:cNvPicPr>
          <p:nvPr/>
        </p:nvPicPr>
        <p:blipFill>
          <a:blip r:embed="rId2"/>
          <a:stretch>
            <a:fillRect/>
          </a:stretch>
        </p:blipFill>
        <p:spPr>
          <a:xfrm>
            <a:off x="4929580" y="2207135"/>
            <a:ext cx="3464156" cy="747791"/>
          </a:xfrm>
          <a:prstGeom prst="rect">
            <a:avLst/>
          </a:prstGeom>
        </p:spPr>
      </p:pic>
      <p:pic>
        <p:nvPicPr>
          <p:cNvPr id="6" name="Picture 5" descr="bendayLogo"/>
          <p:cNvPicPr>
            <a:picLocks noChangeAspect="1" noChangeArrowheads="1"/>
          </p:cNvPicPr>
          <p:nvPr/>
        </p:nvPicPr>
        <p:blipFill>
          <a:blip r:embed="rId3" cstate="print"/>
          <a:srcRect/>
          <a:stretch>
            <a:fillRect/>
          </a:stretch>
        </p:blipFill>
        <p:spPr bwMode="auto">
          <a:xfrm>
            <a:off x="4929580" y="1417870"/>
            <a:ext cx="3369780" cy="680620"/>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2120" y="873250"/>
            <a:ext cx="1244699" cy="503411"/>
          </a:xfrm>
          <a:prstGeom prst="rect">
            <a:avLst/>
          </a:prstGeom>
        </p:spPr>
      </p:pic>
      <p:pic>
        <p:nvPicPr>
          <p:cNvPr id="10" name="Picture 9">
            <a:extLst>
              <a:ext uri="{FF2B5EF4-FFF2-40B4-BE49-F238E27FC236}">
                <a16:creationId xmlns:a16="http://schemas.microsoft.com/office/drawing/2014/main" id="{E60C9B43-4E3D-4619-83A1-98E4163CE5F2}"/>
              </a:ext>
            </a:extLst>
          </p:cNvPr>
          <p:cNvPicPr>
            <a:picLocks noChangeAspect="1"/>
          </p:cNvPicPr>
          <p:nvPr/>
        </p:nvPicPr>
        <p:blipFill>
          <a:blip r:embed="rId5"/>
          <a:stretch>
            <a:fillRect/>
          </a:stretch>
        </p:blipFill>
        <p:spPr>
          <a:xfrm>
            <a:off x="4929580" y="3013702"/>
            <a:ext cx="1371600" cy="1371600"/>
          </a:xfrm>
          <a:prstGeom prst="rect">
            <a:avLst/>
          </a:prstGeom>
        </p:spPr>
      </p:pic>
      <p:pic>
        <p:nvPicPr>
          <p:cNvPr id="12" name="Picture 11">
            <a:extLst>
              <a:ext uri="{FF2B5EF4-FFF2-40B4-BE49-F238E27FC236}">
                <a16:creationId xmlns:a16="http://schemas.microsoft.com/office/drawing/2014/main" id="{1E80152D-8641-4E23-893A-BAA391D4A004}"/>
              </a:ext>
            </a:extLst>
          </p:cNvPr>
          <p:cNvPicPr>
            <a:picLocks noChangeAspect="1"/>
          </p:cNvPicPr>
          <p:nvPr/>
        </p:nvPicPr>
        <p:blipFill>
          <a:blip r:embed="rId6"/>
          <a:stretch>
            <a:fillRect/>
          </a:stretch>
        </p:blipFill>
        <p:spPr>
          <a:xfrm>
            <a:off x="6934200" y="2876550"/>
            <a:ext cx="1380352" cy="1756173"/>
          </a:xfrm>
          <a:prstGeom prst="rect">
            <a:avLst/>
          </a:prstGeom>
        </p:spPr>
      </p:pic>
    </p:spTree>
    <p:extLst>
      <p:ext uri="{BB962C8B-B14F-4D97-AF65-F5344CB8AC3E}">
        <p14:creationId xmlns:p14="http://schemas.microsoft.com/office/powerpoint/2010/main" val="220881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345EE-5763-4EFE-A80E-A928B6BED1E9}"/>
              </a:ext>
            </a:extLst>
          </p:cNvPr>
          <p:cNvSpPr>
            <a:spLocks noGrp="1"/>
          </p:cNvSpPr>
          <p:nvPr>
            <p:ph type="title"/>
          </p:nvPr>
        </p:nvSpPr>
        <p:spPr/>
        <p:txBody>
          <a:bodyPr/>
          <a:lstStyle/>
          <a:p>
            <a:r>
              <a:rPr lang="en-US" dirty="0"/>
              <a:t>On the count of 3…</a:t>
            </a:r>
          </a:p>
        </p:txBody>
      </p:sp>
    </p:spTree>
    <p:extLst>
      <p:ext uri="{BB962C8B-B14F-4D97-AF65-F5344CB8AC3E}">
        <p14:creationId xmlns:p14="http://schemas.microsoft.com/office/powerpoint/2010/main" val="3414200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945B5-6032-4F84-A4A4-483F2C903D9E}"/>
              </a:ext>
            </a:extLst>
          </p:cNvPr>
          <p:cNvSpPr>
            <a:spLocks noGrp="1"/>
          </p:cNvSpPr>
          <p:nvPr>
            <p:ph type="title"/>
          </p:nvPr>
        </p:nvSpPr>
        <p:spPr/>
        <p:txBody>
          <a:bodyPr/>
          <a:lstStyle/>
          <a:p>
            <a:r>
              <a:rPr lang="en-US" dirty="0"/>
              <a:t>Don’t think of an elephant.</a:t>
            </a:r>
          </a:p>
        </p:txBody>
      </p:sp>
      <p:pic>
        <p:nvPicPr>
          <p:cNvPr id="6" name="Graphic 5" descr="Elephant outline">
            <a:extLst>
              <a:ext uri="{FF2B5EF4-FFF2-40B4-BE49-F238E27FC236}">
                <a16:creationId xmlns:a16="http://schemas.microsoft.com/office/drawing/2014/main" id="{3A23F483-8200-5BFC-A40C-CD8283BFC8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1000" y="4095750"/>
            <a:ext cx="914400" cy="914400"/>
          </a:xfrm>
          <a:prstGeom prst="rect">
            <a:avLst/>
          </a:prstGeom>
        </p:spPr>
      </p:pic>
    </p:spTree>
    <p:extLst>
      <p:ext uri="{BB962C8B-B14F-4D97-AF65-F5344CB8AC3E}">
        <p14:creationId xmlns:p14="http://schemas.microsoft.com/office/powerpoint/2010/main" val="783009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CBC7-3625-4914-B11E-BC94BE0450F7}"/>
              </a:ext>
            </a:extLst>
          </p:cNvPr>
          <p:cNvSpPr>
            <a:spLocks noGrp="1"/>
          </p:cNvSpPr>
          <p:nvPr>
            <p:ph type="title"/>
          </p:nvPr>
        </p:nvSpPr>
        <p:spPr>
          <a:xfrm>
            <a:off x="4651513" y="1"/>
            <a:ext cx="4492487" cy="5143499"/>
          </a:xfrm>
        </p:spPr>
        <p:txBody>
          <a:bodyPr/>
          <a:lstStyle/>
          <a:p>
            <a:r>
              <a:rPr lang="en-US" dirty="0"/>
              <a:t>“I’m not a crook.”</a:t>
            </a:r>
          </a:p>
        </p:txBody>
      </p:sp>
      <p:pic>
        <p:nvPicPr>
          <p:cNvPr id="1026" name="Picture 2" descr="https://catalog.archives.gov/OpaAPI/media/194365/content/arcmedia/media/images/30/4/30-0316a.gif">
            <a:extLst>
              <a:ext uri="{FF2B5EF4-FFF2-40B4-BE49-F238E27FC236}">
                <a16:creationId xmlns:a16="http://schemas.microsoft.com/office/drawing/2014/main" id="{844B6E9E-8BCD-450A-9EA9-50EB3B520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3" t="1417" r="1997" b="1191"/>
          <a:stretch/>
        </p:blipFill>
        <p:spPr bwMode="auto">
          <a:xfrm>
            <a:off x="0" y="0"/>
            <a:ext cx="3996183" cy="51434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0A7A26F-3193-496A-883F-71D0936B418D}"/>
              </a:ext>
            </a:extLst>
          </p:cNvPr>
          <p:cNvSpPr/>
          <p:nvPr/>
        </p:nvSpPr>
        <p:spPr>
          <a:xfrm>
            <a:off x="4611755" y="4797453"/>
            <a:ext cx="4572000" cy="253916"/>
          </a:xfrm>
          <a:prstGeom prst="rect">
            <a:avLst/>
          </a:prstGeom>
        </p:spPr>
        <p:txBody>
          <a:bodyPr>
            <a:spAutoFit/>
          </a:bodyPr>
          <a:lstStyle/>
          <a:p>
            <a:r>
              <a:rPr lang="en-US" sz="1050" dirty="0"/>
              <a:t>https://www.nixonfoundation.org/artifact/official-presidential-portrait/</a:t>
            </a:r>
          </a:p>
        </p:txBody>
      </p:sp>
      <p:sp>
        <p:nvSpPr>
          <p:cNvPr id="5" name="Rectangle 4">
            <a:extLst>
              <a:ext uri="{FF2B5EF4-FFF2-40B4-BE49-F238E27FC236}">
                <a16:creationId xmlns:a16="http://schemas.microsoft.com/office/drawing/2014/main" id="{07A1F111-CBA6-4742-9EE0-B08022EC5BDA}"/>
              </a:ext>
            </a:extLst>
          </p:cNvPr>
          <p:cNvSpPr/>
          <p:nvPr/>
        </p:nvSpPr>
        <p:spPr>
          <a:xfrm>
            <a:off x="7133623" y="3069304"/>
            <a:ext cx="1353503" cy="415498"/>
          </a:xfrm>
          <a:prstGeom prst="rect">
            <a:avLst/>
          </a:prstGeom>
        </p:spPr>
        <p:txBody>
          <a:bodyPr wrap="square">
            <a:spAutoFit/>
          </a:bodyPr>
          <a:lstStyle/>
          <a:p>
            <a:pPr algn="r"/>
            <a:r>
              <a:rPr lang="en-US" sz="1050" dirty="0"/>
              <a:t>Richard M. Nixon</a:t>
            </a:r>
            <a:br>
              <a:rPr lang="en-US" sz="1050" dirty="0"/>
            </a:br>
            <a:r>
              <a:rPr lang="en-US" sz="1050" dirty="0"/>
              <a:t>November 17, 1973</a:t>
            </a:r>
          </a:p>
        </p:txBody>
      </p:sp>
    </p:spTree>
    <p:extLst>
      <p:ext uri="{BB962C8B-B14F-4D97-AF65-F5344CB8AC3E}">
        <p14:creationId xmlns:p14="http://schemas.microsoft.com/office/powerpoint/2010/main" val="3817326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48E7D-204A-4ED5-AA8B-7C2E7E4A6058}"/>
              </a:ext>
            </a:extLst>
          </p:cNvPr>
          <p:cNvSpPr>
            <a:spLocks noGrp="1"/>
          </p:cNvSpPr>
          <p:nvPr>
            <p:ph type="title"/>
          </p:nvPr>
        </p:nvSpPr>
        <p:spPr/>
        <p:txBody>
          <a:bodyPr/>
          <a:lstStyle/>
          <a:p>
            <a:r>
              <a:rPr lang="en-US" dirty="0"/>
              <a:t>Linguistic Frames</a:t>
            </a:r>
          </a:p>
        </p:txBody>
      </p:sp>
    </p:spTree>
    <p:extLst>
      <p:ext uri="{BB962C8B-B14F-4D97-AF65-F5344CB8AC3E}">
        <p14:creationId xmlns:p14="http://schemas.microsoft.com/office/powerpoint/2010/main" val="2527290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F36BDE-CEBE-4698-A1BB-D47FB39EC9CF}"/>
              </a:ext>
            </a:extLst>
          </p:cNvPr>
          <p:cNvSpPr>
            <a:spLocks noGrp="1"/>
          </p:cNvSpPr>
          <p:nvPr>
            <p:ph type="title"/>
          </p:nvPr>
        </p:nvSpPr>
        <p:spPr/>
        <p:txBody>
          <a:bodyPr>
            <a:noAutofit/>
          </a:bodyPr>
          <a:lstStyle/>
          <a:p>
            <a:r>
              <a:rPr lang="en-US" sz="2700" dirty="0"/>
              <a:t>“Frames are mental structures that shape the way we see the world. … You can't see or hear frames.  They are part of what...cognitive scientists call the </a:t>
            </a:r>
            <a:br>
              <a:rPr lang="en-US" sz="2700" dirty="0"/>
            </a:br>
            <a:r>
              <a:rPr lang="en-US" sz="2700" dirty="0"/>
              <a:t>'cognitive unconscious’.”</a:t>
            </a:r>
          </a:p>
        </p:txBody>
      </p:sp>
      <p:sp>
        <p:nvSpPr>
          <p:cNvPr id="4" name="Rectangle 3">
            <a:extLst>
              <a:ext uri="{FF2B5EF4-FFF2-40B4-BE49-F238E27FC236}">
                <a16:creationId xmlns:a16="http://schemas.microsoft.com/office/drawing/2014/main" id="{DDF3F859-A4B4-45B6-B39A-0E4C8DED2368}"/>
              </a:ext>
            </a:extLst>
          </p:cNvPr>
          <p:cNvSpPr/>
          <p:nvPr/>
        </p:nvSpPr>
        <p:spPr>
          <a:xfrm>
            <a:off x="4428491" y="3493426"/>
            <a:ext cx="3221908" cy="507831"/>
          </a:xfrm>
          <a:prstGeom prst="rect">
            <a:avLst/>
          </a:prstGeom>
        </p:spPr>
        <p:txBody>
          <a:bodyPr wrap="none">
            <a:spAutoFit/>
          </a:bodyPr>
          <a:lstStyle/>
          <a:p>
            <a:pPr algn="r"/>
            <a:r>
              <a:rPr lang="en-US" sz="1350" i="1" dirty="0">
                <a:solidFill>
                  <a:srgbClr val="111111"/>
                </a:solidFill>
                <a:latin typeface="Amazon Ember"/>
              </a:rPr>
              <a:t>George Lakoff, </a:t>
            </a:r>
          </a:p>
          <a:p>
            <a:pPr algn="r"/>
            <a:r>
              <a:rPr lang="en-US" sz="1350" i="1" dirty="0">
                <a:solidFill>
                  <a:srgbClr val="111111"/>
                </a:solidFill>
                <a:latin typeface="Amazon Ember"/>
              </a:rPr>
              <a:t>“The ALL NEW Don't Think of an Elephant!”</a:t>
            </a:r>
          </a:p>
        </p:txBody>
      </p:sp>
    </p:spTree>
    <p:extLst>
      <p:ext uri="{BB962C8B-B14F-4D97-AF65-F5344CB8AC3E}">
        <p14:creationId xmlns:p14="http://schemas.microsoft.com/office/powerpoint/2010/main" val="2303795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04B927-96E1-4FA3-BA1F-F05466ACFD3F}"/>
              </a:ext>
            </a:extLst>
          </p:cNvPr>
          <p:cNvSpPr>
            <a:spLocks noGrp="1"/>
          </p:cNvSpPr>
          <p:nvPr>
            <p:ph type="body" sz="quarter" idx="12"/>
          </p:nvPr>
        </p:nvSpPr>
        <p:spPr/>
        <p:txBody>
          <a:bodyPr/>
          <a:lstStyle/>
          <a:p>
            <a:r>
              <a:rPr lang="en-US" dirty="0"/>
              <a:t>Know what you believe</a:t>
            </a:r>
          </a:p>
          <a:p>
            <a:r>
              <a:rPr lang="en-US" dirty="0"/>
              <a:t>Know why you believe it</a:t>
            </a:r>
          </a:p>
          <a:p>
            <a:r>
              <a:rPr lang="en-US" dirty="0"/>
              <a:t>What is the goal?</a:t>
            </a:r>
          </a:p>
          <a:p>
            <a:endParaRPr lang="en-US" dirty="0"/>
          </a:p>
          <a:p>
            <a:r>
              <a:rPr lang="en-US" dirty="0"/>
              <a:t>Know those things and the words will follow</a:t>
            </a:r>
          </a:p>
          <a:p>
            <a:pPr lvl="1"/>
            <a:r>
              <a:rPr lang="en-US" dirty="0"/>
              <a:t>Be hazy on those things and the words will be hazy, too</a:t>
            </a:r>
          </a:p>
          <a:p>
            <a:endParaRPr lang="en-US" dirty="0"/>
          </a:p>
          <a:p>
            <a:r>
              <a:rPr lang="en-US" dirty="0"/>
              <a:t>Choose words with forward motion</a:t>
            </a:r>
          </a:p>
          <a:p>
            <a:r>
              <a:rPr lang="en-US" dirty="0"/>
              <a:t>Choose words that state what you believe</a:t>
            </a:r>
          </a:p>
        </p:txBody>
      </p:sp>
      <p:sp>
        <p:nvSpPr>
          <p:cNvPr id="6" name="Content Placeholder 5">
            <a:extLst>
              <a:ext uri="{FF2B5EF4-FFF2-40B4-BE49-F238E27FC236}">
                <a16:creationId xmlns:a16="http://schemas.microsoft.com/office/drawing/2014/main" id="{A0709EE8-1623-481D-A270-A9231BF6E72C}"/>
              </a:ext>
            </a:extLst>
          </p:cNvPr>
          <p:cNvSpPr>
            <a:spLocks noGrp="1"/>
          </p:cNvSpPr>
          <p:nvPr>
            <p:ph sz="quarter" idx="14"/>
          </p:nvPr>
        </p:nvSpPr>
        <p:spPr/>
        <p:txBody>
          <a:bodyPr/>
          <a:lstStyle/>
          <a:p>
            <a:r>
              <a:rPr lang="en-US" dirty="0"/>
              <a:t>Use Frames to Improve Your Communication &amp; Leadership</a:t>
            </a:r>
          </a:p>
        </p:txBody>
      </p:sp>
    </p:spTree>
    <p:extLst>
      <p:ext uri="{BB962C8B-B14F-4D97-AF65-F5344CB8AC3E}">
        <p14:creationId xmlns:p14="http://schemas.microsoft.com/office/powerpoint/2010/main" val="1255141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68EFDA-4040-F10A-7F9E-A980404376C9}"/>
              </a:ext>
            </a:extLst>
          </p:cNvPr>
          <p:cNvSpPr>
            <a:spLocks noGrp="1"/>
          </p:cNvSpPr>
          <p:nvPr>
            <p:ph type="title"/>
          </p:nvPr>
        </p:nvSpPr>
        <p:spPr>
          <a:xfrm>
            <a:off x="457200" y="2083323"/>
            <a:ext cx="4933950" cy="994172"/>
          </a:xfrm>
        </p:spPr>
        <p:txBody>
          <a:bodyPr>
            <a:normAutofit fontScale="90000"/>
          </a:bodyPr>
          <a:lstStyle/>
          <a:p>
            <a:r>
              <a:rPr lang="en-US" dirty="0"/>
              <a:t>“Please hold. Your call is very important to us.”</a:t>
            </a:r>
          </a:p>
        </p:txBody>
      </p:sp>
      <p:pic>
        <p:nvPicPr>
          <p:cNvPr id="7" name="Picture 6">
            <a:extLst>
              <a:ext uri="{FF2B5EF4-FFF2-40B4-BE49-F238E27FC236}">
                <a16:creationId xmlns:a16="http://schemas.microsoft.com/office/drawing/2014/main" id="{1E61E0C0-2F56-5E35-9728-14558C077F85}"/>
              </a:ext>
            </a:extLst>
          </p:cNvPr>
          <p:cNvPicPr>
            <a:picLocks noChangeAspect="1"/>
          </p:cNvPicPr>
          <p:nvPr/>
        </p:nvPicPr>
        <p:blipFill>
          <a:blip r:embed="rId2"/>
          <a:stretch>
            <a:fillRect/>
          </a:stretch>
        </p:blipFill>
        <p:spPr>
          <a:xfrm>
            <a:off x="5713383" y="8659"/>
            <a:ext cx="3430617" cy="5143500"/>
          </a:xfrm>
          <a:prstGeom prst="rect">
            <a:avLst/>
          </a:prstGeom>
        </p:spPr>
      </p:pic>
    </p:spTree>
    <p:extLst>
      <p:ext uri="{BB962C8B-B14F-4D97-AF65-F5344CB8AC3E}">
        <p14:creationId xmlns:p14="http://schemas.microsoft.com/office/powerpoint/2010/main" val="2472503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68EFDA-4040-F10A-7F9E-A980404376C9}"/>
              </a:ext>
            </a:extLst>
          </p:cNvPr>
          <p:cNvSpPr>
            <a:spLocks noGrp="1"/>
          </p:cNvSpPr>
          <p:nvPr>
            <p:ph type="title"/>
          </p:nvPr>
        </p:nvSpPr>
        <p:spPr>
          <a:xfrm>
            <a:off x="381000" y="1832236"/>
            <a:ext cx="4933950" cy="1479027"/>
          </a:xfrm>
        </p:spPr>
        <p:txBody>
          <a:bodyPr>
            <a:normAutofit/>
          </a:bodyPr>
          <a:lstStyle/>
          <a:p>
            <a:r>
              <a:rPr lang="en-US" dirty="0"/>
              <a:t>“We’re currently experiencing unusually high call volume.”</a:t>
            </a:r>
          </a:p>
        </p:txBody>
      </p:sp>
      <p:pic>
        <p:nvPicPr>
          <p:cNvPr id="7" name="Picture 6">
            <a:extLst>
              <a:ext uri="{FF2B5EF4-FFF2-40B4-BE49-F238E27FC236}">
                <a16:creationId xmlns:a16="http://schemas.microsoft.com/office/drawing/2014/main" id="{1E61E0C0-2F56-5E35-9728-14558C077F85}"/>
              </a:ext>
            </a:extLst>
          </p:cNvPr>
          <p:cNvPicPr>
            <a:picLocks noChangeAspect="1"/>
          </p:cNvPicPr>
          <p:nvPr/>
        </p:nvPicPr>
        <p:blipFill>
          <a:blip r:embed="rId2"/>
          <a:stretch>
            <a:fillRect/>
          </a:stretch>
        </p:blipFill>
        <p:spPr>
          <a:xfrm>
            <a:off x="5713383" y="8659"/>
            <a:ext cx="3430617" cy="5143500"/>
          </a:xfrm>
          <a:prstGeom prst="rect">
            <a:avLst/>
          </a:prstGeom>
        </p:spPr>
      </p:pic>
      <p:sp>
        <p:nvSpPr>
          <p:cNvPr id="2" name="Rounded Rectangular Callout 1">
            <a:extLst>
              <a:ext uri="{FF2B5EF4-FFF2-40B4-BE49-F238E27FC236}">
                <a16:creationId xmlns:a16="http://schemas.microsoft.com/office/drawing/2014/main" id="{D5A8A61C-B3C2-C8B0-E0A4-E9AA64971C84}"/>
              </a:ext>
            </a:extLst>
          </p:cNvPr>
          <p:cNvSpPr/>
          <p:nvPr/>
        </p:nvSpPr>
        <p:spPr>
          <a:xfrm>
            <a:off x="4724400" y="438150"/>
            <a:ext cx="2362200" cy="1066800"/>
          </a:xfrm>
          <a:prstGeom prst="wedgeRoundRectCallout">
            <a:avLst>
              <a:gd name="adj1" fmla="val 35472"/>
              <a:gd name="adj2" fmla="val 967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Guess what. </a:t>
            </a:r>
            <a:br>
              <a:rPr lang="en-US" dirty="0"/>
            </a:br>
            <a:r>
              <a:rPr lang="en-US" dirty="0"/>
              <a:t>Don’t care. </a:t>
            </a:r>
            <a:br>
              <a:rPr lang="en-US" dirty="0"/>
            </a:br>
            <a:r>
              <a:rPr lang="en-US" dirty="0"/>
              <a:t>Just answer my call.</a:t>
            </a:r>
          </a:p>
        </p:txBody>
      </p:sp>
    </p:spTree>
    <p:extLst>
      <p:ext uri="{BB962C8B-B14F-4D97-AF65-F5344CB8AC3E}">
        <p14:creationId xmlns:p14="http://schemas.microsoft.com/office/powerpoint/2010/main" val="200779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71D0-116D-83F8-0B26-68F4A64291D5}"/>
              </a:ext>
            </a:extLst>
          </p:cNvPr>
          <p:cNvSpPr>
            <a:spLocks noGrp="1"/>
          </p:cNvSpPr>
          <p:nvPr>
            <p:ph type="title"/>
          </p:nvPr>
        </p:nvSpPr>
        <p:spPr>
          <a:xfrm>
            <a:off x="533400" y="1117997"/>
            <a:ext cx="3867150" cy="2907506"/>
          </a:xfrm>
        </p:spPr>
        <p:txBody>
          <a:bodyPr/>
          <a:lstStyle/>
          <a:p>
            <a:r>
              <a:rPr lang="en-US" dirty="0"/>
              <a:t>“Your call and your business is very important to us. We’ll be with you shortly.”</a:t>
            </a:r>
          </a:p>
        </p:txBody>
      </p:sp>
      <p:pic>
        <p:nvPicPr>
          <p:cNvPr id="3" name="Picture 2">
            <a:extLst>
              <a:ext uri="{FF2B5EF4-FFF2-40B4-BE49-F238E27FC236}">
                <a16:creationId xmlns:a16="http://schemas.microsoft.com/office/drawing/2014/main" id="{43F29A7F-0AE3-35D7-4ED2-22EA44C8A7E0}"/>
              </a:ext>
            </a:extLst>
          </p:cNvPr>
          <p:cNvPicPr>
            <a:picLocks noChangeAspect="1"/>
          </p:cNvPicPr>
          <p:nvPr/>
        </p:nvPicPr>
        <p:blipFill>
          <a:blip r:embed="rId2"/>
          <a:stretch>
            <a:fillRect/>
          </a:stretch>
        </p:blipFill>
        <p:spPr>
          <a:xfrm>
            <a:off x="4922534" y="0"/>
            <a:ext cx="4215924" cy="5143500"/>
          </a:xfrm>
          <a:prstGeom prst="rect">
            <a:avLst/>
          </a:prstGeom>
        </p:spPr>
      </p:pic>
    </p:spTree>
    <p:extLst>
      <p:ext uri="{BB962C8B-B14F-4D97-AF65-F5344CB8AC3E}">
        <p14:creationId xmlns:p14="http://schemas.microsoft.com/office/powerpoint/2010/main" val="1999256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D5798-985B-8D1C-3514-4874F15C5545}"/>
              </a:ext>
            </a:extLst>
          </p:cNvPr>
          <p:cNvSpPr>
            <a:spLocks noGrp="1"/>
          </p:cNvSpPr>
          <p:nvPr>
            <p:ph type="title"/>
          </p:nvPr>
        </p:nvSpPr>
        <p:spPr/>
        <p:txBody>
          <a:bodyPr/>
          <a:lstStyle/>
          <a:p>
            <a:r>
              <a:rPr lang="en-US" dirty="0"/>
              <a:t>You’re probably not happy with </a:t>
            </a:r>
            <a:br>
              <a:rPr lang="en-US" dirty="0"/>
            </a:br>
            <a:r>
              <a:rPr lang="en-US" dirty="0"/>
              <a:t>ANY of these.</a:t>
            </a:r>
          </a:p>
        </p:txBody>
      </p:sp>
    </p:spTree>
    <p:extLst>
      <p:ext uri="{BB962C8B-B14F-4D97-AF65-F5344CB8AC3E}">
        <p14:creationId xmlns:p14="http://schemas.microsoft.com/office/powerpoint/2010/main" val="356694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4AD4-CCEB-4996-B055-8B266F6E2462}"/>
              </a:ext>
            </a:extLst>
          </p:cNvPr>
          <p:cNvSpPr>
            <a:spLocks noGrp="1"/>
          </p:cNvSpPr>
          <p:nvPr>
            <p:ph type="title"/>
          </p:nvPr>
        </p:nvSpPr>
        <p:spPr/>
        <p:txBody>
          <a:bodyPr/>
          <a:lstStyle/>
          <a:p>
            <a:r>
              <a:rPr lang="en-US" dirty="0"/>
              <a:t>Azure DevOps Services Fundamentals</a:t>
            </a:r>
            <a:br>
              <a:rPr lang="en-US" dirty="0"/>
            </a:br>
            <a:br>
              <a:rPr lang="en-US" dirty="0"/>
            </a:br>
            <a:r>
              <a:rPr lang="en-US" dirty="0"/>
              <a:t>Azure DevOps Server 2020</a:t>
            </a:r>
            <a:br>
              <a:rPr lang="en-US" dirty="0"/>
            </a:br>
            <a:r>
              <a:rPr lang="en-US" dirty="0"/>
              <a:t>Fundamentals</a:t>
            </a:r>
            <a:br>
              <a:rPr lang="en-US" dirty="0"/>
            </a:br>
            <a:br>
              <a:rPr lang="en-US" dirty="0"/>
            </a:br>
            <a:r>
              <a:rPr lang="en-US" dirty="0"/>
              <a:t>Scrum Master Skills</a:t>
            </a:r>
            <a:endParaRPr lang="en-US" i="1" dirty="0"/>
          </a:p>
        </p:txBody>
      </p:sp>
      <p:pic>
        <p:nvPicPr>
          <p:cNvPr id="3" name="Picture 2">
            <a:extLst>
              <a:ext uri="{FF2B5EF4-FFF2-40B4-BE49-F238E27FC236}">
                <a16:creationId xmlns:a16="http://schemas.microsoft.com/office/drawing/2014/main" id="{930D4EED-D9B9-45B3-BE69-D033700DE49F}"/>
              </a:ext>
            </a:extLst>
          </p:cNvPr>
          <p:cNvPicPr>
            <a:picLocks noChangeAspect="1"/>
          </p:cNvPicPr>
          <p:nvPr/>
        </p:nvPicPr>
        <p:blipFill>
          <a:blip r:embed="rId2"/>
          <a:stretch>
            <a:fillRect/>
          </a:stretch>
        </p:blipFill>
        <p:spPr>
          <a:xfrm>
            <a:off x="2839922" y="4095750"/>
            <a:ext cx="3464156" cy="747791"/>
          </a:xfrm>
          <a:prstGeom prst="rect">
            <a:avLst/>
          </a:prstGeom>
        </p:spPr>
      </p:pic>
    </p:spTree>
    <p:extLst>
      <p:ext uri="{BB962C8B-B14F-4D97-AF65-F5344CB8AC3E}">
        <p14:creationId xmlns:p14="http://schemas.microsoft.com/office/powerpoint/2010/main" val="1649776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68EFDA-4040-F10A-7F9E-A980404376C9}"/>
              </a:ext>
            </a:extLst>
          </p:cNvPr>
          <p:cNvSpPr>
            <a:spLocks noGrp="1"/>
          </p:cNvSpPr>
          <p:nvPr>
            <p:ph type="title"/>
          </p:nvPr>
        </p:nvSpPr>
        <p:spPr>
          <a:xfrm>
            <a:off x="457200" y="2083323"/>
            <a:ext cx="4933950" cy="994172"/>
          </a:xfrm>
        </p:spPr>
        <p:txBody>
          <a:bodyPr>
            <a:normAutofit fontScale="90000"/>
          </a:bodyPr>
          <a:lstStyle/>
          <a:p>
            <a:r>
              <a:rPr lang="en-US" dirty="0"/>
              <a:t>“Please hold. Your call is very important to us.”</a:t>
            </a:r>
          </a:p>
        </p:txBody>
      </p:sp>
      <p:pic>
        <p:nvPicPr>
          <p:cNvPr id="7" name="Picture 6">
            <a:extLst>
              <a:ext uri="{FF2B5EF4-FFF2-40B4-BE49-F238E27FC236}">
                <a16:creationId xmlns:a16="http://schemas.microsoft.com/office/drawing/2014/main" id="{1E61E0C0-2F56-5E35-9728-14558C077F85}"/>
              </a:ext>
            </a:extLst>
          </p:cNvPr>
          <p:cNvPicPr>
            <a:picLocks noChangeAspect="1"/>
          </p:cNvPicPr>
          <p:nvPr/>
        </p:nvPicPr>
        <p:blipFill>
          <a:blip r:embed="rId2"/>
          <a:stretch>
            <a:fillRect/>
          </a:stretch>
        </p:blipFill>
        <p:spPr>
          <a:xfrm>
            <a:off x="5713383" y="8659"/>
            <a:ext cx="3430617" cy="5143500"/>
          </a:xfrm>
          <a:prstGeom prst="rect">
            <a:avLst/>
          </a:prstGeom>
        </p:spPr>
      </p:pic>
      <p:sp>
        <p:nvSpPr>
          <p:cNvPr id="2" name="TextBox 1">
            <a:extLst>
              <a:ext uri="{FF2B5EF4-FFF2-40B4-BE49-F238E27FC236}">
                <a16:creationId xmlns:a16="http://schemas.microsoft.com/office/drawing/2014/main" id="{DEF7AA67-5B9E-0A51-89F9-AC7898652E17}"/>
              </a:ext>
            </a:extLst>
          </p:cNvPr>
          <p:cNvSpPr txBox="1"/>
          <p:nvPr/>
        </p:nvSpPr>
        <p:spPr>
          <a:xfrm>
            <a:off x="2209800" y="361950"/>
            <a:ext cx="3764364" cy="1477328"/>
          </a:xfrm>
          <a:prstGeom prst="rect">
            <a:avLst/>
          </a:prstGeom>
          <a:noFill/>
        </p:spPr>
        <p:txBody>
          <a:bodyPr wrap="none" rtlCol="0">
            <a:spAutoFit/>
          </a:bodyPr>
          <a:lstStyle/>
          <a:p>
            <a:r>
              <a:rPr lang="en-US" dirty="0"/>
              <a:t>Give a command</a:t>
            </a:r>
          </a:p>
          <a:p>
            <a:r>
              <a:rPr lang="en-US" dirty="0"/>
              <a:t>”you just sit there and wait”</a:t>
            </a:r>
          </a:p>
          <a:p>
            <a:r>
              <a:rPr lang="en-US" dirty="0"/>
              <a:t>THEN!</a:t>
            </a:r>
          </a:p>
          <a:p>
            <a:r>
              <a:rPr lang="en-US" dirty="0"/>
              <a:t>“oh and btw, your call is important”</a:t>
            </a:r>
          </a:p>
          <a:p>
            <a:r>
              <a:rPr lang="en-US" dirty="0"/>
              <a:t>(yeah sure it is)</a:t>
            </a:r>
          </a:p>
        </p:txBody>
      </p:sp>
    </p:spTree>
    <p:extLst>
      <p:ext uri="{BB962C8B-B14F-4D97-AF65-F5344CB8AC3E}">
        <p14:creationId xmlns:p14="http://schemas.microsoft.com/office/powerpoint/2010/main" val="17711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F9F9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F9F9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F9F9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F9F9F"/>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F9F9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71D0-116D-83F8-0B26-68F4A64291D5}"/>
              </a:ext>
            </a:extLst>
          </p:cNvPr>
          <p:cNvSpPr>
            <a:spLocks noGrp="1"/>
          </p:cNvSpPr>
          <p:nvPr>
            <p:ph type="title"/>
          </p:nvPr>
        </p:nvSpPr>
        <p:spPr>
          <a:xfrm>
            <a:off x="533400" y="1612410"/>
            <a:ext cx="3867150" cy="2907506"/>
          </a:xfrm>
        </p:spPr>
        <p:txBody>
          <a:bodyPr/>
          <a:lstStyle/>
          <a:p>
            <a:r>
              <a:rPr lang="en-US" dirty="0"/>
              <a:t>“Your call and your business is very important to us. We’ll be with you shortly.”</a:t>
            </a:r>
          </a:p>
        </p:txBody>
      </p:sp>
      <p:pic>
        <p:nvPicPr>
          <p:cNvPr id="3" name="Picture 2">
            <a:extLst>
              <a:ext uri="{FF2B5EF4-FFF2-40B4-BE49-F238E27FC236}">
                <a16:creationId xmlns:a16="http://schemas.microsoft.com/office/drawing/2014/main" id="{43F29A7F-0AE3-35D7-4ED2-22EA44C8A7E0}"/>
              </a:ext>
            </a:extLst>
          </p:cNvPr>
          <p:cNvPicPr>
            <a:picLocks noChangeAspect="1"/>
          </p:cNvPicPr>
          <p:nvPr/>
        </p:nvPicPr>
        <p:blipFill>
          <a:blip r:embed="rId2"/>
          <a:stretch>
            <a:fillRect/>
          </a:stretch>
        </p:blipFill>
        <p:spPr>
          <a:xfrm>
            <a:off x="4922534" y="0"/>
            <a:ext cx="4215924" cy="5143500"/>
          </a:xfrm>
          <a:prstGeom prst="rect">
            <a:avLst/>
          </a:prstGeom>
        </p:spPr>
      </p:pic>
      <p:sp>
        <p:nvSpPr>
          <p:cNvPr id="4" name="TextBox 3">
            <a:extLst>
              <a:ext uri="{FF2B5EF4-FFF2-40B4-BE49-F238E27FC236}">
                <a16:creationId xmlns:a16="http://schemas.microsoft.com/office/drawing/2014/main" id="{2A0A4361-009A-5A51-B188-58D5CF9C781A}"/>
              </a:ext>
            </a:extLst>
          </p:cNvPr>
          <p:cNvSpPr txBox="1"/>
          <p:nvPr/>
        </p:nvSpPr>
        <p:spPr>
          <a:xfrm>
            <a:off x="1186447" y="285750"/>
            <a:ext cx="3736087" cy="1200329"/>
          </a:xfrm>
          <a:prstGeom prst="rect">
            <a:avLst/>
          </a:prstGeom>
          <a:noFill/>
        </p:spPr>
        <p:txBody>
          <a:bodyPr wrap="none" rtlCol="0">
            <a:spAutoFit/>
          </a:bodyPr>
          <a:lstStyle/>
          <a:p>
            <a:r>
              <a:rPr lang="en-US" dirty="0"/>
              <a:t>Lead with your primary message</a:t>
            </a:r>
          </a:p>
          <a:p>
            <a:r>
              <a:rPr lang="en-US" dirty="0"/>
              <a:t>“hey…thanks for being a customer”</a:t>
            </a:r>
          </a:p>
          <a:p>
            <a:r>
              <a:rPr lang="en-US" dirty="0"/>
              <a:t>Second message…</a:t>
            </a:r>
          </a:p>
          <a:p>
            <a:r>
              <a:rPr lang="en-US" dirty="0"/>
              <a:t>“we’ll be with you shortly”</a:t>
            </a:r>
          </a:p>
        </p:txBody>
      </p:sp>
    </p:spTree>
    <p:extLst>
      <p:ext uri="{BB962C8B-B14F-4D97-AF65-F5344CB8AC3E}">
        <p14:creationId xmlns:p14="http://schemas.microsoft.com/office/powerpoint/2010/main" val="259995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0" end="0"/>
                                            </p:txEl>
                                          </p:spTgt>
                                        </p:tgtEl>
                                        <p:attrNameLst>
                                          <p:attrName>ppt_c</p:attrName>
                                        </p:attrNameLst>
                                      </p:cBhvr>
                                      <p:to>
                                        <a:srgbClr val="9F9F9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rgbClr val="9F9F9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rgbClr val="9F9F9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rgbClr val="9F9F9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82EC3E-7020-7894-EA64-C977B9D8B346}"/>
              </a:ext>
            </a:extLst>
          </p:cNvPr>
          <p:cNvSpPr>
            <a:spLocks noGrp="1"/>
          </p:cNvSpPr>
          <p:nvPr>
            <p:ph type="body" sz="quarter" idx="12"/>
          </p:nvPr>
        </p:nvSpPr>
        <p:spPr/>
        <p:txBody>
          <a:bodyPr/>
          <a:lstStyle/>
          <a:p>
            <a:r>
              <a:rPr lang="en-US" dirty="0"/>
              <a:t>Ok version:</a:t>
            </a:r>
          </a:p>
          <a:p>
            <a:r>
              <a:rPr lang="en-US" dirty="0"/>
              <a:t>“Scrum helps teams to be productive.”</a:t>
            </a:r>
          </a:p>
          <a:p>
            <a:pPr lvl="1"/>
            <a:r>
              <a:rPr lang="en-US" dirty="0"/>
              <a:t>What do you believe? </a:t>
            </a:r>
          </a:p>
          <a:p>
            <a:pPr lvl="1"/>
            <a:r>
              <a:rPr lang="en-US" dirty="0"/>
              <a:t>What’s the goal?</a:t>
            </a:r>
          </a:p>
          <a:p>
            <a:endParaRPr lang="en-US" dirty="0"/>
          </a:p>
          <a:p>
            <a:r>
              <a:rPr lang="en-US" dirty="0"/>
              <a:t>Better version:</a:t>
            </a:r>
          </a:p>
          <a:p>
            <a:r>
              <a:rPr lang="en-US" dirty="0"/>
              <a:t>“Scrum helps organizations to clarify their priorities and helps teams to focus on delivering done, working software.”</a:t>
            </a:r>
          </a:p>
          <a:p>
            <a:pPr lvl="1"/>
            <a:r>
              <a:rPr lang="en-US" dirty="0"/>
              <a:t>Belief: only delivered software is valuable</a:t>
            </a:r>
          </a:p>
          <a:p>
            <a:pPr lvl="1"/>
            <a:r>
              <a:rPr lang="en-US" dirty="0"/>
              <a:t>Goal: deliver done, working software</a:t>
            </a:r>
          </a:p>
        </p:txBody>
      </p:sp>
      <p:sp>
        <p:nvSpPr>
          <p:cNvPr id="3" name="Content Placeholder 2">
            <a:extLst>
              <a:ext uri="{FF2B5EF4-FFF2-40B4-BE49-F238E27FC236}">
                <a16:creationId xmlns:a16="http://schemas.microsoft.com/office/drawing/2014/main" id="{D8A9FCE1-3380-B8D8-5D70-C29ABD51B424}"/>
              </a:ext>
            </a:extLst>
          </p:cNvPr>
          <p:cNvSpPr>
            <a:spLocks noGrp="1"/>
          </p:cNvSpPr>
          <p:nvPr>
            <p:ph sz="quarter" idx="14"/>
          </p:nvPr>
        </p:nvSpPr>
        <p:spPr/>
        <p:txBody>
          <a:bodyPr/>
          <a:lstStyle/>
          <a:p>
            <a:r>
              <a:rPr lang="en-US" dirty="0"/>
              <a:t>Example:</a:t>
            </a:r>
            <a:br>
              <a:rPr lang="en-US" dirty="0"/>
            </a:br>
            <a:r>
              <a:rPr lang="en-US" dirty="0"/>
              <a:t>“Why are we doing Scrum?”</a:t>
            </a:r>
          </a:p>
        </p:txBody>
      </p:sp>
    </p:spTree>
    <p:extLst>
      <p:ext uri="{BB962C8B-B14F-4D97-AF65-F5344CB8AC3E}">
        <p14:creationId xmlns:p14="http://schemas.microsoft.com/office/powerpoint/2010/main" val="292445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78537C-C39F-D285-6D9E-154BCD200B35}"/>
              </a:ext>
            </a:extLst>
          </p:cNvPr>
          <p:cNvSpPr>
            <a:spLocks noGrp="1"/>
          </p:cNvSpPr>
          <p:nvPr>
            <p:ph type="body" sz="quarter" idx="12"/>
          </p:nvPr>
        </p:nvSpPr>
        <p:spPr/>
        <p:txBody>
          <a:bodyPr/>
          <a:lstStyle/>
          <a:p>
            <a:r>
              <a:rPr lang="en-US" dirty="0"/>
              <a:t>Choose words with forward motion</a:t>
            </a:r>
          </a:p>
          <a:p>
            <a:r>
              <a:rPr lang="en-US" dirty="0"/>
              <a:t>Say what you believe first</a:t>
            </a:r>
          </a:p>
          <a:p>
            <a:r>
              <a:rPr lang="en-US" dirty="0"/>
              <a:t>Don’t unnecessarily accept blame</a:t>
            </a:r>
          </a:p>
          <a:p>
            <a:r>
              <a:rPr lang="en-US" dirty="0"/>
              <a:t>Acknowledge then move to fix</a:t>
            </a:r>
          </a:p>
        </p:txBody>
      </p:sp>
      <p:sp>
        <p:nvSpPr>
          <p:cNvPr id="4" name="Content Placeholder 3">
            <a:extLst>
              <a:ext uri="{FF2B5EF4-FFF2-40B4-BE49-F238E27FC236}">
                <a16:creationId xmlns:a16="http://schemas.microsoft.com/office/drawing/2014/main" id="{277FB0FB-3AB8-A0AC-DFDE-774999DA55EB}"/>
              </a:ext>
            </a:extLst>
          </p:cNvPr>
          <p:cNvSpPr>
            <a:spLocks noGrp="1"/>
          </p:cNvSpPr>
          <p:nvPr>
            <p:ph sz="quarter" idx="14"/>
          </p:nvPr>
        </p:nvSpPr>
        <p:spPr/>
        <p:txBody>
          <a:bodyPr/>
          <a:lstStyle/>
          <a:p>
            <a:r>
              <a:rPr lang="en-US" dirty="0"/>
              <a:t>Tips</a:t>
            </a:r>
          </a:p>
        </p:txBody>
      </p:sp>
    </p:spTree>
    <p:extLst>
      <p:ext uri="{BB962C8B-B14F-4D97-AF65-F5344CB8AC3E}">
        <p14:creationId xmlns:p14="http://schemas.microsoft.com/office/powerpoint/2010/main" val="1139804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34FE2D-C90D-E840-C587-78C42751AA3D}"/>
              </a:ext>
            </a:extLst>
          </p:cNvPr>
          <p:cNvSpPr>
            <a:spLocks noGrp="1"/>
          </p:cNvSpPr>
          <p:nvPr>
            <p:ph type="body" sz="quarter" idx="12"/>
          </p:nvPr>
        </p:nvSpPr>
        <p:spPr/>
        <p:txBody>
          <a:bodyPr>
            <a:normAutofit lnSpcReduction="10000"/>
          </a:bodyPr>
          <a:lstStyle/>
          <a:p>
            <a:r>
              <a:rPr lang="en-US" dirty="0"/>
              <a:t>”How’s the release coming?  Are we on time?”</a:t>
            </a:r>
          </a:p>
          <a:p>
            <a:endParaRPr lang="en-US" dirty="0"/>
          </a:p>
          <a:p>
            <a:r>
              <a:rPr lang="en-US" dirty="0"/>
              <a:t>Answer version 1: “We’re mostly on time except for a few items.”</a:t>
            </a:r>
          </a:p>
          <a:p>
            <a:pPr lvl="1"/>
            <a:r>
              <a:rPr lang="en-US" dirty="0">
                <a:solidFill>
                  <a:srgbClr val="FF0000"/>
                </a:solidFill>
              </a:rPr>
              <a:t>Wobbly answer</a:t>
            </a:r>
          </a:p>
          <a:p>
            <a:pPr lvl="1"/>
            <a:r>
              <a:rPr lang="en-US" dirty="0">
                <a:solidFill>
                  <a:srgbClr val="FF0000"/>
                </a:solidFill>
              </a:rPr>
              <a:t>Points out there’s a loss</a:t>
            </a:r>
          </a:p>
          <a:p>
            <a:pPr lvl="1"/>
            <a:r>
              <a:rPr lang="en-US" dirty="0">
                <a:solidFill>
                  <a:srgbClr val="FF0000"/>
                </a:solidFill>
              </a:rPr>
              <a:t>Not much motion</a:t>
            </a:r>
          </a:p>
          <a:p>
            <a:endParaRPr lang="en-US" dirty="0"/>
          </a:p>
          <a:p>
            <a:r>
              <a:rPr lang="en-US" dirty="0"/>
              <a:t>Answer version 2: “We have 5 features ready now. 3 more are in progress.” </a:t>
            </a:r>
          </a:p>
          <a:p>
            <a:pPr lvl="1"/>
            <a:r>
              <a:rPr lang="en-US" dirty="0">
                <a:solidFill>
                  <a:srgbClr val="FF0000"/>
                </a:solidFill>
              </a:rPr>
              <a:t>Points out a gain</a:t>
            </a:r>
          </a:p>
          <a:p>
            <a:pPr lvl="1"/>
            <a:r>
              <a:rPr lang="en-US" dirty="0">
                <a:solidFill>
                  <a:srgbClr val="FF0000"/>
                </a:solidFill>
              </a:rPr>
              <a:t>Says what you’re already getting</a:t>
            </a:r>
          </a:p>
          <a:p>
            <a:pPr lvl="1"/>
            <a:r>
              <a:rPr lang="en-US" dirty="0">
                <a:solidFill>
                  <a:srgbClr val="FF0000"/>
                </a:solidFill>
              </a:rPr>
              <a:t>Says what is moving towards ‘done’</a:t>
            </a:r>
          </a:p>
        </p:txBody>
      </p:sp>
      <p:sp>
        <p:nvSpPr>
          <p:cNvPr id="3" name="Content Placeholder 2">
            <a:extLst>
              <a:ext uri="{FF2B5EF4-FFF2-40B4-BE49-F238E27FC236}">
                <a16:creationId xmlns:a16="http://schemas.microsoft.com/office/drawing/2014/main" id="{ACC0A92D-4FD4-AC8F-5C45-96AD05D7D7CE}"/>
              </a:ext>
            </a:extLst>
          </p:cNvPr>
          <p:cNvSpPr>
            <a:spLocks noGrp="1"/>
          </p:cNvSpPr>
          <p:nvPr>
            <p:ph sz="quarter" idx="14"/>
          </p:nvPr>
        </p:nvSpPr>
        <p:spPr/>
        <p:txBody>
          <a:bodyPr/>
          <a:lstStyle/>
          <a:p>
            <a:r>
              <a:rPr lang="en-US" dirty="0"/>
              <a:t>Status Question</a:t>
            </a:r>
          </a:p>
        </p:txBody>
      </p:sp>
    </p:spTree>
    <p:extLst>
      <p:ext uri="{BB962C8B-B14F-4D97-AF65-F5344CB8AC3E}">
        <p14:creationId xmlns:p14="http://schemas.microsoft.com/office/powerpoint/2010/main" val="918531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87574-5138-CBF9-E9B9-143EBB4C4675}"/>
              </a:ext>
            </a:extLst>
          </p:cNvPr>
          <p:cNvSpPr>
            <a:spLocks noGrp="1"/>
          </p:cNvSpPr>
          <p:nvPr>
            <p:ph type="body" sz="quarter" idx="12"/>
          </p:nvPr>
        </p:nvSpPr>
        <p:spPr/>
        <p:txBody>
          <a:bodyPr>
            <a:normAutofit fontScale="70000" lnSpcReduction="20000"/>
          </a:bodyPr>
          <a:lstStyle/>
          <a:p>
            <a:r>
              <a:rPr lang="en-US" u="sng" dirty="0"/>
              <a:t>Team</a:t>
            </a:r>
            <a:r>
              <a:rPr lang="en-US" dirty="0"/>
              <a:t>: “here’s feature XYZ. What do you think?”</a:t>
            </a:r>
          </a:p>
          <a:p>
            <a:r>
              <a:rPr lang="en-US" u="sng" dirty="0"/>
              <a:t>Boss</a:t>
            </a:r>
            <a:r>
              <a:rPr lang="en-US" dirty="0"/>
              <a:t>: “it’s mostly there by I don’t like the button being green. It needs to be orange.”</a:t>
            </a:r>
          </a:p>
          <a:p>
            <a:r>
              <a:rPr lang="en-US" dirty="0"/>
              <a:t>(the requirements don’t specify)</a:t>
            </a:r>
          </a:p>
          <a:p>
            <a:endParaRPr lang="en-US" dirty="0"/>
          </a:p>
          <a:p>
            <a:r>
              <a:rPr lang="en-US" dirty="0"/>
              <a:t>Answer v1: “Ok. We missed the orange requirement. We won’t deploy it. We’ll rework it in the next sprint.”</a:t>
            </a:r>
          </a:p>
          <a:p>
            <a:pPr lvl="1"/>
            <a:r>
              <a:rPr lang="en-US" dirty="0">
                <a:solidFill>
                  <a:srgbClr val="FF0000"/>
                </a:solidFill>
              </a:rPr>
              <a:t>Assumes blame unnecessarily</a:t>
            </a:r>
          </a:p>
          <a:p>
            <a:pPr lvl="1"/>
            <a:r>
              <a:rPr lang="en-US" dirty="0">
                <a:solidFill>
                  <a:srgbClr val="FF0000"/>
                </a:solidFill>
              </a:rPr>
              <a:t>No motion. Has an actual ‘stop’</a:t>
            </a:r>
          </a:p>
          <a:p>
            <a:pPr lvl="1"/>
            <a:r>
              <a:rPr lang="en-US" dirty="0">
                <a:solidFill>
                  <a:srgbClr val="FF0000"/>
                </a:solidFill>
              </a:rPr>
              <a:t>“we’ll go back and rework it”</a:t>
            </a:r>
          </a:p>
          <a:p>
            <a:endParaRPr lang="en-US" dirty="0"/>
          </a:p>
          <a:p>
            <a:r>
              <a:rPr lang="en-US" dirty="0"/>
              <a:t>Answer v2: “Oh! Good feedback. Sure. We’ll create a new requirement for that color change and put it on the backlog. In the meantime, let’s launch the feature as is.” </a:t>
            </a:r>
          </a:p>
          <a:p>
            <a:pPr lvl="1"/>
            <a:r>
              <a:rPr lang="en-US" dirty="0">
                <a:solidFill>
                  <a:srgbClr val="FF0000"/>
                </a:solidFill>
              </a:rPr>
              <a:t>Starts with “thank you”</a:t>
            </a:r>
          </a:p>
          <a:p>
            <a:pPr lvl="1"/>
            <a:r>
              <a:rPr lang="en-US" dirty="0">
                <a:solidFill>
                  <a:srgbClr val="FF0000"/>
                </a:solidFill>
              </a:rPr>
              <a:t>Says “yes”</a:t>
            </a:r>
          </a:p>
          <a:p>
            <a:pPr lvl="1"/>
            <a:r>
              <a:rPr lang="en-US" dirty="0">
                <a:solidFill>
                  <a:srgbClr val="FF0000"/>
                </a:solidFill>
              </a:rPr>
              <a:t>Has motion – create requirement, put it on the backlog</a:t>
            </a:r>
          </a:p>
          <a:p>
            <a:pPr lvl="1"/>
            <a:r>
              <a:rPr lang="en-US" dirty="0">
                <a:solidFill>
                  <a:srgbClr val="FF0000"/>
                </a:solidFill>
              </a:rPr>
              <a:t>Has motion – suggests launching as it</a:t>
            </a:r>
          </a:p>
          <a:p>
            <a:pPr lvl="1"/>
            <a:r>
              <a:rPr lang="en-US" dirty="0">
                <a:solidFill>
                  <a:srgbClr val="FF0000"/>
                </a:solidFill>
              </a:rPr>
              <a:t>Doesn’t try to assume or assign blame</a:t>
            </a:r>
          </a:p>
        </p:txBody>
      </p:sp>
      <p:sp>
        <p:nvSpPr>
          <p:cNvPr id="3" name="Content Placeholder 2">
            <a:extLst>
              <a:ext uri="{FF2B5EF4-FFF2-40B4-BE49-F238E27FC236}">
                <a16:creationId xmlns:a16="http://schemas.microsoft.com/office/drawing/2014/main" id="{9E3D886C-41FD-7B23-02AC-E774106241EF}"/>
              </a:ext>
            </a:extLst>
          </p:cNvPr>
          <p:cNvSpPr>
            <a:spLocks noGrp="1"/>
          </p:cNvSpPr>
          <p:nvPr>
            <p:ph sz="quarter" idx="14"/>
          </p:nvPr>
        </p:nvSpPr>
        <p:spPr/>
        <p:txBody>
          <a:bodyPr/>
          <a:lstStyle/>
          <a:p>
            <a:r>
              <a:rPr lang="en-US" dirty="0"/>
              <a:t>Getting feedback from a stakeholder on a feature</a:t>
            </a:r>
          </a:p>
        </p:txBody>
      </p:sp>
    </p:spTree>
    <p:extLst>
      <p:ext uri="{BB962C8B-B14F-4D97-AF65-F5344CB8AC3E}">
        <p14:creationId xmlns:p14="http://schemas.microsoft.com/office/powerpoint/2010/main" val="789353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4C00FB-B7D7-3972-32D4-93B833B59F3C}"/>
              </a:ext>
            </a:extLst>
          </p:cNvPr>
          <p:cNvSpPr>
            <a:spLocks noGrp="1"/>
          </p:cNvSpPr>
          <p:nvPr>
            <p:ph type="body" sz="quarter" idx="12"/>
          </p:nvPr>
        </p:nvSpPr>
        <p:spPr/>
        <p:txBody>
          <a:bodyPr/>
          <a:lstStyle/>
          <a:p>
            <a:r>
              <a:rPr lang="en-US" dirty="0"/>
              <a:t>** IT’S </a:t>
            </a:r>
            <a:r>
              <a:rPr lang="en-US" b="1" dirty="0"/>
              <a:t>NEVER</a:t>
            </a:r>
            <a:r>
              <a:rPr lang="en-US" i="1" dirty="0"/>
              <a:t> </a:t>
            </a:r>
            <a:r>
              <a:rPr lang="en-US" dirty="0"/>
              <a:t>‘REWORK’ **</a:t>
            </a:r>
          </a:p>
          <a:p>
            <a:r>
              <a:rPr lang="en-US" dirty="0"/>
              <a:t>You didn’t miss the requirement</a:t>
            </a:r>
          </a:p>
          <a:p>
            <a:r>
              <a:rPr lang="en-US" dirty="0"/>
              <a:t>I don’t care if the requirement was hazy</a:t>
            </a:r>
          </a:p>
          <a:p>
            <a:r>
              <a:rPr lang="en-US" dirty="0"/>
              <a:t>It’s not a bug</a:t>
            </a:r>
          </a:p>
          <a:p>
            <a:r>
              <a:rPr lang="en-US" dirty="0"/>
              <a:t>It’s </a:t>
            </a:r>
            <a:r>
              <a:rPr lang="en-US" b="1" dirty="0"/>
              <a:t>always</a:t>
            </a:r>
            <a:r>
              <a:rPr lang="en-US" dirty="0"/>
              <a:t> a new requirement</a:t>
            </a:r>
          </a:p>
          <a:p>
            <a:pPr lvl="1"/>
            <a:r>
              <a:rPr lang="en-US" dirty="0"/>
              <a:t>Product Backlog Item, User Story, </a:t>
            </a:r>
            <a:r>
              <a:rPr lang="en-US" dirty="0" err="1"/>
              <a:t>etc</a:t>
            </a:r>
            <a:endParaRPr lang="en-US" dirty="0"/>
          </a:p>
          <a:p>
            <a:r>
              <a:rPr lang="en-US" dirty="0"/>
              <a:t>Prioritize that new requirement against all existing requirements</a:t>
            </a:r>
          </a:p>
          <a:p>
            <a:r>
              <a:rPr lang="en-US" dirty="0"/>
              <a:t>Don’t assume that this new work gets prioritized ahead of everything else</a:t>
            </a:r>
          </a:p>
        </p:txBody>
      </p:sp>
      <p:sp>
        <p:nvSpPr>
          <p:cNvPr id="3" name="Content Placeholder 2">
            <a:extLst>
              <a:ext uri="{FF2B5EF4-FFF2-40B4-BE49-F238E27FC236}">
                <a16:creationId xmlns:a16="http://schemas.microsoft.com/office/drawing/2014/main" id="{5FAB9C72-AA4B-3E65-0B78-F4A3DD452B3A}"/>
              </a:ext>
            </a:extLst>
          </p:cNvPr>
          <p:cNvSpPr>
            <a:spLocks noGrp="1"/>
          </p:cNvSpPr>
          <p:nvPr>
            <p:ph sz="quarter" idx="14"/>
          </p:nvPr>
        </p:nvSpPr>
        <p:spPr/>
        <p:txBody>
          <a:bodyPr/>
          <a:lstStyle/>
          <a:p>
            <a:r>
              <a:rPr lang="en-US" dirty="0"/>
              <a:t>Tip for “rework” on features</a:t>
            </a:r>
          </a:p>
        </p:txBody>
      </p:sp>
    </p:spTree>
    <p:extLst>
      <p:ext uri="{BB962C8B-B14F-4D97-AF65-F5344CB8AC3E}">
        <p14:creationId xmlns:p14="http://schemas.microsoft.com/office/powerpoint/2010/main" val="2791314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8FC761-53D5-D7D8-0AD0-7FED7248226F}"/>
              </a:ext>
            </a:extLst>
          </p:cNvPr>
          <p:cNvSpPr>
            <a:spLocks noGrp="1"/>
          </p:cNvSpPr>
          <p:nvPr>
            <p:ph type="body" sz="quarter" idx="12"/>
          </p:nvPr>
        </p:nvSpPr>
        <p:spPr/>
        <p:txBody>
          <a:bodyPr/>
          <a:lstStyle/>
          <a:p>
            <a:r>
              <a:rPr lang="en-US" dirty="0"/>
              <a:t>Assigning blame is useless</a:t>
            </a:r>
          </a:p>
          <a:p>
            <a:pPr lvl="1"/>
            <a:r>
              <a:rPr lang="en-US" dirty="0"/>
              <a:t>The problem already happened</a:t>
            </a:r>
          </a:p>
          <a:p>
            <a:pPr lvl="1"/>
            <a:r>
              <a:rPr lang="en-US" dirty="0"/>
              <a:t>Who cares who’s fault it was?</a:t>
            </a:r>
          </a:p>
          <a:p>
            <a:r>
              <a:rPr lang="en-US" dirty="0"/>
              <a:t>Let’s fix it</a:t>
            </a:r>
          </a:p>
          <a:p>
            <a:r>
              <a:rPr lang="en-US" dirty="0"/>
              <a:t>Let’s make sure it doesn’t happen again</a:t>
            </a:r>
          </a:p>
          <a:p>
            <a:pPr lvl="1"/>
            <a:r>
              <a:rPr lang="en-US" dirty="0"/>
              <a:t>Sprint retrospective meetings?</a:t>
            </a:r>
          </a:p>
        </p:txBody>
      </p:sp>
      <p:sp>
        <p:nvSpPr>
          <p:cNvPr id="3" name="Content Placeholder 2">
            <a:extLst>
              <a:ext uri="{FF2B5EF4-FFF2-40B4-BE49-F238E27FC236}">
                <a16:creationId xmlns:a16="http://schemas.microsoft.com/office/drawing/2014/main" id="{F6A9C92B-2027-630D-7326-B36A3FA05DCC}"/>
              </a:ext>
            </a:extLst>
          </p:cNvPr>
          <p:cNvSpPr>
            <a:spLocks noGrp="1"/>
          </p:cNvSpPr>
          <p:nvPr>
            <p:ph sz="quarter" idx="14"/>
          </p:nvPr>
        </p:nvSpPr>
        <p:spPr/>
        <p:txBody>
          <a:bodyPr/>
          <a:lstStyle/>
          <a:p>
            <a:r>
              <a:rPr lang="en-US" dirty="0"/>
              <a:t>If something goes wrong…</a:t>
            </a:r>
          </a:p>
        </p:txBody>
      </p:sp>
    </p:spTree>
    <p:extLst>
      <p:ext uri="{BB962C8B-B14F-4D97-AF65-F5344CB8AC3E}">
        <p14:creationId xmlns:p14="http://schemas.microsoft.com/office/powerpoint/2010/main" val="1206753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8B0BEC-4261-4B72-8E20-201CE684AC26}"/>
              </a:ext>
            </a:extLst>
          </p:cNvPr>
          <p:cNvSpPr>
            <a:spLocks noGrp="1"/>
          </p:cNvSpPr>
          <p:nvPr>
            <p:ph type="title"/>
          </p:nvPr>
        </p:nvSpPr>
        <p:spPr/>
        <p:txBody>
          <a:bodyPr/>
          <a:lstStyle/>
          <a:p>
            <a:r>
              <a:rPr lang="en-US" dirty="0"/>
              <a:t>Predicting the future</a:t>
            </a:r>
          </a:p>
        </p:txBody>
      </p:sp>
      <p:sp>
        <p:nvSpPr>
          <p:cNvPr id="6" name="Text Placeholder 5">
            <a:extLst>
              <a:ext uri="{FF2B5EF4-FFF2-40B4-BE49-F238E27FC236}">
                <a16:creationId xmlns:a16="http://schemas.microsoft.com/office/drawing/2014/main" id="{6DF41D65-9310-4DA3-A1E1-93B05C1609E7}"/>
              </a:ext>
            </a:extLst>
          </p:cNvPr>
          <p:cNvSpPr>
            <a:spLocks noGrp="1"/>
          </p:cNvSpPr>
          <p:nvPr>
            <p:ph type="body" idx="1"/>
          </p:nvPr>
        </p:nvSpPr>
        <p:spPr/>
        <p:txBody>
          <a:bodyPr/>
          <a:lstStyle/>
          <a:p>
            <a:r>
              <a:rPr lang="en-US" dirty="0"/>
              <a:t>Where’s my stuff? When will I get it?</a:t>
            </a:r>
          </a:p>
        </p:txBody>
      </p:sp>
    </p:spTree>
    <p:extLst>
      <p:ext uri="{BB962C8B-B14F-4D97-AF65-F5344CB8AC3E}">
        <p14:creationId xmlns:p14="http://schemas.microsoft.com/office/powerpoint/2010/main" val="3259766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“Where’s my stuff?”</a:t>
            </a:r>
          </a:p>
        </p:txBody>
      </p:sp>
    </p:spTree>
    <p:extLst>
      <p:ext uri="{BB962C8B-B14F-4D97-AF65-F5344CB8AC3E}">
        <p14:creationId xmlns:p14="http://schemas.microsoft.com/office/powerpoint/2010/main" val="2871778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B6F06-586F-493F-A54E-226E0DBBA2C3}"/>
              </a:ext>
            </a:extLst>
          </p:cNvPr>
          <p:cNvSpPr>
            <a:spLocks noGrp="1"/>
          </p:cNvSpPr>
          <p:nvPr>
            <p:ph type="title"/>
          </p:nvPr>
        </p:nvSpPr>
        <p:spPr/>
        <p:txBody>
          <a:bodyPr/>
          <a:lstStyle/>
          <a:p>
            <a:r>
              <a:rPr lang="en-US" dirty="0"/>
              <a:t>On with the show.</a:t>
            </a:r>
          </a:p>
        </p:txBody>
      </p:sp>
    </p:spTree>
    <p:extLst>
      <p:ext uri="{BB962C8B-B14F-4D97-AF65-F5344CB8AC3E}">
        <p14:creationId xmlns:p14="http://schemas.microsoft.com/office/powerpoint/2010/main" val="3362184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When will I get Product Backlog Item X?</a:t>
            </a:r>
          </a:p>
        </p:txBody>
      </p:sp>
    </p:spTree>
    <p:extLst>
      <p:ext uri="{BB962C8B-B14F-4D97-AF65-F5344CB8AC3E}">
        <p14:creationId xmlns:p14="http://schemas.microsoft.com/office/powerpoint/2010/main" val="2683544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How much done stuff will I have by Y date?</a:t>
            </a:r>
          </a:p>
        </p:txBody>
      </p:sp>
    </p:spTree>
    <p:extLst>
      <p:ext uri="{BB962C8B-B14F-4D97-AF65-F5344CB8AC3E}">
        <p14:creationId xmlns:p14="http://schemas.microsoft.com/office/powerpoint/2010/main" val="2761939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12744" y="51642"/>
          <a:ext cx="3502795" cy="5031306"/>
        </p:xfrm>
        <a:graphic>
          <a:graphicData uri="http://schemas.openxmlformats.org/drawingml/2006/table">
            <a:tbl>
              <a:tblPr firstRow="1" bandRow="1">
                <a:tableStyleId>{F5AB1C69-6EDB-4FF4-983F-18BD219EF322}</a:tableStyleId>
              </a:tblPr>
              <a:tblGrid>
                <a:gridCol w="3114632">
                  <a:extLst>
                    <a:ext uri="{9D8B030D-6E8A-4147-A177-3AD203B41FA5}">
                      <a16:colId xmlns:a16="http://schemas.microsoft.com/office/drawing/2014/main" val="20000"/>
                    </a:ext>
                  </a:extLst>
                </a:gridCol>
                <a:gridCol w="388163">
                  <a:extLst>
                    <a:ext uri="{9D8B030D-6E8A-4147-A177-3AD203B41FA5}">
                      <a16:colId xmlns:a16="http://schemas.microsoft.com/office/drawing/2014/main" val="20001"/>
                    </a:ext>
                  </a:extLst>
                </a:gridCol>
              </a:tblGrid>
              <a:tr h="129281">
                <a:tc>
                  <a:txBody>
                    <a:bodyPr/>
                    <a:lstStyle/>
                    <a:p>
                      <a:pPr algn="l" fontAlgn="b"/>
                      <a:r>
                        <a:rPr lang="en-US" sz="800" b="1" u="none" strike="noStrike" dirty="0">
                          <a:effectLst/>
                        </a:rPr>
                        <a:t>Name</a:t>
                      </a:r>
                      <a:endParaRPr lang="en-US" sz="800" b="1" i="0" u="none" strike="noStrike" dirty="0">
                        <a:solidFill>
                          <a:srgbClr val="000000"/>
                        </a:solidFill>
                        <a:effectLst/>
                        <a:latin typeface="Calibri" panose="020F0502020204030204" pitchFamily="34" charset="0"/>
                      </a:endParaRPr>
                    </a:p>
                  </a:txBody>
                  <a:tcPr marL="3551" marR="3551" marT="3551" marB="0" anchor="b"/>
                </a:tc>
                <a:tc>
                  <a:txBody>
                    <a:bodyPr/>
                    <a:lstStyle/>
                    <a:p>
                      <a:pPr algn="l" fontAlgn="b"/>
                      <a:r>
                        <a:rPr lang="en-US" sz="800" b="1" u="none" strike="noStrike" dirty="0">
                          <a:effectLst/>
                        </a:rPr>
                        <a:t>Size</a:t>
                      </a:r>
                      <a:endParaRPr lang="en-US" sz="800" b="1" i="0" u="none" strike="noStrike" dirty="0">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0"/>
                  </a:ext>
                </a:extLst>
              </a:tr>
              <a:tr h="129281">
                <a:tc>
                  <a:txBody>
                    <a:bodyPr/>
                    <a:lstStyle/>
                    <a:p>
                      <a:pPr algn="l" fontAlgn="b"/>
                      <a:r>
                        <a:rPr lang="en-US" sz="800" u="none" strike="noStrike" dirty="0">
                          <a:effectLst/>
                        </a:rPr>
                        <a:t>Update payment system to convert USD to Bitcoin</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dirty="0">
                          <a:effectLst/>
                        </a:rPr>
                        <a:t>8</a:t>
                      </a:r>
                      <a:endParaRPr lang="en-US" sz="800" b="0" i="0" u="none" strike="noStrike" dirty="0">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1"/>
                  </a:ext>
                </a:extLst>
              </a:tr>
              <a:tr h="129281">
                <a:tc>
                  <a:txBody>
                    <a:bodyPr/>
                    <a:lstStyle/>
                    <a:p>
                      <a:pPr algn="l" fontAlgn="b"/>
                      <a:r>
                        <a:rPr lang="en-US" sz="800" u="none" strike="noStrike">
                          <a:effectLst/>
                        </a:rPr>
                        <a:t>Fix layout and click problems on Safari on iPhone 6</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2"/>
                  </a:ext>
                </a:extLst>
              </a:tr>
              <a:tr h="129281">
                <a:tc>
                  <a:txBody>
                    <a:bodyPr/>
                    <a:lstStyle/>
                    <a:p>
                      <a:pPr algn="l" fontAlgn="b"/>
                      <a:r>
                        <a:rPr lang="en-US" sz="800" u="none" strike="noStrike">
                          <a:effectLst/>
                        </a:rPr>
                        <a:t>Update payment system to support ApplePay</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3"/>
                  </a:ext>
                </a:extLst>
              </a:tr>
              <a:tr h="129281">
                <a:tc>
                  <a:txBody>
                    <a:bodyPr/>
                    <a:lstStyle/>
                    <a:p>
                      <a:pPr algn="l" fontAlgn="b"/>
                      <a:r>
                        <a:rPr lang="en-US" sz="800" u="none" strike="noStrike">
                          <a:effectLst/>
                        </a:rPr>
                        <a:t>Request PDF receipt delivered by email for past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4"/>
                  </a:ext>
                </a:extLst>
              </a:tr>
              <a:tr h="129281">
                <a:tc>
                  <a:txBody>
                    <a:bodyPr/>
                    <a:lstStyle/>
                    <a:p>
                      <a:pPr algn="l" fontAlgn="b"/>
                      <a:r>
                        <a:rPr lang="en-US" sz="800" u="none" strike="noStrike" dirty="0">
                          <a:effectLst/>
                        </a:rPr>
                        <a:t>Generate report to see orders by payment type</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5"/>
                  </a:ext>
                </a:extLst>
              </a:tr>
              <a:tr h="129281">
                <a:tc>
                  <a:txBody>
                    <a:bodyPr/>
                    <a:lstStyle/>
                    <a:p>
                      <a:pPr algn="l" fontAlgn="b"/>
                      <a:r>
                        <a:rPr lang="en-US" sz="800" u="none" strike="noStrike">
                          <a:effectLst/>
                        </a:rPr>
                        <a:t>Update payment system to take PayPal payments</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6"/>
                  </a:ext>
                </a:extLst>
              </a:tr>
              <a:tr h="129281">
                <a:tc>
                  <a:txBody>
                    <a:bodyPr/>
                    <a:lstStyle/>
                    <a:p>
                      <a:pPr algn="l" fontAlgn="b"/>
                      <a:r>
                        <a:rPr lang="en-US" sz="800" u="none" strike="noStrike">
                          <a:effectLst/>
                        </a:rPr>
                        <a:t>Mark transaction for fraud audit</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7"/>
                  </a:ext>
                </a:extLst>
              </a:tr>
              <a:tr h="129281">
                <a:tc>
                  <a:txBody>
                    <a:bodyPr/>
                    <a:lstStyle/>
                    <a:p>
                      <a:pPr algn="l" fontAlgn="b"/>
                      <a:r>
                        <a:rPr lang="en-US" sz="800" u="none" strike="noStrike" dirty="0">
                          <a:effectLst/>
                        </a:rPr>
                        <a:t>Upgrade site layout to support Internet Explorer 11</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8"/>
                  </a:ext>
                </a:extLst>
              </a:tr>
              <a:tr h="129281">
                <a:tc>
                  <a:txBody>
                    <a:bodyPr/>
                    <a:lstStyle/>
                    <a:p>
                      <a:pPr algn="l" fontAlgn="b"/>
                      <a:r>
                        <a:rPr lang="en-US" sz="800" u="none" strike="noStrike">
                          <a:effectLst/>
                        </a:rPr>
                        <a:t>Refund in-store mobile purchase from administrator device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9"/>
                  </a:ext>
                </a:extLst>
              </a:tr>
              <a:tr h="129281">
                <a:tc>
                  <a:txBody>
                    <a:bodyPr/>
                    <a:lstStyle/>
                    <a:p>
                      <a:pPr algn="l" fontAlgn="b"/>
                      <a:r>
                        <a:rPr lang="en-US" sz="800" u="none" strike="noStrike">
                          <a:effectLst/>
                        </a:rPr>
                        <a:t>Fix bugs related to jQuery upgrade (Defect #123, #456, #321, etc.)</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0"/>
                  </a:ext>
                </a:extLst>
              </a:tr>
              <a:tr h="255011">
                <a:tc>
                  <a:txBody>
                    <a:bodyPr/>
                    <a:lstStyle/>
                    <a:p>
                      <a:pPr algn="l" fontAlgn="b"/>
                      <a:r>
                        <a:rPr lang="en-US" sz="800" u="none" strike="noStrike">
                          <a:effectLst/>
                        </a:rPr>
                        <a:t>Fix bugs related to declined transactions using debit cards (Defect #132, #821)</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1"/>
                  </a:ext>
                </a:extLst>
              </a:tr>
              <a:tr h="129281">
                <a:tc>
                  <a:txBody>
                    <a:bodyPr/>
                    <a:lstStyle/>
                    <a:p>
                      <a:pPr algn="l" fontAlgn="b"/>
                      <a:r>
                        <a:rPr lang="en-US" sz="800" u="none" strike="noStrike" dirty="0">
                          <a:effectLst/>
                        </a:rPr>
                        <a:t>Book pre-paid appointment</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dirty="0">
                          <a:effectLst/>
                        </a:rPr>
                        <a:t>2</a:t>
                      </a:r>
                      <a:endParaRPr lang="en-US" sz="800" b="0" i="0" u="none" strike="noStrike" dirty="0">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2"/>
                  </a:ext>
                </a:extLst>
              </a:tr>
              <a:tr h="129281">
                <a:tc>
                  <a:txBody>
                    <a:bodyPr/>
                    <a:lstStyle/>
                    <a:p>
                      <a:pPr algn="l" fontAlgn="b"/>
                      <a:r>
                        <a:rPr lang="en-US" sz="800" u="none" strike="noStrike">
                          <a:effectLst/>
                        </a:rPr>
                        <a:t>Request PDF summary of all purchases for date range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3"/>
                  </a:ext>
                </a:extLst>
              </a:tr>
              <a:tr h="129281">
                <a:tc>
                  <a:txBody>
                    <a:bodyPr/>
                    <a:lstStyle/>
                    <a:p>
                      <a:pPr algn="l" fontAlgn="b"/>
                      <a:r>
                        <a:rPr lang="en-US" sz="800" u="none" strike="noStrike">
                          <a:effectLst/>
                        </a:rPr>
                        <a:t>Redeem gift card for in-store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4"/>
                  </a:ext>
                </a:extLst>
              </a:tr>
              <a:tr h="129281">
                <a:tc>
                  <a:txBody>
                    <a:bodyPr/>
                    <a:lstStyle/>
                    <a:p>
                      <a:pPr algn="l" fontAlgn="b"/>
                      <a:r>
                        <a:rPr lang="en-US" sz="800" u="none" strike="noStrike">
                          <a:effectLst/>
                        </a:rPr>
                        <a:t>Redeem gift card for mobile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5"/>
                  </a:ext>
                </a:extLst>
              </a:tr>
              <a:tr h="129281">
                <a:tc>
                  <a:txBody>
                    <a:bodyPr/>
                    <a:lstStyle/>
                    <a:p>
                      <a:pPr algn="l" fontAlgn="b"/>
                      <a:r>
                        <a:rPr lang="en-US" sz="800" u="none" strike="noStrike">
                          <a:effectLst/>
                        </a:rPr>
                        <a:t>Update public-facing website to use new logo and color scheme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6"/>
                  </a:ext>
                </a:extLst>
              </a:tr>
              <a:tr h="129281">
                <a:tc>
                  <a:txBody>
                    <a:bodyPr/>
                    <a:lstStyle/>
                    <a:p>
                      <a:pPr algn="l" fontAlgn="b"/>
                      <a:r>
                        <a:rPr lang="en-US" sz="800" u="none" strike="noStrike">
                          <a:effectLst/>
                        </a:rPr>
                        <a:t>Update paid-user website to use new logo and color scheme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7"/>
                  </a:ext>
                </a:extLst>
              </a:tr>
              <a:tr h="129281">
                <a:tc>
                  <a:txBody>
                    <a:bodyPr/>
                    <a:lstStyle/>
                    <a:p>
                      <a:pPr algn="l" fontAlgn="b"/>
                      <a:r>
                        <a:rPr lang="en-US" sz="800" u="none" strike="noStrike">
                          <a:effectLst/>
                        </a:rPr>
                        <a:t>Update Android app to use new logo and color scheme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8"/>
                  </a:ext>
                </a:extLst>
              </a:tr>
              <a:tr h="129281">
                <a:tc>
                  <a:txBody>
                    <a:bodyPr/>
                    <a:lstStyle/>
                    <a:p>
                      <a:pPr algn="l" fontAlgn="b"/>
                      <a:r>
                        <a:rPr lang="en-US" sz="800" u="none" strike="noStrike" dirty="0">
                          <a:effectLst/>
                        </a:rPr>
                        <a:t>Update iOS app to use new logo and color scheme</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9"/>
                  </a:ext>
                </a:extLst>
              </a:tr>
              <a:tr h="255011">
                <a:tc>
                  <a:txBody>
                    <a:bodyPr/>
                    <a:lstStyle/>
                    <a:p>
                      <a:pPr algn="l" fontAlgn="b"/>
                      <a:r>
                        <a:rPr lang="en-US" sz="800" u="none" strike="noStrike">
                          <a:effectLst/>
                        </a:rPr>
                        <a:t>Real-time in-store purchase notification for managers on mobile admin app</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0"/>
                  </a:ext>
                </a:extLst>
              </a:tr>
              <a:tr h="129281">
                <a:tc>
                  <a:txBody>
                    <a:bodyPr/>
                    <a:lstStyle/>
                    <a:p>
                      <a:pPr algn="l" fontAlgn="b"/>
                      <a:r>
                        <a:rPr lang="en-US" sz="800" u="none" strike="noStrike">
                          <a:effectLst/>
                        </a:rPr>
                        <a:t>Request printed receipt after in-store mobile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1"/>
                  </a:ext>
                </a:extLst>
              </a:tr>
              <a:tr h="129281">
                <a:tc>
                  <a:txBody>
                    <a:bodyPr/>
                    <a:lstStyle/>
                    <a:p>
                      <a:pPr algn="l" fontAlgn="b"/>
                      <a:r>
                        <a:rPr lang="en-US" sz="800" u="none" strike="noStrike">
                          <a:effectLst/>
                        </a:rPr>
                        <a:t>Feature XYZ</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2"/>
                  </a:ext>
                </a:extLst>
              </a:tr>
              <a:tr h="129281">
                <a:tc>
                  <a:txBody>
                    <a:bodyPr/>
                    <a:lstStyle/>
                    <a:p>
                      <a:pPr algn="l" fontAlgn="b"/>
                      <a:r>
                        <a:rPr lang="en-US" sz="800" u="none" strike="noStrike">
                          <a:effectLst/>
                        </a:rPr>
                        <a:t>Feature ABC</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3"/>
                  </a:ext>
                </a:extLst>
              </a:tr>
              <a:tr h="129281">
                <a:tc>
                  <a:txBody>
                    <a:bodyPr/>
                    <a:lstStyle/>
                    <a:p>
                      <a:pPr algn="l" fontAlgn="b"/>
                      <a:r>
                        <a:rPr lang="en-US" sz="800" u="none" strike="noStrike">
                          <a:effectLst/>
                        </a:rPr>
                        <a:t>Use mobile camera to scan UPC and do a price comparison</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21</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4"/>
                  </a:ext>
                </a:extLst>
              </a:tr>
              <a:tr h="129281">
                <a:tc>
                  <a:txBody>
                    <a:bodyPr/>
                    <a:lstStyle/>
                    <a:p>
                      <a:pPr algn="l" fontAlgn="b"/>
                      <a:r>
                        <a:rPr lang="en-US" sz="800" u="none" strike="noStrike">
                          <a:effectLst/>
                        </a:rPr>
                        <a:t>Create a lasting world peace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21</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5"/>
                  </a:ext>
                </a:extLst>
              </a:tr>
              <a:tr h="129281">
                <a:tc>
                  <a:txBody>
                    <a:bodyPr/>
                    <a:lstStyle/>
                    <a:p>
                      <a:pPr algn="l" fontAlgn="b"/>
                      <a:r>
                        <a:rPr lang="en-US" sz="800" u="none" strike="noStrike">
                          <a:effectLst/>
                        </a:rPr>
                        <a:t>Feature QWERTY</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21</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6"/>
                  </a:ext>
                </a:extLst>
              </a:tr>
              <a:tr h="129281">
                <a:tc>
                  <a:txBody>
                    <a:bodyPr/>
                    <a:lstStyle/>
                    <a:p>
                      <a:pPr algn="l" fontAlgn="b"/>
                      <a:r>
                        <a:rPr lang="en-US" sz="800" u="none" strike="noStrike">
                          <a:effectLst/>
                        </a:rPr>
                        <a:t>Reporting dashboard for iOS &amp; Android</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40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7"/>
                  </a:ext>
                </a:extLst>
              </a:tr>
              <a:tr h="129281">
                <a:tc>
                  <a:txBody>
                    <a:bodyPr/>
                    <a:lstStyle/>
                    <a:p>
                      <a:pPr algn="l" fontAlgn="b"/>
                      <a:r>
                        <a:rPr lang="en-US" sz="800" u="none" strike="noStrike">
                          <a:effectLst/>
                        </a:rPr>
                        <a:t>Federated Identity using external authentication providers</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40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8"/>
                  </a:ext>
                </a:extLst>
              </a:tr>
              <a:tr h="129281">
                <a:tc>
                  <a:txBody>
                    <a:bodyPr/>
                    <a:lstStyle/>
                    <a:p>
                      <a:pPr algn="l" fontAlgn="b"/>
                      <a:r>
                        <a:rPr lang="en-US" sz="800" u="none" strike="noStrike">
                          <a:effectLst/>
                        </a:rPr>
                        <a:t>Add membership card to Apple Wallet</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9"/>
                  </a:ext>
                </a:extLst>
              </a:tr>
              <a:tr h="255011">
                <a:tc>
                  <a:txBody>
                    <a:bodyPr/>
                    <a:lstStyle/>
                    <a:p>
                      <a:pPr algn="l" fontAlgn="b"/>
                      <a:r>
                        <a:rPr lang="en-US" sz="800" u="none" strike="noStrike">
                          <a:effectLst/>
                        </a:rPr>
                        <a:t>Use mobile camera to scan UPC for product and add to cart for in-store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0"/>
                  </a:ext>
                </a:extLst>
              </a:tr>
              <a:tr h="129281">
                <a:tc>
                  <a:txBody>
                    <a:bodyPr/>
                    <a:lstStyle/>
                    <a:p>
                      <a:pPr algn="l" fontAlgn="b"/>
                      <a:r>
                        <a:rPr lang="en-US" sz="800" u="none" strike="noStrike">
                          <a:effectLst/>
                        </a:rPr>
                        <a:t>Complete in-store mobile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1"/>
                  </a:ext>
                </a:extLst>
              </a:tr>
              <a:tr h="129281">
                <a:tc>
                  <a:txBody>
                    <a:bodyPr/>
                    <a:lstStyle/>
                    <a:p>
                      <a:pPr algn="l" fontAlgn="b"/>
                      <a:r>
                        <a:rPr lang="en-US" sz="800" u="none" strike="noStrike">
                          <a:effectLst/>
                        </a:rPr>
                        <a:t>Teach cats to do tax preparation</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2"/>
                  </a:ext>
                </a:extLst>
              </a:tr>
              <a:tr h="129281">
                <a:tc>
                  <a:txBody>
                    <a:bodyPr/>
                    <a:lstStyle/>
                    <a:p>
                      <a:pPr algn="l" fontAlgn="b"/>
                      <a:r>
                        <a:rPr lang="en-US" sz="800" u="none" strike="noStrike">
                          <a:effectLst/>
                        </a:rPr>
                        <a:t>RFID-based inventory control system</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3"/>
                  </a:ext>
                </a:extLst>
              </a:tr>
              <a:tr h="129281">
                <a:tc>
                  <a:txBody>
                    <a:bodyPr/>
                    <a:lstStyle/>
                    <a:p>
                      <a:pPr algn="l" fontAlgn="b"/>
                      <a:r>
                        <a:rPr lang="en-US" sz="800" u="none" strike="noStrike">
                          <a:effectLst/>
                        </a:rPr>
                        <a:t>Migrate application hosting to external cloud provider</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40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4"/>
                  </a:ext>
                </a:extLst>
              </a:tr>
              <a:tr h="129281">
                <a:tc>
                  <a:txBody>
                    <a:bodyPr/>
                    <a:lstStyle/>
                    <a:p>
                      <a:pPr algn="l" fontAlgn="b"/>
                      <a:r>
                        <a:rPr lang="en-US" sz="800" u="none" strike="noStrike" dirty="0">
                          <a:effectLst/>
                        </a:rPr>
                        <a:t>Talking unicorns</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dirty="0">
                          <a:effectLst/>
                        </a:rPr>
                        <a:t>120</a:t>
                      </a:r>
                      <a:endParaRPr lang="en-US" sz="800" b="0" i="0" u="none" strike="noStrike" dirty="0">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5"/>
                  </a:ext>
                </a:extLst>
              </a:tr>
            </a:tbl>
          </a:graphicData>
        </a:graphic>
      </p:graphicFrame>
      <p:sp>
        <p:nvSpPr>
          <p:cNvPr id="2" name="Title 1"/>
          <p:cNvSpPr>
            <a:spLocks noGrp="1"/>
          </p:cNvSpPr>
          <p:nvPr>
            <p:ph type="title"/>
          </p:nvPr>
        </p:nvSpPr>
        <p:spPr>
          <a:xfrm>
            <a:off x="6157471" y="77900"/>
            <a:ext cx="2909069" cy="772113"/>
          </a:xfrm>
        </p:spPr>
        <p:txBody>
          <a:bodyPr>
            <a:normAutofit fontScale="90000"/>
          </a:bodyPr>
          <a:lstStyle/>
          <a:p>
            <a:pPr algn="r"/>
            <a:r>
              <a:rPr lang="en-US" sz="3000" dirty="0"/>
              <a:t>Product Backlog</a:t>
            </a:r>
            <a:br>
              <a:rPr lang="en-US" sz="3000" dirty="0"/>
            </a:br>
            <a:r>
              <a:rPr lang="en-US" sz="3000" dirty="0"/>
              <a:t>Forecasting</a:t>
            </a:r>
          </a:p>
        </p:txBody>
      </p:sp>
      <p:sp>
        <p:nvSpPr>
          <p:cNvPr id="3" name="Right Brace 2"/>
          <p:cNvSpPr/>
          <p:nvPr/>
        </p:nvSpPr>
        <p:spPr>
          <a:xfrm>
            <a:off x="3660085" y="178906"/>
            <a:ext cx="219903" cy="637346"/>
          </a:xfrm>
          <a:prstGeom prst="rightBrac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 name="TextBox 3"/>
          <p:cNvSpPr txBox="1"/>
          <p:nvPr/>
        </p:nvSpPr>
        <p:spPr>
          <a:xfrm>
            <a:off x="3879988" y="359078"/>
            <a:ext cx="777777" cy="300082"/>
          </a:xfrm>
          <a:prstGeom prst="rect">
            <a:avLst/>
          </a:prstGeom>
          <a:noFill/>
        </p:spPr>
        <p:txBody>
          <a:bodyPr wrap="none" rtlCol="0">
            <a:spAutoFit/>
          </a:bodyPr>
          <a:lstStyle/>
          <a:p>
            <a:r>
              <a:rPr lang="en-US" sz="1350" dirty="0"/>
              <a:t>Sprint 1</a:t>
            </a:r>
          </a:p>
        </p:txBody>
      </p:sp>
      <p:sp>
        <p:nvSpPr>
          <p:cNvPr id="6" name="Right Brace 5"/>
          <p:cNvSpPr/>
          <p:nvPr/>
        </p:nvSpPr>
        <p:spPr>
          <a:xfrm>
            <a:off x="3660085" y="816251"/>
            <a:ext cx="219903" cy="387627"/>
          </a:xfrm>
          <a:prstGeom prst="rightBrac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8" name="TextBox 7"/>
          <p:cNvSpPr txBox="1"/>
          <p:nvPr/>
        </p:nvSpPr>
        <p:spPr>
          <a:xfrm>
            <a:off x="3879988" y="871565"/>
            <a:ext cx="777777" cy="300082"/>
          </a:xfrm>
          <a:prstGeom prst="rect">
            <a:avLst/>
          </a:prstGeom>
          <a:noFill/>
        </p:spPr>
        <p:txBody>
          <a:bodyPr wrap="none" rtlCol="0">
            <a:spAutoFit/>
          </a:bodyPr>
          <a:lstStyle/>
          <a:p>
            <a:r>
              <a:rPr lang="en-US" sz="1350" dirty="0"/>
              <a:t>Sprint 2</a:t>
            </a:r>
          </a:p>
        </p:txBody>
      </p:sp>
      <p:sp>
        <p:nvSpPr>
          <p:cNvPr id="9" name="Right Brace 8"/>
          <p:cNvSpPr/>
          <p:nvPr/>
        </p:nvSpPr>
        <p:spPr>
          <a:xfrm>
            <a:off x="3660085" y="1215654"/>
            <a:ext cx="219903" cy="1016923"/>
          </a:xfrm>
          <a:prstGeom prst="rightBrac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 name="TextBox 9"/>
          <p:cNvSpPr txBox="1"/>
          <p:nvPr/>
        </p:nvSpPr>
        <p:spPr>
          <a:xfrm>
            <a:off x="3879987" y="1585615"/>
            <a:ext cx="777777" cy="300082"/>
          </a:xfrm>
          <a:prstGeom prst="rect">
            <a:avLst/>
          </a:prstGeom>
          <a:noFill/>
        </p:spPr>
        <p:txBody>
          <a:bodyPr wrap="none" rtlCol="0">
            <a:spAutoFit/>
          </a:bodyPr>
          <a:lstStyle/>
          <a:p>
            <a:r>
              <a:rPr lang="en-US" sz="1350" dirty="0"/>
              <a:t>Sprint 3</a:t>
            </a:r>
          </a:p>
        </p:txBody>
      </p:sp>
      <p:sp>
        <p:nvSpPr>
          <p:cNvPr id="11" name="Right Brace 10"/>
          <p:cNvSpPr/>
          <p:nvPr/>
        </p:nvSpPr>
        <p:spPr>
          <a:xfrm>
            <a:off x="3660085" y="2244352"/>
            <a:ext cx="219903" cy="882747"/>
          </a:xfrm>
          <a:prstGeom prst="rightBrac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2" name="TextBox 11"/>
          <p:cNvSpPr txBox="1"/>
          <p:nvPr/>
        </p:nvSpPr>
        <p:spPr>
          <a:xfrm>
            <a:off x="3879987" y="2547226"/>
            <a:ext cx="777777" cy="300082"/>
          </a:xfrm>
          <a:prstGeom prst="rect">
            <a:avLst/>
          </a:prstGeom>
          <a:noFill/>
        </p:spPr>
        <p:txBody>
          <a:bodyPr wrap="none" rtlCol="0">
            <a:spAutoFit/>
          </a:bodyPr>
          <a:lstStyle/>
          <a:p>
            <a:r>
              <a:rPr lang="en-US" sz="1350" dirty="0"/>
              <a:t>Sprint 4</a:t>
            </a:r>
          </a:p>
        </p:txBody>
      </p:sp>
      <p:sp>
        <p:nvSpPr>
          <p:cNvPr id="13" name="Right Brace 12"/>
          <p:cNvSpPr/>
          <p:nvPr/>
        </p:nvSpPr>
        <p:spPr>
          <a:xfrm>
            <a:off x="3660085" y="3134740"/>
            <a:ext cx="219903" cy="249533"/>
          </a:xfrm>
          <a:prstGeom prst="rightBrace">
            <a:avLst/>
          </a:prstGeom>
          <a:ln>
            <a:solidFill>
              <a:schemeClr val="tx2">
                <a:lumMod val="60000"/>
                <a:lumOff val="40000"/>
              </a:schemeClr>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4" name="TextBox 13"/>
          <p:cNvSpPr txBox="1"/>
          <p:nvPr/>
        </p:nvSpPr>
        <p:spPr>
          <a:xfrm>
            <a:off x="3879987" y="3144089"/>
            <a:ext cx="840295" cy="253916"/>
          </a:xfrm>
          <a:prstGeom prst="rect">
            <a:avLst/>
          </a:prstGeom>
          <a:noFill/>
        </p:spPr>
        <p:txBody>
          <a:bodyPr wrap="none" rtlCol="0">
            <a:spAutoFit/>
          </a:bodyPr>
          <a:lstStyle/>
          <a:p>
            <a:r>
              <a:rPr lang="en-US" sz="1050" dirty="0">
                <a:solidFill>
                  <a:schemeClr val="tx2">
                    <a:lumMod val="60000"/>
                    <a:lumOff val="40000"/>
                  </a:schemeClr>
                </a:solidFill>
              </a:rPr>
              <a:t>? Sprint 5 ?</a:t>
            </a:r>
          </a:p>
        </p:txBody>
      </p:sp>
      <p:sp>
        <p:nvSpPr>
          <p:cNvPr id="21" name="TextBox 20"/>
          <p:cNvSpPr txBox="1"/>
          <p:nvPr/>
        </p:nvSpPr>
        <p:spPr>
          <a:xfrm>
            <a:off x="3879987" y="3374921"/>
            <a:ext cx="745717" cy="230832"/>
          </a:xfrm>
          <a:prstGeom prst="rect">
            <a:avLst/>
          </a:prstGeom>
          <a:noFill/>
        </p:spPr>
        <p:txBody>
          <a:bodyPr wrap="none" rtlCol="0">
            <a:spAutoFit/>
          </a:bodyPr>
          <a:lstStyle/>
          <a:p>
            <a:r>
              <a:rPr lang="en-US" sz="900" dirty="0">
                <a:solidFill>
                  <a:schemeClr val="tx2">
                    <a:lumMod val="60000"/>
                    <a:lumOff val="40000"/>
                  </a:schemeClr>
                </a:solidFill>
              </a:rPr>
              <a:t>? Sprint 6 ?</a:t>
            </a:r>
          </a:p>
        </p:txBody>
      </p:sp>
      <p:sp>
        <p:nvSpPr>
          <p:cNvPr id="22" name="TextBox 21"/>
          <p:cNvSpPr txBox="1"/>
          <p:nvPr/>
        </p:nvSpPr>
        <p:spPr>
          <a:xfrm>
            <a:off x="3879986" y="3496387"/>
            <a:ext cx="745717" cy="230832"/>
          </a:xfrm>
          <a:prstGeom prst="rect">
            <a:avLst/>
          </a:prstGeom>
          <a:noFill/>
        </p:spPr>
        <p:txBody>
          <a:bodyPr wrap="none" rtlCol="0">
            <a:spAutoFit/>
          </a:bodyPr>
          <a:lstStyle/>
          <a:p>
            <a:r>
              <a:rPr lang="en-US" sz="900" dirty="0">
                <a:solidFill>
                  <a:schemeClr val="tx2">
                    <a:lumMod val="60000"/>
                    <a:lumOff val="40000"/>
                  </a:schemeClr>
                </a:solidFill>
              </a:rPr>
              <a:t>? Sprint 7 ?</a:t>
            </a:r>
          </a:p>
        </p:txBody>
      </p:sp>
      <p:sp>
        <p:nvSpPr>
          <p:cNvPr id="23" name="TextBox 22"/>
          <p:cNvSpPr txBox="1"/>
          <p:nvPr/>
        </p:nvSpPr>
        <p:spPr>
          <a:xfrm>
            <a:off x="3879985" y="3617852"/>
            <a:ext cx="745717" cy="230832"/>
          </a:xfrm>
          <a:prstGeom prst="rect">
            <a:avLst/>
          </a:prstGeom>
          <a:noFill/>
        </p:spPr>
        <p:txBody>
          <a:bodyPr wrap="none" rtlCol="0">
            <a:spAutoFit/>
          </a:bodyPr>
          <a:lstStyle/>
          <a:p>
            <a:r>
              <a:rPr lang="en-US" sz="900" dirty="0">
                <a:solidFill>
                  <a:schemeClr val="tx2">
                    <a:lumMod val="60000"/>
                    <a:lumOff val="40000"/>
                  </a:schemeClr>
                </a:solidFill>
              </a:rPr>
              <a:t>? Sprint 8 ?</a:t>
            </a:r>
          </a:p>
        </p:txBody>
      </p:sp>
      <p:sp>
        <p:nvSpPr>
          <p:cNvPr id="24" name="Right Brace 23"/>
          <p:cNvSpPr/>
          <p:nvPr/>
        </p:nvSpPr>
        <p:spPr>
          <a:xfrm>
            <a:off x="3660085" y="3809649"/>
            <a:ext cx="219903" cy="1248127"/>
          </a:xfrm>
          <a:prstGeom prst="rightBrace">
            <a:avLst/>
          </a:prstGeom>
          <a:ln>
            <a:solidFill>
              <a:schemeClr val="tx2">
                <a:lumMod val="60000"/>
                <a:lumOff val="40000"/>
              </a:schemeClr>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5" name="TextBox 24"/>
          <p:cNvSpPr txBox="1"/>
          <p:nvPr/>
        </p:nvSpPr>
        <p:spPr>
          <a:xfrm>
            <a:off x="3892811" y="4318295"/>
            <a:ext cx="931665" cy="253916"/>
          </a:xfrm>
          <a:prstGeom prst="rect">
            <a:avLst/>
          </a:prstGeom>
          <a:noFill/>
        </p:spPr>
        <p:txBody>
          <a:bodyPr wrap="none" rtlCol="0">
            <a:spAutoFit/>
          </a:bodyPr>
          <a:lstStyle/>
          <a:p>
            <a:r>
              <a:rPr lang="en-US" sz="1050" dirty="0">
                <a:solidFill>
                  <a:schemeClr val="tx2">
                    <a:lumMod val="60000"/>
                    <a:lumOff val="40000"/>
                  </a:schemeClr>
                </a:solidFill>
              </a:rPr>
              <a:t>? Sprint 9+ ?</a:t>
            </a:r>
          </a:p>
        </p:txBody>
      </p:sp>
      <p:sp>
        <p:nvSpPr>
          <p:cNvPr id="26" name="Rectangle 25"/>
          <p:cNvSpPr/>
          <p:nvPr/>
        </p:nvSpPr>
        <p:spPr>
          <a:xfrm>
            <a:off x="68309" y="2447683"/>
            <a:ext cx="3118645" cy="232772"/>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err="1">
              <a:solidFill>
                <a:schemeClr val="bg1"/>
              </a:solidFill>
            </a:endParaRPr>
          </a:p>
        </p:txBody>
      </p:sp>
      <p:sp>
        <p:nvSpPr>
          <p:cNvPr id="27" name="TextBox 26"/>
          <p:cNvSpPr txBox="1"/>
          <p:nvPr/>
        </p:nvSpPr>
        <p:spPr>
          <a:xfrm>
            <a:off x="5711312" y="1010065"/>
            <a:ext cx="3105114" cy="715581"/>
          </a:xfrm>
          <a:prstGeom prst="rect">
            <a:avLst/>
          </a:prstGeom>
          <a:noFill/>
        </p:spPr>
        <p:txBody>
          <a:bodyPr wrap="square" rtlCol="0">
            <a:spAutoFit/>
          </a:bodyPr>
          <a:lstStyle/>
          <a:p>
            <a:r>
              <a:rPr lang="en-US" sz="1350" dirty="0"/>
              <a:t>Question:</a:t>
            </a:r>
            <a:br>
              <a:rPr lang="en-US" sz="1350" dirty="0"/>
            </a:br>
            <a:r>
              <a:rPr lang="en-US" sz="1350" dirty="0"/>
              <a:t>When does </a:t>
            </a:r>
            <a:r>
              <a:rPr lang="en-US" sz="1350" i="1" dirty="0">
                <a:latin typeface="Myriad Pro Light" panose="020B0403030403020204" pitchFamily="34" charset="0"/>
              </a:rPr>
              <a:t>“Update Android app to use new logo and color scheme”</a:t>
            </a:r>
            <a:r>
              <a:rPr lang="en-US" sz="1350" dirty="0"/>
              <a:t> get done?</a:t>
            </a:r>
          </a:p>
        </p:txBody>
      </p:sp>
      <p:sp>
        <p:nvSpPr>
          <p:cNvPr id="28" name="TextBox 27"/>
          <p:cNvSpPr txBox="1"/>
          <p:nvPr/>
        </p:nvSpPr>
        <p:spPr>
          <a:xfrm>
            <a:off x="5711312" y="1862615"/>
            <a:ext cx="3362780" cy="715581"/>
          </a:xfrm>
          <a:prstGeom prst="rect">
            <a:avLst/>
          </a:prstGeom>
          <a:noFill/>
        </p:spPr>
        <p:txBody>
          <a:bodyPr wrap="none" rtlCol="0">
            <a:spAutoFit/>
          </a:bodyPr>
          <a:lstStyle/>
          <a:p>
            <a:r>
              <a:rPr lang="en-US" sz="1350" dirty="0"/>
              <a:t>Average Velocity = 21</a:t>
            </a:r>
          </a:p>
          <a:p>
            <a:endParaRPr lang="en-US" sz="1350" dirty="0"/>
          </a:p>
          <a:p>
            <a:r>
              <a:rPr lang="en-US" sz="1350" dirty="0">
                <a:sym typeface="Wingdings" panose="05000000000000000000" pitchFamily="2" charset="2"/>
              </a:rPr>
              <a:t> </a:t>
            </a:r>
            <a:r>
              <a:rPr lang="en-US" sz="1350" dirty="0"/>
              <a:t>Group PBIs into groups that total to 21</a:t>
            </a:r>
          </a:p>
        </p:txBody>
      </p:sp>
      <p:sp>
        <p:nvSpPr>
          <p:cNvPr id="29" name="TextBox 28"/>
          <p:cNvSpPr txBox="1"/>
          <p:nvPr/>
        </p:nvSpPr>
        <p:spPr>
          <a:xfrm>
            <a:off x="5735577" y="2942189"/>
            <a:ext cx="2789738" cy="1754326"/>
          </a:xfrm>
          <a:prstGeom prst="rect">
            <a:avLst/>
          </a:prstGeom>
          <a:noFill/>
        </p:spPr>
        <p:txBody>
          <a:bodyPr wrap="none" rtlCol="0">
            <a:spAutoFit/>
          </a:bodyPr>
          <a:lstStyle/>
          <a:p>
            <a:r>
              <a:rPr lang="en-US" sz="1350" dirty="0"/>
              <a:t>Sprint Length = 2 weeks</a:t>
            </a:r>
          </a:p>
          <a:p>
            <a:endParaRPr lang="en-US" sz="1350" dirty="0"/>
          </a:p>
          <a:p>
            <a:r>
              <a:rPr lang="en-US" sz="1350" dirty="0"/>
              <a:t>PBI probably gets done in Sprint 4</a:t>
            </a:r>
          </a:p>
          <a:p>
            <a:endParaRPr lang="en-US" sz="1350" dirty="0"/>
          </a:p>
          <a:p>
            <a:r>
              <a:rPr lang="en-US" sz="1350" dirty="0"/>
              <a:t>4 sprints * 2 weeks</a:t>
            </a:r>
          </a:p>
          <a:p>
            <a:endParaRPr lang="en-US" sz="1350" dirty="0"/>
          </a:p>
          <a:p>
            <a:r>
              <a:rPr lang="en-US" sz="1350" dirty="0"/>
              <a:t>The Forecast for that PBI:</a:t>
            </a:r>
            <a:br>
              <a:rPr lang="en-US" sz="1350" dirty="0"/>
            </a:br>
            <a:r>
              <a:rPr lang="en-US" sz="1350" dirty="0"/>
              <a:t>It’s done at the end of 8 weeks</a:t>
            </a:r>
          </a:p>
        </p:txBody>
      </p:sp>
      <p:sp>
        <p:nvSpPr>
          <p:cNvPr id="30" name="Rectangle 29"/>
          <p:cNvSpPr/>
          <p:nvPr/>
        </p:nvSpPr>
        <p:spPr>
          <a:xfrm>
            <a:off x="5711312" y="4162183"/>
            <a:ext cx="3105114" cy="511250"/>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err="1">
              <a:solidFill>
                <a:schemeClr val="bg1"/>
              </a:solidFill>
            </a:endParaRPr>
          </a:p>
        </p:txBody>
      </p:sp>
    </p:spTree>
    <p:extLst>
      <p:ext uri="{BB962C8B-B14F-4D97-AF65-F5344CB8AC3E}">
        <p14:creationId xmlns:p14="http://schemas.microsoft.com/office/powerpoint/2010/main" val="320178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animEffect transition="in" filter="fade">
                                      <p:cBhvr>
                                        <p:cTn id="27" dur="500"/>
                                        <p:tgtEl>
                                          <p:spTgt spid="2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500"/>
                            </p:stCondLst>
                            <p:childTnLst>
                              <p:par>
                                <p:cTn id="34" presetID="10" presetClass="entr" presetSubtype="0" fill="hold" grpId="0" nodeType="after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500"/>
                            </p:stCondLst>
                            <p:childTnLst>
                              <p:par>
                                <p:cTn id="43" presetID="10" presetClass="entr" presetSubtype="0" fill="hold" grpId="0" nodeType="afterEffect">
                                  <p:stCondLst>
                                    <p:cond delay="5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par>
                          <p:cTn id="51" fill="hold">
                            <p:stCondLst>
                              <p:cond delay="500"/>
                            </p:stCondLst>
                            <p:childTnLst>
                              <p:par>
                                <p:cTn id="52" presetID="10" presetClass="entr" presetSubtype="0" fill="hold" grpId="0" nodeType="afterEffect">
                                  <p:stCondLst>
                                    <p:cond delay="50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par>
                          <p:cTn id="60" fill="hold">
                            <p:stCondLst>
                              <p:cond delay="500"/>
                            </p:stCondLst>
                            <p:childTnLst>
                              <p:par>
                                <p:cTn id="61" presetID="10" presetClass="entr" presetSubtype="0" fill="hold" grpId="0" nodeType="afterEffect">
                                  <p:stCondLst>
                                    <p:cond delay="50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par>
                          <p:cTn id="72" fill="hold">
                            <p:stCondLst>
                              <p:cond delay="500"/>
                            </p:stCondLst>
                            <p:childTnLst>
                              <p:par>
                                <p:cTn id="73" presetID="10"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grpId="0" nodeType="withEffect">
                                  <p:stCondLst>
                                    <p:cond delay="100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500"/>
                                        <p:tgtEl>
                                          <p:spTgt spid="22"/>
                                        </p:tgtEl>
                                      </p:cBhvr>
                                    </p:animEffect>
                                  </p:childTnLst>
                                </p:cTn>
                              </p:par>
                              <p:par>
                                <p:cTn id="79" presetID="10" presetClass="entr" presetSubtype="0" fill="hold" grpId="0" nodeType="withEffect">
                                  <p:stCondLst>
                                    <p:cond delay="100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500"/>
                                        <p:tgtEl>
                                          <p:spTgt spid="2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9">
                                            <p:txEl>
                                              <p:pRg st="0" end="0"/>
                                            </p:txEl>
                                          </p:spTgt>
                                        </p:tgtEl>
                                        <p:attrNameLst>
                                          <p:attrName>style.visibility</p:attrName>
                                        </p:attrNameLst>
                                      </p:cBhvr>
                                      <p:to>
                                        <p:strVal val="visible"/>
                                      </p:to>
                                    </p:set>
                                    <p:animEffect transition="in" filter="fade">
                                      <p:cBhvr>
                                        <p:cTn id="93" dur="500"/>
                                        <p:tgtEl>
                                          <p:spTgt spid="29">
                                            <p:txEl>
                                              <p:pRg st="0" end="0"/>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9">
                                            <p:txEl>
                                              <p:pRg st="2" end="2"/>
                                            </p:txEl>
                                          </p:spTgt>
                                        </p:tgtEl>
                                        <p:attrNameLst>
                                          <p:attrName>style.visibility</p:attrName>
                                        </p:attrNameLst>
                                      </p:cBhvr>
                                      <p:to>
                                        <p:strVal val="visible"/>
                                      </p:to>
                                    </p:set>
                                    <p:animEffect transition="in" filter="fade">
                                      <p:cBhvr>
                                        <p:cTn id="98" dur="500"/>
                                        <p:tgtEl>
                                          <p:spTgt spid="29">
                                            <p:txEl>
                                              <p:pRg st="2" end="2"/>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29">
                                            <p:txEl>
                                              <p:pRg st="4" end="4"/>
                                            </p:txEl>
                                          </p:spTgt>
                                        </p:tgtEl>
                                        <p:attrNameLst>
                                          <p:attrName>style.visibility</p:attrName>
                                        </p:attrNameLst>
                                      </p:cBhvr>
                                      <p:to>
                                        <p:strVal val="visible"/>
                                      </p:to>
                                    </p:set>
                                    <p:animEffect transition="in" filter="fade">
                                      <p:cBhvr>
                                        <p:cTn id="103" dur="500"/>
                                        <p:tgtEl>
                                          <p:spTgt spid="29">
                                            <p:txEl>
                                              <p:pRg st="4" end="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9">
                                            <p:txEl>
                                              <p:pRg st="6" end="6"/>
                                            </p:txEl>
                                          </p:spTgt>
                                        </p:tgtEl>
                                        <p:attrNameLst>
                                          <p:attrName>style.visibility</p:attrName>
                                        </p:attrNameLst>
                                      </p:cBhvr>
                                      <p:to>
                                        <p:strVal val="visible"/>
                                      </p:to>
                                    </p:set>
                                    <p:animEffect transition="in" filter="fade">
                                      <p:cBhvr>
                                        <p:cTn id="108" dur="500"/>
                                        <p:tgtEl>
                                          <p:spTgt spid="29">
                                            <p:txEl>
                                              <p:pRg st="6" end="6"/>
                                            </p:txEl>
                                          </p:spTgt>
                                        </p:tgtEl>
                                      </p:cBhvr>
                                    </p:animEffec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8" grpId="0"/>
      <p:bldP spid="9" grpId="0" animBg="1"/>
      <p:bldP spid="10" grpId="0"/>
      <p:bldP spid="11" grpId="0" animBg="1"/>
      <p:bldP spid="12" grpId="0"/>
      <p:bldP spid="13" grpId="0" animBg="1"/>
      <p:bldP spid="14" grpId="0"/>
      <p:bldP spid="21" grpId="0"/>
      <p:bldP spid="22" grpId="0"/>
      <p:bldP spid="23" grpId="0"/>
      <p:bldP spid="24" grpId="0" animBg="1"/>
      <p:bldP spid="25" grpId="0"/>
      <p:bldP spid="26" grpId="0" animBg="1"/>
      <p:bldP spid="27" grpId="0"/>
      <p:bldP spid="28" grpId="0" uiExpand="1" build="p"/>
      <p:bldP spid="29" grpId="0" build="p"/>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12744" y="51642"/>
          <a:ext cx="3502795" cy="5031306"/>
        </p:xfrm>
        <a:graphic>
          <a:graphicData uri="http://schemas.openxmlformats.org/drawingml/2006/table">
            <a:tbl>
              <a:tblPr firstRow="1" bandRow="1">
                <a:tableStyleId>{F5AB1C69-6EDB-4FF4-983F-18BD219EF322}</a:tableStyleId>
              </a:tblPr>
              <a:tblGrid>
                <a:gridCol w="3114632">
                  <a:extLst>
                    <a:ext uri="{9D8B030D-6E8A-4147-A177-3AD203B41FA5}">
                      <a16:colId xmlns:a16="http://schemas.microsoft.com/office/drawing/2014/main" val="20000"/>
                    </a:ext>
                  </a:extLst>
                </a:gridCol>
                <a:gridCol w="388163">
                  <a:extLst>
                    <a:ext uri="{9D8B030D-6E8A-4147-A177-3AD203B41FA5}">
                      <a16:colId xmlns:a16="http://schemas.microsoft.com/office/drawing/2014/main" val="20001"/>
                    </a:ext>
                  </a:extLst>
                </a:gridCol>
              </a:tblGrid>
              <a:tr h="129281">
                <a:tc>
                  <a:txBody>
                    <a:bodyPr/>
                    <a:lstStyle/>
                    <a:p>
                      <a:pPr algn="l" fontAlgn="b"/>
                      <a:r>
                        <a:rPr lang="en-US" sz="800" b="1" u="none" strike="noStrike" dirty="0">
                          <a:effectLst/>
                        </a:rPr>
                        <a:t>Name</a:t>
                      </a:r>
                      <a:endParaRPr lang="en-US" sz="800" b="1" i="0" u="none" strike="noStrike" dirty="0">
                        <a:solidFill>
                          <a:srgbClr val="000000"/>
                        </a:solidFill>
                        <a:effectLst/>
                        <a:latin typeface="Calibri" panose="020F0502020204030204" pitchFamily="34" charset="0"/>
                      </a:endParaRPr>
                    </a:p>
                  </a:txBody>
                  <a:tcPr marL="3551" marR="3551" marT="3551" marB="0" anchor="b"/>
                </a:tc>
                <a:tc>
                  <a:txBody>
                    <a:bodyPr/>
                    <a:lstStyle/>
                    <a:p>
                      <a:pPr algn="l" fontAlgn="b"/>
                      <a:r>
                        <a:rPr lang="en-US" sz="800" b="1" u="none" strike="noStrike" dirty="0">
                          <a:effectLst/>
                        </a:rPr>
                        <a:t>Size</a:t>
                      </a:r>
                      <a:endParaRPr lang="en-US" sz="800" b="1" i="0" u="none" strike="noStrike" dirty="0">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0"/>
                  </a:ext>
                </a:extLst>
              </a:tr>
              <a:tr h="129281">
                <a:tc>
                  <a:txBody>
                    <a:bodyPr/>
                    <a:lstStyle/>
                    <a:p>
                      <a:pPr algn="l" fontAlgn="b"/>
                      <a:r>
                        <a:rPr lang="en-US" sz="800" u="none" strike="noStrike" dirty="0">
                          <a:effectLst/>
                        </a:rPr>
                        <a:t>Update payment system to convert USD to Bitcoin</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dirty="0">
                          <a:effectLst/>
                        </a:rPr>
                        <a:t>8</a:t>
                      </a:r>
                      <a:endParaRPr lang="en-US" sz="800" b="0" i="0" u="none" strike="noStrike" dirty="0">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1"/>
                  </a:ext>
                </a:extLst>
              </a:tr>
              <a:tr h="129281">
                <a:tc>
                  <a:txBody>
                    <a:bodyPr/>
                    <a:lstStyle/>
                    <a:p>
                      <a:pPr algn="l" fontAlgn="b"/>
                      <a:r>
                        <a:rPr lang="en-US" sz="800" u="none" strike="noStrike">
                          <a:effectLst/>
                        </a:rPr>
                        <a:t>Fix layout and click problems on Safari on iPhone 6</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2"/>
                  </a:ext>
                </a:extLst>
              </a:tr>
              <a:tr h="129281">
                <a:tc>
                  <a:txBody>
                    <a:bodyPr/>
                    <a:lstStyle/>
                    <a:p>
                      <a:pPr algn="l" fontAlgn="b"/>
                      <a:r>
                        <a:rPr lang="en-US" sz="800" u="none" strike="noStrike">
                          <a:effectLst/>
                        </a:rPr>
                        <a:t>Update payment system to support ApplePay</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3"/>
                  </a:ext>
                </a:extLst>
              </a:tr>
              <a:tr h="129281">
                <a:tc>
                  <a:txBody>
                    <a:bodyPr/>
                    <a:lstStyle/>
                    <a:p>
                      <a:pPr algn="l" fontAlgn="b"/>
                      <a:r>
                        <a:rPr lang="en-US" sz="800" u="none" strike="noStrike">
                          <a:effectLst/>
                        </a:rPr>
                        <a:t>Request PDF receipt delivered by email for past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4"/>
                  </a:ext>
                </a:extLst>
              </a:tr>
              <a:tr h="129281">
                <a:tc>
                  <a:txBody>
                    <a:bodyPr/>
                    <a:lstStyle/>
                    <a:p>
                      <a:pPr algn="l" fontAlgn="b"/>
                      <a:r>
                        <a:rPr lang="en-US" sz="800" u="none" strike="noStrike" dirty="0">
                          <a:effectLst/>
                        </a:rPr>
                        <a:t>Generate report to see orders by payment type</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5"/>
                  </a:ext>
                </a:extLst>
              </a:tr>
              <a:tr h="129281">
                <a:tc>
                  <a:txBody>
                    <a:bodyPr/>
                    <a:lstStyle/>
                    <a:p>
                      <a:pPr algn="l" fontAlgn="b"/>
                      <a:r>
                        <a:rPr lang="en-US" sz="800" u="none" strike="noStrike">
                          <a:effectLst/>
                        </a:rPr>
                        <a:t>Update payment system to take PayPal payments</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6"/>
                  </a:ext>
                </a:extLst>
              </a:tr>
              <a:tr h="129281">
                <a:tc>
                  <a:txBody>
                    <a:bodyPr/>
                    <a:lstStyle/>
                    <a:p>
                      <a:pPr algn="l" fontAlgn="b"/>
                      <a:r>
                        <a:rPr lang="en-US" sz="800" u="none" strike="noStrike">
                          <a:effectLst/>
                        </a:rPr>
                        <a:t>Mark transaction for fraud audit</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7"/>
                  </a:ext>
                </a:extLst>
              </a:tr>
              <a:tr h="129281">
                <a:tc>
                  <a:txBody>
                    <a:bodyPr/>
                    <a:lstStyle/>
                    <a:p>
                      <a:pPr algn="l" fontAlgn="b"/>
                      <a:r>
                        <a:rPr lang="en-US" sz="800" u="none" strike="noStrike" dirty="0">
                          <a:effectLst/>
                        </a:rPr>
                        <a:t>Upgrade site layout to support Internet Explorer 11</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8"/>
                  </a:ext>
                </a:extLst>
              </a:tr>
              <a:tr h="129281">
                <a:tc>
                  <a:txBody>
                    <a:bodyPr/>
                    <a:lstStyle/>
                    <a:p>
                      <a:pPr algn="l" fontAlgn="b"/>
                      <a:r>
                        <a:rPr lang="en-US" sz="800" u="none" strike="noStrike">
                          <a:effectLst/>
                        </a:rPr>
                        <a:t>Refund in-store mobile purchase from administrator device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09"/>
                  </a:ext>
                </a:extLst>
              </a:tr>
              <a:tr h="129281">
                <a:tc>
                  <a:txBody>
                    <a:bodyPr/>
                    <a:lstStyle/>
                    <a:p>
                      <a:pPr algn="l" fontAlgn="b"/>
                      <a:r>
                        <a:rPr lang="en-US" sz="800" u="none" strike="noStrike">
                          <a:effectLst/>
                        </a:rPr>
                        <a:t>Fix bugs related to jQuery upgrade (Defect #123, #456, #321, etc.)</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0"/>
                  </a:ext>
                </a:extLst>
              </a:tr>
              <a:tr h="255011">
                <a:tc>
                  <a:txBody>
                    <a:bodyPr/>
                    <a:lstStyle/>
                    <a:p>
                      <a:pPr algn="l" fontAlgn="b"/>
                      <a:r>
                        <a:rPr lang="en-US" sz="800" u="none" strike="noStrike">
                          <a:effectLst/>
                        </a:rPr>
                        <a:t>Fix bugs related to declined transactions using debit cards (Defect #132, #821)</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1"/>
                  </a:ext>
                </a:extLst>
              </a:tr>
              <a:tr h="129281">
                <a:tc>
                  <a:txBody>
                    <a:bodyPr/>
                    <a:lstStyle/>
                    <a:p>
                      <a:pPr algn="l" fontAlgn="b"/>
                      <a:r>
                        <a:rPr lang="en-US" sz="800" u="none" strike="noStrike" dirty="0">
                          <a:effectLst/>
                        </a:rPr>
                        <a:t>Book pre-paid appointment</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dirty="0">
                          <a:effectLst/>
                        </a:rPr>
                        <a:t>2</a:t>
                      </a:r>
                      <a:endParaRPr lang="en-US" sz="800" b="0" i="0" u="none" strike="noStrike" dirty="0">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2"/>
                  </a:ext>
                </a:extLst>
              </a:tr>
              <a:tr h="129281">
                <a:tc>
                  <a:txBody>
                    <a:bodyPr/>
                    <a:lstStyle/>
                    <a:p>
                      <a:pPr algn="l" fontAlgn="b"/>
                      <a:r>
                        <a:rPr lang="en-US" sz="800" u="none" strike="noStrike">
                          <a:effectLst/>
                        </a:rPr>
                        <a:t>Request PDF summary of all purchases for date range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3"/>
                  </a:ext>
                </a:extLst>
              </a:tr>
              <a:tr h="129281">
                <a:tc>
                  <a:txBody>
                    <a:bodyPr/>
                    <a:lstStyle/>
                    <a:p>
                      <a:pPr algn="l" fontAlgn="b"/>
                      <a:r>
                        <a:rPr lang="en-US" sz="800" u="none" strike="noStrike">
                          <a:effectLst/>
                        </a:rPr>
                        <a:t>Redeem gift card for in-store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4"/>
                  </a:ext>
                </a:extLst>
              </a:tr>
              <a:tr h="129281">
                <a:tc>
                  <a:txBody>
                    <a:bodyPr/>
                    <a:lstStyle/>
                    <a:p>
                      <a:pPr algn="l" fontAlgn="b"/>
                      <a:r>
                        <a:rPr lang="en-US" sz="800" u="none" strike="noStrike">
                          <a:effectLst/>
                        </a:rPr>
                        <a:t>Redeem gift card for mobile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5"/>
                  </a:ext>
                </a:extLst>
              </a:tr>
              <a:tr h="129281">
                <a:tc>
                  <a:txBody>
                    <a:bodyPr/>
                    <a:lstStyle/>
                    <a:p>
                      <a:pPr algn="l" fontAlgn="b"/>
                      <a:r>
                        <a:rPr lang="en-US" sz="800" u="none" strike="noStrike">
                          <a:effectLst/>
                        </a:rPr>
                        <a:t>Update public-facing website to use new logo and color scheme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6"/>
                  </a:ext>
                </a:extLst>
              </a:tr>
              <a:tr h="129281">
                <a:tc>
                  <a:txBody>
                    <a:bodyPr/>
                    <a:lstStyle/>
                    <a:p>
                      <a:pPr algn="l" fontAlgn="b"/>
                      <a:r>
                        <a:rPr lang="en-US" sz="800" u="none" strike="noStrike">
                          <a:effectLst/>
                        </a:rPr>
                        <a:t>Update paid-user website to use new logo and color scheme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7"/>
                  </a:ext>
                </a:extLst>
              </a:tr>
              <a:tr h="129281">
                <a:tc>
                  <a:txBody>
                    <a:bodyPr/>
                    <a:lstStyle/>
                    <a:p>
                      <a:pPr algn="l" fontAlgn="b"/>
                      <a:r>
                        <a:rPr lang="en-US" sz="800" u="none" strike="noStrike">
                          <a:effectLst/>
                        </a:rPr>
                        <a:t>Update Android app to use new logo and color scheme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8"/>
                  </a:ext>
                </a:extLst>
              </a:tr>
              <a:tr h="129281">
                <a:tc>
                  <a:txBody>
                    <a:bodyPr/>
                    <a:lstStyle/>
                    <a:p>
                      <a:pPr algn="l" fontAlgn="b"/>
                      <a:r>
                        <a:rPr lang="en-US" sz="800" u="none" strike="noStrike" dirty="0">
                          <a:effectLst/>
                        </a:rPr>
                        <a:t>Update iOS app to use new logo and color scheme</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19"/>
                  </a:ext>
                </a:extLst>
              </a:tr>
              <a:tr h="255011">
                <a:tc>
                  <a:txBody>
                    <a:bodyPr/>
                    <a:lstStyle/>
                    <a:p>
                      <a:pPr algn="l" fontAlgn="b"/>
                      <a:r>
                        <a:rPr lang="en-US" sz="800" u="none" strike="noStrike">
                          <a:effectLst/>
                        </a:rPr>
                        <a:t>Real-time in-store purchase notification for managers on mobile admin app</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0"/>
                  </a:ext>
                </a:extLst>
              </a:tr>
              <a:tr h="129281">
                <a:tc>
                  <a:txBody>
                    <a:bodyPr/>
                    <a:lstStyle/>
                    <a:p>
                      <a:pPr algn="l" fontAlgn="b"/>
                      <a:r>
                        <a:rPr lang="en-US" sz="800" u="none" strike="noStrike">
                          <a:effectLst/>
                        </a:rPr>
                        <a:t>Request printed receipt after in-store mobile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1"/>
                  </a:ext>
                </a:extLst>
              </a:tr>
              <a:tr h="129281">
                <a:tc>
                  <a:txBody>
                    <a:bodyPr/>
                    <a:lstStyle/>
                    <a:p>
                      <a:pPr algn="l" fontAlgn="b"/>
                      <a:r>
                        <a:rPr lang="en-US" sz="800" u="none" strike="noStrike">
                          <a:effectLst/>
                        </a:rPr>
                        <a:t>Feature XYZ</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2"/>
                  </a:ext>
                </a:extLst>
              </a:tr>
              <a:tr h="129281">
                <a:tc>
                  <a:txBody>
                    <a:bodyPr/>
                    <a:lstStyle/>
                    <a:p>
                      <a:pPr algn="l" fontAlgn="b"/>
                      <a:r>
                        <a:rPr lang="en-US" sz="800" u="none" strike="noStrike">
                          <a:effectLst/>
                        </a:rPr>
                        <a:t>Feature ABC</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3"/>
                  </a:ext>
                </a:extLst>
              </a:tr>
              <a:tr h="129281">
                <a:tc>
                  <a:txBody>
                    <a:bodyPr/>
                    <a:lstStyle/>
                    <a:p>
                      <a:pPr algn="l" fontAlgn="b"/>
                      <a:r>
                        <a:rPr lang="en-US" sz="800" u="none" strike="noStrike">
                          <a:effectLst/>
                        </a:rPr>
                        <a:t>Use mobile camera to scan UPC and do a price comparison</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21</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4"/>
                  </a:ext>
                </a:extLst>
              </a:tr>
              <a:tr h="129281">
                <a:tc>
                  <a:txBody>
                    <a:bodyPr/>
                    <a:lstStyle/>
                    <a:p>
                      <a:pPr algn="l" fontAlgn="b"/>
                      <a:r>
                        <a:rPr lang="en-US" sz="800" u="none" strike="noStrike">
                          <a:effectLst/>
                        </a:rPr>
                        <a:t>Create a lasting world peace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21</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5"/>
                  </a:ext>
                </a:extLst>
              </a:tr>
              <a:tr h="129281">
                <a:tc>
                  <a:txBody>
                    <a:bodyPr/>
                    <a:lstStyle/>
                    <a:p>
                      <a:pPr algn="l" fontAlgn="b"/>
                      <a:r>
                        <a:rPr lang="en-US" sz="800" u="none" strike="noStrike">
                          <a:effectLst/>
                        </a:rPr>
                        <a:t>Feature QWERTY</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21</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6"/>
                  </a:ext>
                </a:extLst>
              </a:tr>
              <a:tr h="129281">
                <a:tc>
                  <a:txBody>
                    <a:bodyPr/>
                    <a:lstStyle/>
                    <a:p>
                      <a:pPr algn="l" fontAlgn="b"/>
                      <a:r>
                        <a:rPr lang="en-US" sz="800" u="none" strike="noStrike">
                          <a:effectLst/>
                        </a:rPr>
                        <a:t>Reporting dashboard for iOS &amp; Android</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40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7"/>
                  </a:ext>
                </a:extLst>
              </a:tr>
              <a:tr h="129281">
                <a:tc>
                  <a:txBody>
                    <a:bodyPr/>
                    <a:lstStyle/>
                    <a:p>
                      <a:pPr algn="l" fontAlgn="b"/>
                      <a:r>
                        <a:rPr lang="en-US" sz="800" u="none" strike="noStrike">
                          <a:effectLst/>
                        </a:rPr>
                        <a:t>Federated Identity using external authentication providers</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40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8"/>
                  </a:ext>
                </a:extLst>
              </a:tr>
              <a:tr h="129281">
                <a:tc>
                  <a:txBody>
                    <a:bodyPr/>
                    <a:lstStyle/>
                    <a:p>
                      <a:pPr algn="l" fontAlgn="b"/>
                      <a:r>
                        <a:rPr lang="en-US" sz="800" u="none" strike="noStrike">
                          <a:effectLst/>
                        </a:rPr>
                        <a:t>Add membership card to Apple Wallet</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29"/>
                  </a:ext>
                </a:extLst>
              </a:tr>
              <a:tr h="255011">
                <a:tc>
                  <a:txBody>
                    <a:bodyPr/>
                    <a:lstStyle/>
                    <a:p>
                      <a:pPr algn="l" fontAlgn="b"/>
                      <a:r>
                        <a:rPr lang="en-US" sz="800" u="none" strike="noStrike">
                          <a:effectLst/>
                        </a:rPr>
                        <a:t>Use mobile camera to scan UPC for product and add to cart for in-store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0"/>
                  </a:ext>
                </a:extLst>
              </a:tr>
              <a:tr h="129281">
                <a:tc>
                  <a:txBody>
                    <a:bodyPr/>
                    <a:lstStyle/>
                    <a:p>
                      <a:pPr algn="l" fontAlgn="b"/>
                      <a:r>
                        <a:rPr lang="en-US" sz="800" u="none" strike="noStrike">
                          <a:effectLst/>
                        </a:rPr>
                        <a:t>Complete in-store mobile purchase</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1"/>
                  </a:ext>
                </a:extLst>
              </a:tr>
              <a:tr h="129281">
                <a:tc>
                  <a:txBody>
                    <a:bodyPr/>
                    <a:lstStyle/>
                    <a:p>
                      <a:pPr algn="l" fontAlgn="b"/>
                      <a:r>
                        <a:rPr lang="en-US" sz="800" u="none" strike="noStrike">
                          <a:effectLst/>
                        </a:rPr>
                        <a:t>Teach cats to do tax preparation</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2"/>
                  </a:ext>
                </a:extLst>
              </a:tr>
              <a:tr h="129281">
                <a:tc>
                  <a:txBody>
                    <a:bodyPr/>
                    <a:lstStyle/>
                    <a:p>
                      <a:pPr algn="l" fontAlgn="b"/>
                      <a:r>
                        <a:rPr lang="en-US" sz="800" u="none" strike="noStrike">
                          <a:effectLst/>
                        </a:rPr>
                        <a:t>RFID-based inventory control system</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3"/>
                  </a:ext>
                </a:extLst>
              </a:tr>
              <a:tr h="129281">
                <a:tc>
                  <a:txBody>
                    <a:bodyPr/>
                    <a:lstStyle/>
                    <a:p>
                      <a:pPr algn="l" fontAlgn="b"/>
                      <a:r>
                        <a:rPr lang="en-US" sz="800" u="none" strike="noStrike">
                          <a:effectLst/>
                        </a:rPr>
                        <a:t>Migrate application hosting to external cloud provider</a:t>
                      </a:r>
                      <a:endParaRPr lang="en-US" sz="800" b="0" i="0" u="none" strike="noStrike">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a:effectLst/>
                        </a:rPr>
                        <a:t>40</a:t>
                      </a:r>
                      <a:endParaRPr lang="en-US" sz="800" b="0" i="0" u="none" strike="noStrike">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4"/>
                  </a:ext>
                </a:extLst>
              </a:tr>
              <a:tr h="129281">
                <a:tc>
                  <a:txBody>
                    <a:bodyPr/>
                    <a:lstStyle/>
                    <a:p>
                      <a:pPr algn="l" fontAlgn="b"/>
                      <a:r>
                        <a:rPr lang="en-US" sz="800" u="none" strike="noStrike" dirty="0">
                          <a:effectLst/>
                        </a:rPr>
                        <a:t>Talking unicorns</a:t>
                      </a:r>
                      <a:endParaRPr lang="en-US" sz="800" b="0" i="0" u="none" strike="noStrike" dirty="0">
                        <a:solidFill>
                          <a:srgbClr val="000000"/>
                        </a:solidFill>
                        <a:effectLst/>
                        <a:latin typeface="Calibri" panose="020F0502020204030204" pitchFamily="34" charset="0"/>
                      </a:endParaRPr>
                    </a:p>
                  </a:txBody>
                  <a:tcPr marL="3551" marR="3551" marT="3551" marB="0" anchor="b"/>
                </a:tc>
                <a:tc>
                  <a:txBody>
                    <a:bodyPr/>
                    <a:lstStyle/>
                    <a:p>
                      <a:pPr algn="r" fontAlgn="b"/>
                      <a:r>
                        <a:rPr lang="en-US" sz="800" u="none" strike="noStrike" dirty="0">
                          <a:effectLst/>
                        </a:rPr>
                        <a:t>120</a:t>
                      </a:r>
                      <a:endParaRPr lang="en-US" sz="800" b="0" i="0" u="none" strike="noStrike" dirty="0">
                        <a:solidFill>
                          <a:srgbClr val="000000"/>
                        </a:solidFill>
                        <a:effectLst/>
                        <a:latin typeface="Calibri" panose="020F0502020204030204" pitchFamily="34" charset="0"/>
                      </a:endParaRPr>
                    </a:p>
                  </a:txBody>
                  <a:tcPr marL="3551" marR="3551" marT="3551" marB="0" anchor="b"/>
                </a:tc>
                <a:extLst>
                  <a:ext uri="{0D108BD9-81ED-4DB2-BD59-A6C34878D82A}">
                    <a16:rowId xmlns:a16="http://schemas.microsoft.com/office/drawing/2014/main" val="10035"/>
                  </a:ext>
                </a:extLst>
              </a:tr>
            </a:tbl>
          </a:graphicData>
        </a:graphic>
      </p:graphicFrame>
      <p:sp>
        <p:nvSpPr>
          <p:cNvPr id="2" name="Title 1"/>
          <p:cNvSpPr>
            <a:spLocks noGrp="1"/>
          </p:cNvSpPr>
          <p:nvPr>
            <p:ph type="title"/>
          </p:nvPr>
        </p:nvSpPr>
        <p:spPr>
          <a:xfrm>
            <a:off x="6157471" y="77900"/>
            <a:ext cx="2909069" cy="772113"/>
          </a:xfrm>
        </p:spPr>
        <p:txBody>
          <a:bodyPr>
            <a:normAutofit fontScale="90000"/>
          </a:bodyPr>
          <a:lstStyle/>
          <a:p>
            <a:pPr algn="r"/>
            <a:r>
              <a:rPr lang="en-US" sz="3000" dirty="0"/>
              <a:t>Product Backlog</a:t>
            </a:r>
            <a:br>
              <a:rPr lang="en-US" sz="3000" dirty="0"/>
            </a:br>
            <a:r>
              <a:rPr lang="en-US" sz="3000" dirty="0"/>
              <a:t>Forecasting</a:t>
            </a:r>
          </a:p>
        </p:txBody>
      </p:sp>
      <p:sp>
        <p:nvSpPr>
          <p:cNvPr id="3" name="Right Brace 2"/>
          <p:cNvSpPr/>
          <p:nvPr/>
        </p:nvSpPr>
        <p:spPr>
          <a:xfrm>
            <a:off x="3660085" y="178906"/>
            <a:ext cx="219903" cy="637346"/>
          </a:xfrm>
          <a:prstGeom prst="rightBrac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 name="TextBox 3"/>
          <p:cNvSpPr txBox="1"/>
          <p:nvPr/>
        </p:nvSpPr>
        <p:spPr>
          <a:xfrm>
            <a:off x="3879988" y="359078"/>
            <a:ext cx="777777" cy="300082"/>
          </a:xfrm>
          <a:prstGeom prst="rect">
            <a:avLst/>
          </a:prstGeom>
          <a:noFill/>
        </p:spPr>
        <p:txBody>
          <a:bodyPr wrap="none" rtlCol="0">
            <a:spAutoFit/>
          </a:bodyPr>
          <a:lstStyle/>
          <a:p>
            <a:r>
              <a:rPr lang="en-US" sz="1350" dirty="0"/>
              <a:t>Sprint 1</a:t>
            </a:r>
          </a:p>
        </p:txBody>
      </p:sp>
      <p:sp>
        <p:nvSpPr>
          <p:cNvPr id="6" name="Right Brace 5"/>
          <p:cNvSpPr/>
          <p:nvPr/>
        </p:nvSpPr>
        <p:spPr>
          <a:xfrm>
            <a:off x="3660085" y="816251"/>
            <a:ext cx="219903" cy="387627"/>
          </a:xfrm>
          <a:prstGeom prst="rightBrac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8" name="TextBox 7"/>
          <p:cNvSpPr txBox="1"/>
          <p:nvPr/>
        </p:nvSpPr>
        <p:spPr>
          <a:xfrm>
            <a:off x="3879988" y="871565"/>
            <a:ext cx="777777" cy="300082"/>
          </a:xfrm>
          <a:prstGeom prst="rect">
            <a:avLst/>
          </a:prstGeom>
          <a:noFill/>
        </p:spPr>
        <p:txBody>
          <a:bodyPr wrap="none" rtlCol="0">
            <a:spAutoFit/>
          </a:bodyPr>
          <a:lstStyle/>
          <a:p>
            <a:r>
              <a:rPr lang="en-US" sz="1350" dirty="0"/>
              <a:t>Sprint 2</a:t>
            </a:r>
          </a:p>
        </p:txBody>
      </p:sp>
      <p:sp>
        <p:nvSpPr>
          <p:cNvPr id="9" name="Right Brace 8"/>
          <p:cNvSpPr/>
          <p:nvPr/>
        </p:nvSpPr>
        <p:spPr>
          <a:xfrm>
            <a:off x="3660085" y="1215654"/>
            <a:ext cx="219903" cy="1016923"/>
          </a:xfrm>
          <a:prstGeom prst="rightBrac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 name="TextBox 9"/>
          <p:cNvSpPr txBox="1"/>
          <p:nvPr/>
        </p:nvSpPr>
        <p:spPr>
          <a:xfrm>
            <a:off x="3879987" y="1585615"/>
            <a:ext cx="777777" cy="300082"/>
          </a:xfrm>
          <a:prstGeom prst="rect">
            <a:avLst/>
          </a:prstGeom>
          <a:noFill/>
        </p:spPr>
        <p:txBody>
          <a:bodyPr wrap="none" rtlCol="0">
            <a:spAutoFit/>
          </a:bodyPr>
          <a:lstStyle/>
          <a:p>
            <a:r>
              <a:rPr lang="en-US" sz="1350" dirty="0"/>
              <a:t>Sprint 3</a:t>
            </a:r>
          </a:p>
        </p:txBody>
      </p:sp>
      <p:sp>
        <p:nvSpPr>
          <p:cNvPr id="11" name="Right Brace 10"/>
          <p:cNvSpPr/>
          <p:nvPr/>
        </p:nvSpPr>
        <p:spPr>
          <a:xfrm>
            <a:off x="3660085" y="2244352"/>
            <a:ext cx="219903" cy="882747"/>
          </a:xfrm>
          <a:prstGeom prst="rightBrace">
            <a:avLst/>
          </a:prstGeom>
          <a:ln>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2" name="TextBox 11"/>
          <p:cNvSpPr txBox="1"/>
          <p:nvPr/>
        </p:nvSpPr>
        <p:spPr>
          <a:xfrm>
            <a:off x="3879987" y="2547226"/>
            <a:ext cx="777777" cy="300082"/>
          </a:xfrm>
          <a:prstGeom prst="rect">
            <a:avLst/>
          </a:prstGeom>
          <a:noFill/>
        </p:spPr>
        <p:txBody>
          <a:bodyPr wrap="none" rtlCol="0">
            <a:spAutoFit/>
          </a:bodyPr>
          <a:lstStyle/>
          <a:p>
            <a:r>
              <a:rPr lang="en-US" sz="1350" dirty="0"/>
              <a:t>Sprint 4</a:t>
            </a:r>
          </a:p>
        </p:txBody>
      </p:sp>
      <p:sp>
        <p:nvSpPr>
          <p:cNvPr id="13" name="Right Brace 12"/>
          <p:cNvSpPr/>
          <p:nvPr/>
        </p:nvSpPr>
        <p:spPr>
          <a:xfrm>
            <a:off x="3660085" y="3134740"/>
            <a:ext cx="219903" cy="249533"/>
          </a:xfrm>
          <a:prstGeom prst="rightBrace">
            <a:avLst/>
          </a:prstGeom>
          <a:ln>
            <a:solidFill>
              <a:schemeClr val="tx2">
                <a:lumMod val="60000"/>
                <a:lumOff val="40000"/>
              </a:schemeClr>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4" name="TextBox 13"/>
          <p:cNvSpPr txBox="1"/>
          <p:nvPr/>
        </p:nvSpPr>
        <p:spPr>
          <a:xfrm>
            <a:off x="3879987" y="3144089"/>
            <a:ext cx="840295" cy="253916"/>
          </a:xfrm>
          <a:prstGeom prst="rect">
            <a:avLst/>
          </a:prstGeom>
          <a:noFill/>
        </p:spPr>
        <p:txBody>
          <a:bodyPr wrap="none" rtlCol="0">
            <a:spAutoFit/>
          </a:bodyPr>
          <a:lstStyle/>
          <a:p>
            <a:r>
              <a:rPr lang="en-US" sz="1050" dirty="0">
                <a:solidFill>
                  <a:schemeClr val="tx2">
                    <a:lumMod val="60000"/>
                    <a:lumOff val="40000"/>
                  </a:schemeClr>
                </a:solidFill>
              </a:rPr>
              <a:t>? Sprint 5 ?</a:t>
            </a:r>
          </a:p>
        </p:txBody>
      </p:sp>
      <p:sp>
        <p:nvSpPr>
          <p:cNvPr id="21" name="TextBox 20"/>
          <p:cNvSpPr txBox="1"/>
          <p:nvPr/>
        </p:nvSpPr>
        <p:spPr>
          <a:xfrm>
            <a:off x="3879987" y="3374921"/>
            <a:ext cx="745717" cy="230832"/>
          </a:xfrm>
          <a:prstGeom prst="rect">
            <a:avLst/>
          </a:prstGeom>
          <a:noFill/>
        </p:spPr>
        <p:txBody>
          <a:bodyPr wrap="none" rtlCol="0">
            <a:spAutoFit/>
          </a:bodyPr>
          <a:lstStyle/>
          <a:p>
            <a:r>
              <a:rPr lang="en-US" sz="900" dirty="0">
                <a:solidFill>
                  <a:schemeClr val="tx2">
                    <a:lumMod val="60000"/>
                    <a:lumOff val="40000"/>
                  </a:schemeClr>
                </a:solidFill>
              </a:rPr>
              <a:t>? Sprint 6 ?</a:t>
            </a:r>
          </a:p>
        </p:txBody>
      </p:sp>
      <p:sp>
        <p:nvSpPr>
          <p:cNvPr id="22" name="TextBox 21"/>
          <p:cNvSpPr txBox="1"/>
          <p:nvPr/>
        </p:nvSpPr>
        <p:spPr>
          <a:xfrm>
            <a:off x="3879986" y="3496387"/>
            <a:ext cx="745717" cy="230832"/>
          </a:xfrm>
          <a:prstGeom prst="rect">
            <a:avLst/>
          </a:prstGeom>
          <a:noFill/>
        </p:spPr>
        <p:txBody>
          <a:bodyPr wrap="none" rtlCol="0">
            <a:spAutoFit/>
          </a:bodyPr>
          <a:lstStyle/>
          <a:p>
            <a:r>
              <a:rPr lang="en-US" sz="900" dirty="0">
                <a:solidFill>
                  <a:schemeClr val="tx2">
                    <a:lumMod val="60000"/>
                    <a:lumOff val="40000"/>
                  </a:schemeClr>
                </a:solidFill>
              </a:rPr>
              <a:t>? Sprint 7 ?</a:t>
            </a:r>
          </a:p>
        </p:txBody>
      </p:sp>
      <p:sp>
        <p:nvSpPr>
          <p:cNvPr id="23" name="TextBox 22"/>
          <p:cNvSpPr txBox="1"/>
          <p:nvPr/>
        </p:nvSpPr>
        <p:spPr>
          <a:xfrm>
            <a:off x="3879985" y="3617852"/>
            <a:ext cx="745717" cy="230832"/>
          </a:xfrm>
          <a:prstGeom prst="rect">
            <a:avLst/>
          </a:prstGeom>
          <a:noFill/>
        </p:spPr>
        <p:txBody>
          <a:bodyPr wrap="none" rtlCol="0">
            <a:spAutoFit/>
          </a:bodyPr>
          <a:lstStyle/>
          <a:p>
            <a:r>
              <a:rPr lang="en-US" sz="900" dirty="0">
                <a:solidFill>
                  <a:schemeClr val="tx2">
                    <a:lumMod val="60000"/>
                    <a:lumOff val="40000"/>
                  </a:schemeClr>
                </a:solidFill>
              </a:rPr>
              <a:t>? Sprint 8 ?</a:t>
            </a:r>
          </a:p>
        </p:txBody>
      </p:sp>
      <p:sp>
        <p:nvSpPr>
          <p:cNvPr id="24" name="Right Brace 23"/>
          <p:cNvSpPr/>
          <p:nvPr/>
        </p:nvSpPr>
        <p:spPr>
          <a:xfrm>
            <a:off x="3660085" y="3809649"/>
            <a:ext cx="219903" cy="1248127"/>
          </a:xfrm>
          <a:prstGeom prst="rightBrace">
            <a:avLst/>
          </a:prstGeom>
          <a:ln>
            <a:solidFill>
              <a:schemeClr val="tx2">
                <a:lumMod val="60000"/>
                <a:lumOff val="40000"/>
              </a:schemeClr>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5" name="TextBox 24"/>
          <p:cNvSpPr txBox="1"/>
          <p:nvPr/>
        </p:nvSpPr>
        <p:spPr>
          <a:xfrm>
            <a:off x="3892811" y="4318295"/>
            <a:ext cx="931665" cy="253916"/>
          </a:xfrm>
          <a:prstGeom prst="rect">
            <a:avLst/>
          </a:prstGeom>
          <a:noFill/>
        </p:spPr>
        <p:txBody>
          <a:bodyPr wrap="none" rtlCol="0">
            <a:spAutoFit/>
          </a:bodyPr>
          <a:lstStyle/>
          <a:p>
            <a:r>
              <a:rPr lang="en-US" sz="1050" dirty="0">
                <a:solidFill>
                  <a:schemeClr val="tx2">
                    <a:lumMod val="60000"/>
                    <a:lumOff val="40000"/>
                  </a:schemeClr>
                </a:solidFill>
              </a:rPr>
              <a:t>? Sprint 9+ ?</a:t>
            </a:r>
          </a:p>
        </p:txBody>
      </p:sp>
      <p:sp>
        <p:nvSpPr>
          <p:cNvPr id="27" name="TextBox 26"/>
          <p:cNvSpPr txBox="1"/>
          <p:nvPr/>
        </p:nvSpPr>
        <p:spPr>
          <a:xfrm>
            <a:off x="5711312" y="1010065"/>
            <a:ext cx="3105114" cy="715581"/>
          </a:xfrm>
          <a:prstGeom prst="rect">
            <a:avLst/>
          </a:prstGeom>
          <a:noFill/>
        </p:spPr>
        <p:txBody>
          <a:bodyPr wrap="square" rtlCol="0">
            <a:spAutoFit/>
          </a:bodyPr>
          <a:lstStyle/>
          <a:p>
            <a:r>
              <a:rPr lang="en-US" sz="1350" dirty="0"/>
              <a:t>Question:</a:t>
            </a:r>
            <a:br>
              <a:rPr lang="en-US" sz="1350" dirty="0"/>
            </a:br>
            <a:r>
              <a:rPr lang="en-US" sz="1350" dirty="0"/>
              <a:t>What can we ship at the end of </a:t>
            </a:r>
            <a:br>
              <a:rPr lang="en-US" sz="1350" dirty="0"/>
            </a:br>
            <a:r>
              <a:rPr lang="en-US" sz="1350" dirty="0"/>
              <a:t>60 days?</a:t>
            </a:r>
          </a:p>
        </p:txBody>
      </p:sp>
      <p:sp>
        <p:nvSpPr>
          <p:cNvPr id="28" name="TextBox 27"/>
          <p:cNvSpPr txBox="1"/>
          <p:nvPr/>
        </p:nvSpPr>
        <p:spPr>
          <a:xfrm>
            <a:off x="5711312" y="1862615"/>
            <a:ext cx="2884829" cy="3624069"/>
          </a:xfrm>
          <a:prstGeom prst="rect">
            <a:avLst/>
          </a:prstGeom>
          <a:noFill/>
        </p:spPr>
        <p:txBody>
          <a:bodyPr wrap="none" rtlCol="0">
            <a:spAutoFit/>
          </a:bodyPr>
          <a:lstStyle/>
          <a:p>
            <a:r>
              <a:rPr lang="en-US" sz="1350" dirty="0"/>
              <a:t>Average Velocity = 21</a:t>
            </a:r>
          </a:p>
          <a:p>
            <a:endParaRPr lang="en-US" sz="1350" dirty="0"/>
          </a:p>
          <a:p>
            <a:r>
              <a:rPr lang="en-US" sz="1350" dirty="0"/>
              <a:t>Sprint Length = 3 weeks (21 days)</a:t>
            </a:r>
          </a:p>
          <a:p>
            <a:endParaRPr lang="en-US" sz="1350" dirty="0"/>
          </a:p>
          <a:p>
            <a:r>
              <a:rPr lang="en-US" sz="1350" dirty="0"/>
              <a:t>60 days = ~ 2.85 sprints</a:t>
            </a:r>
          </a:p>
          <a:p>
            <a:endParaRPr lang="en-US" sz="1350" dirty="0"/>
          </a:p>
          <a:p>
            <a:r>
              <a:rPr lang="en-US" sz="1350" dirty="0"/>
              <a:t>That’s somewhere inside of Sprint 3</a:t>
            </a:r>
          </a:p>
          <a:p>
            <a:endParaRPr lang="en-US" sz="1350" dirty="0"/>
          </a:p>
          <a:p>
            <a:r>
              <a:rPr lang="en-US" sz="1350" dirty="0"/>
              <a:t>(Hint: There isn’t a perfect answer.)</a:t>
            </a:r>
          </a:p>
          <a:p>
            <a:endParaRPr lang="en-US" sz="1350" dirty="0"/>
          </a:p>
          <a:p>
            <a:r>
              <a:rPr lang="en-US" sz="1350" dirty="0"/>
              <a:t>The 60 Day Forecast:</a:t>
            </a:r>
          </a:p>
          <a:p>
            <a:r>
              <a:rPr lang="en-US" sz="1350" dirty="0"/>
              <a:t>Sprint 1 &amp; Sprint 2 is highly likely.  </a:t>
            </a:r>
            <a:br>
              <a:rPr lang="en-US" sz="1350" dirty="0"/>
            </a:br>
            <a:r>
              <a:rPr lang="en-US" sz="1350" dirty="0"/>
              <a:t>Probably some of Sprint 3, too.</a:t>
            </a:r>
          </a:p>
          <a:p>
            <a:endParaRPr lang="en-US" sz="1350" dirty="0"/>
          </a:p>
          <a:p>
            <a:endParaRPr lang="en-US" sz="1350" dirty="0"/>
          </a:p>
          <a:p>
            <a:endParaRPr lang="en-US" sz="1350" dirty="0"/>
          </a:p>
          <a:p>
            <a:endParaRPr lang="en-US" sz="1350" dirty="0"/>
          </a:p>
        </p:txBody>
      </p:sp>
      <p:sp>
        <p:nvSpPr>
          <p:cNvPr id="31" name="Rectangle 30"/>
          <p:cNvSpPr/>
          <p:nvPr/>
        </p:nvSpPr>
        <p:spPr>
          <a:xfrm>
            <a:off x="5671196" y="3921791"/>
            <a:ext cx="3145230" cy="726866"/>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err="1">
              <a:solidFill>
                <a:schemeClr val="bg1"/>
              </a:solidFill>
            </a:endParaRPr>
          </a:p>
        </p:txBody>
      </p:sp>
    </p:spTree>
    <p:extLst>
      <p:ext uri="{BB962C8B-B14F-4D97-AF65-F5344CB8AC3E}">
        <p14:creationId xmlns:p14="http://schemas.microsoft.com/office/powerpoint/2010/main" val="30691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fade">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xEl>
                                              <p:pRg st="4" end="4"/>
                                            </p:txEl>
                                          </p:spTgt>
                                        </p:tgtEl>
                                        <p:attrNameLst>
                                          <p:attrName>style.visibility</p:attrName>
                                        </p:attrNameLst>
                                      </p:cBhvr>
                                      <p:to>
                                        <p:strVal val="visible"/>
                                      </p:to>
                                    </p:set>
                                    <p:animEffect transition="in" filter="fade">
                                      <p:cBhvr>
                                        <p:cTn id="22" dur="500"/>
                                        <p:tgtEl>
                                          <p:spTgt spid="2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animEffect transition="in" filter="fade">
                                      <p:cBhvr>
                                        <p:cTn id="27" dur="500"/>
                                        <p:tgtEl>
                                          <p:spTgt spid="2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xEl>
                                              <p:pRg st="8" end="8"/>
                                            </p:txEl>
                                          </p:spTgt>
                                        </p:tgtEl>
                                        <p:attrNameLst>
                                          <p:attrName>style.visibility</p:attrName>
                                        </p:attrNameLst>
                                      </p:cBhvr>
                                      <p:to>
                                        <p:strVal val="visible"/>
                                      </p:to>
                                    </p:set>
                                    <p:animEffect transition="in" filter="fade">
                                      <p:cBhvr>
                                        <p:cTn id="32" dur="500"/>
                                        <p:tgtEl>
                                          <p:spTgt spid="28">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xEl>
                                              <p:pRg st="10" end="10"/>
                                            </p:txEl>
                                          </p:spTgt>
                                        </p:tgtEl>
                                        <p:attrNameLst>
                                          <p:attrName>style.visibility</p:attrName>
                                        </p:attrNameLst>
                                      </p:cBhvr>
                                      <p:to>
                                        <p:strVal val="visible"/>
                                      </p:to>
                                    </p:set>
                                    <p:animEffect transition="in" filter="fade">
                                      <p:cBhvr>
                                        <p:cTn id="37" dur="500"/>
                                        <p:tgtEl>
                                          <p:spTgt spid="28">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xEl>
                                              <p:pRg st="11" end="11"/>
                                            </p:txEl>
                                          </p:spTgt>
                                        </p:tgtEl>
                                        <p:attrNameLst>
                                          <p:attrName>style.visibility</p:attrName>
                                        </p:attrNameLst>
                                      </p:cBhvr>
                                      <p:to>
                                        <p:strVal val="visible"/>
                                      </p:to>
                                    </p:set>
                                    <p:animEffect transition="in" filter="fade">
                                      <p:cBhvr>
                                        <p:cTn id="47" dur="500"/>
                                        <p:tgtEl>
                                          <p:spTgt spid="2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uiExpand="1" build="p"/>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Reminder:</a:t>
            </a:r>
            <a:br>
              <a:rPr lang="en-US" dirty="0"/>
            </a:br>
            <a:r>
              <a:rPr lang="en-US" dirty="0"/>
              <a:t>Both of these ‘tricks’ require </a:t>
            </a:r>
            <a:br>
              <a:rPr lang="en-US" dirty="0"/>
            </a:br>
            <a:r>
              <a:rPr lang="en-US" dirty="0"/>
              <a:t>1) a known velocity and </a:t>
            </a:r>
            <a:br>
              <a:rPr lang="en-US" dirty="0"/>
            </a:br>
            <a:r>
              <a:rPr lang="en-US" dirty="0"/>
              <a:t>2) a ready product backlog.</a:t>
            </a:r>
          </a:p>
        </p:txBody>
      </p:sp>
    </p:spTree>
    <p:extLst>
      <p:ext uri="{BB962C8B-B14F-4D97-AF65-F5344CB8AC3E}">
        <p14:creationId xmlns:p14="http://schemas.microsoft.com/office/powerpoint/2010/main" val="3945962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3525-15D3-A565-1C94-A918EF091E09}"/>
              </a:ext>
            </a:extLst>
          </p:cNvPr>
          <p:cNvSpPr>
            <a:spLocks noGrp="1"/>
          </p:cNvSpPr>
          <p:nvPr>
            <p:ph type="title"/>
          </p:nvPr>
        </p:nvSpPr>
        <p:spPr/>
        <p:txBody>
          <a:bodyPr/>
          <a:lstStyle/>
          <a:p>
            <a:r>
              <a:rPr lang="en-US" dirty="0"/>
              <a:t>New “high priority” items </a:t>
            </a:r>
          </a:p>
        </p:txBody>
      </p:sp>
    </p:spTree>
    <p:extLst>
      <p:ext uri="{BB962C8B-B14F-4D97-AF65-F5344CB8AC3E}">
        <p14:creationId xmlns:p14="http://schemas.microsoft.com/office/powerpoint/2010/main" val="461896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F2FFF6-9777-0669-6880-08B5330AAED3}"/>
              </a:ext>
            </a:extLst>
          </p:cNvPr>
          <p:cNvSpPr>
            <a:spLocks noGrp="1"/>
          </p:cNvSpPr>
          <p:nvPr>
            <p:ph type="body" sz="quarter" idx="12"/>
          </p:nvPr>
        </p:nvSpPr>
        <p:spPr/>
        <p:txBody>
          <a:bodyPr>
            <a:normAutofit fontScale="92500"/>
          </a:bodyPr>
          <a:lstStyle/>
          <a:p>
            <a:r>
              <a:rPr lang="en-US" dirty="0"/>
              <a:t>“I’VE GOTTA HAVE THIS!!!!”</a:t>
            </a:r>
          </a:p>
          <a:p>
            <a:r>
              <a:rPr lang="en-US" dirty="0"/>
              <a:t>“I NEED THIS BUG FIXED!!!”</a:t>
            </a:r>
          </a:p>
          <a:p>
            <a:r>
              <a:rPr lang="en-US" dirty="0"/>
              <a:t>“I WANT THAT BUTTON TO BE ORANGE!!!”</a:t>
            </a:r>
          </a:p>
          <a:p>
            <a:endParaRPr lang="en-US" dirty="0"/>
          </a:p>
          <a:p>
            <a:r>
              <a:rPr lang="en-US" dirty="0"/>
              <a:t>Say yes</a:t>
            </a:r>
          </a:p>
          <a:p>
            <a:r>
              <a:rPr lang="en-US" dirty="0"/>
              <a:t>Open your backlog</a:t>
            </a:r>
          </a:p>
          <a:p>
            <a:r>
              <a:rPr lang="en-US" dirty="0"/>
              <a:t>”Here’s our current priority.”</a:t>
            </a:r>
          </a:p>
          <a:p>
            <a:r>
              <a:rPr lang="en-US" dirty="0"/>
              <a:t>“What do you think we should bump?”</a:t>
            </a:r>
          </a:p>
          <a:p>
            <a:endParaRPr lang="en-US" dirty="0"/>
          </a:p>
          <a:p>
            <a:r>
              <a:rPr lang="en-US" dirty="0"/>
              <a:t>Enlist them in solving the problem</a:t>
            </a:r>
          </a:p>
          <a:p>
            <a:r>
              <a:rPr lang="en-US" dirty="0"/>
              <a:t>Don’t assume it’s your problem alone to solve</a:t>
            </a:r>
          </a:p>
        </p:txBody>
      </p:sp>
      <p:sp>
        <p:nvSpPr>
          <p:cNvPr id="3" name="Content Placeholder 2">
            <a:extLst>
              <a:ext uri="{FF2B5EF4-FFF2-40B4-BE49-F238E27FC236}">
                <a16:creationId xmlns:a16="http://schemas.microsoft.com/office/drawing/2014/main" id="{76D9F7C6-B5CF-D740-AD81-A4CE531176A9}"/>
              </a:ext>
            </a:extLst>
          </p:cNvPr>
          <p:cNvSpPr>
            <a:spLocks noGrp="1"/>
          </p:cNvSpPr>
          <p:nvPr>
            <p:ph sz="quarter" idx="14"/>
          </p:nvPr>
        </p:nvSpPr>
        <p:spPr/>
        <p:txBody>
          <a:bodyPr/>
          <a:lstStyle/>
          <a:p>
            <a:r>
              <a:rPr lang="en-US" dirty="0"/>
              <a:t>New, </a:t>
            </a:r>
            <a:br>
              <a:rPr lang="en-US" dirty="0"/>
            </a:br>
            <a:r>
              <a:rPr lang="en-US" dirty="0"/>
              <a:t>high-priority requirement?</a:t>
            </a:r>
          </a:p>
        </p:txBody>
      </p:sp>
    </p:spTree>
    <p:extLst>
      <p:ext uri="{BB962C8B-B14F-4D97-AF65-F5344CB8AC3E}">
        <p14:creationId xmlns:p14="http://schemas.microsoft.com/office/powerpoint/2010/main" val="3704867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6CDEFF-2BE0-ABDC-307E-AD9FD3725830}"/>
              </a:ext>
            </a:extLst>
          </p:cNvPr>
          <p:cNvSpPr>
            <a:spLocks noGrp="1"/>
          </p:cNvSpPr>
          <p:nvPr>
            <p:ph type="title"/>
          </p:nvPr>
        </p:nvSpPr>
        <p:spPr/>
        <p:txBody>
          <a:bodyPr/>
          <a:lstStyle/>
          <a:p>
            <a:r>
              <a:rPr lang="en-US" dirty="0"/>
              <a:t>Lessons from Music</a:t>
            </a:r>
          </a:p>
        </p:txBody>
      </p:sp>
      <p:sp>
        <p:nvSpPr>
          <p:cNvPr id="5" name="Text Placeholder 4">
            <a:extLst>
              <a:ext uri="{FF2B5EF4-FFF2-40B4-BE49-F238E27FC236}">
                <a16:creationId xmlns:a16="http://schemas.microsoft.com/office/drawing/2014/main" id="{DF80E31E-85C8-3B0B-1451-960DD6CDB556}"/>
              </a:ext>
            </a:extLst>
          </p:cNvPr>
          <p:cNvSpPr>
            <a:spLocks noGrp="1"/>
          </p:cNvSpPr>
          <p:nvPr>
            <p:ph type="body" idx="1"/>
          </p:nvPr>
        </p:nvSpPr>
        <p:spPr/>
        <p:txBody>
          <a:bodyPr/>
          <a:lstStyle/>
          <a:p>
            <a:r>
              <a:rPr lang="en-US" dirty="0"/>
              <a:t>Tell people what to do. Not what NOT to do.</a:t>
            </a:r>
          </a:p>
        </p:txBody>
      </p:sp>
    </p:spTree>
    <p:extLst>
      <p:ext uri="{BB962C8B-B14F-4D97-AF65-F5344CB8AC3E}">
        <p14:creationId xmlns:p14="http://schemas.microsoft.com/office/powerpoint/2010/main" val="36289799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A55B76-7F5D-4C74-8F88-07D8D4989C99}"/>
              </a:ext>
            </a:extLst>
          </p:cNvPr>
          <p:cNvSpPr>
            <a:spLocks noGrp="1"/>
          </p:cNvSpPr>
          <p:nvPr>
            <p:ph type="title"/>
          </p:nvPr>
        </p:nvSpPr>
        <p:spPr/>
        <p:txBody>
          <a:bodyPr/>
          <a:lstStyle/>
          <a:p>
            <a:r>
              <a:rPr lang="en-US" dirty="0"/>
              <a:t>It’s easy to say what </a:t>
            </a:r>
            <a:r>
              <a:rPr lang="en-US" u="sng" dirty="0"/>
              <a:t>NOT</a:t>
            </a:r>
            <a:r>
              <a:rPr lang="en-US" dirty="0"/>
              <a:t> to do.</a:t>
            </a:r>
          </a:p>
        </p:txBody>
      </p:sp>
    </p:spTree>
    <p:extLst>
      <p:ext uri="{BB962C8B-B14F-4D97-AF65-F5344CB8AC3E}">
        <p14:creationId xmlns:p14="http://schemas.microsoft.com/office/powerpoint/2010/main" val="4241919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323009-132E-4B2B-B7FA-AFBBA83FC79B}"/>
              </a:ext>
            </a:extLst>
          </p:cNvPr>
          <p:cNvSpPr>
            <a:spLocks noGrp="1"/>
          </p:cNvSpPr>
          <p:nvPr>
            <p:ph type="title"/>
          </p:nvPr>
        </p:nvSpPr>
        <p:spPr/>
        <p:txBody>
          <a:bodyPr/>
          <a:lstStyle/>
          <a:p>
            <a:r>
              <a:rPr lang="en-US" dirty="0"/>
              <a:t>“Well, I told you not to do that.”</a:t>
            </a:r>
          </a:p>
        </p:txBody>
      </p:sp>
    </p:spTree>
    <p:extLst>
      <p:ext uri="{BB962C8B-B14F-4D97-AF65-F5344CB8AC3E}">
        <p14:creationId xmlns:p14="http://schemas.microsoft.com/office/powerpoint/2010/main" val="1635193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330C-5C60-D567-7D82-FCB11F71A953}"/>
              </a:ext>
            </a:extLst>
          </p:cNvPr>
          <p:cNvSpPr>
            <a:spLocks noGrp="1"/>
          </p:cNvSpPr>
          <p:nvPr>
            <p:ph type="title"/>
          </p:nvPr>
        </p:nvSpPr>
        <p:spPr/>
        <p:txBody>
          <a:bodyPr/>
          <a:lstStyle/>
          <a:p>
            <a:endParaRPr lang="en-US" dirty="0"/>
          </a:p>
        </p:txBody>
      </p:sp>
      <p:pic>
        <p:nvPicPr>
          <p:cNvPr id="1026" name="Picture 2" descr="Image">
            <a:extLst>
              <a:ext uri="{FF2B5EF4-FFF2-40B4-BE49-F238E27FC236}">
                <a16:creationId xmlns:a16="http://schemas.microsoft.com/office/drawing/2014/main" id="{B7DAF711-12C1-959A-35C4-B7E348E0C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0"/>
            <a:ext cx="66563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350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F0B0-BA87-4BE2-9BA1-7AF9416496D1}"/>
              </a:ext>
            </a:extLst>
          </p:cNvPr>
          <p:cNvSpPr>
            <a:spLocks noGrp="1"/>
          </p:cNvSpPr>
          <p:nvPr>
            <p:ph type="title"/>
          </p:nvPr>
        </p:nvSpPr>
        <p:spPr/>
        <p:txBody>
          <a:bodyPr/>
          <a:lstStyle/>
          <a:p>
            <a:r>
              <a:rPr lang="en-US" dirty="0"/>
              <a:t>Lesson from music</a:t>
            </a:r>
          </a:p>
        </p:txBody>
      </p:sp>
    </p:spTree>
    <p:extLst>
      <p:ext uri="{BB962C8B-B14F-4D97-AF65-F5344CB8AC3E}">
        <p14:creationId xmlns:p14="http://schemas.microsoft.com/office/powerpoint/2010/main" val="2097013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2C216F6-04A1-70C7-1658-D94BED63F3DB}"/>
              </a:ext>
            </a:extLst>
          </p:cNvPr>
          <p:cNvSpPr>
            <a:spLocks noGrp="1"/>
          </p:cNvSpPr>
          <p:nvPr>
            <p:ph type="body" sz="quarter" idx="12"/>
          </p:nvPr>
        </p:nvSpPr>
        <p:spPr/>
        <p:txBody>
          <a:bodyPr/>
          <a:lstStyle/>
          <a:p>
            <a:endParaRPr lang="en-US"/>
          </a:p>
        </p:txBody>
      </p:sp>
      <p:sp>
        <p:nvSpPr>
          <p:cNvPr id="8" name="Content Placeholder 7">
            <a:extLst>
              <a:ext uri="{FF2B5EF4-FFF2-40B4-BE49-F238E27FC236}">
                <a16:creationId xmlns:a16="http://schemas.microsoft.com/office/drawing/2014/main" id="{FF020E62-0C2C-985D-18F0-073E1C1C0959}"/>
              </a:ext>
            </a:extLst>
          </p:cNvPr>
          <p:cNvSpPr>
            <a:spLocks noGrp="1"/>
          </p:cNvSpPr>
          <p:nvPr>
            <p:ph sz="quarter" idx="14"/>
          </p:nvPr>
        </p:nvSpPr>
        <p:spPr/>
        <p:txBody>
          <a:bodyPr/>
          <a:lstStyle/>
          <a:p>
            <a:r>
              <a:rPr lang="en-US" dirty="0"/>
              <a:t>Piano Fingerings</a:t>
            </a:r>
          </a:p>
        </p:txBody>
      </p:sp>
      <p:pic>
        <p:nvPicPr>
          <p:cNvPr id="6" name="Picture 5">
            <a:extLst>
              <a:ext uri="{FF2B5EF4-FFF2-40B4-BE49-F238E27FC236}">
                <a16:creationId xmlns:a16="http://schemas.microsoft.com/office/drawing/2014/main" id="{25A03D1A-675E-BC97-1DFF-F9FE92723550}"/>
              </a:ext>
            </a:extLst>
          </p:cNvPr>
          <p:cNvPicPr>
            <a:picLocks noChangeAspect="1"/>
          </p:cNvPicPr>
          <p:nvPr/>
        </p:nvPicPr>
        <p:blipFill>
          <a:blip r:embed="rId2"/>
          <a:stretch>
            <a:fillRect/>
          </a:stretch>
        </p:blipFill>
        <p:spPr>
          <a:xfrm>
            <a:off x="4357007" y="382038"/>
            <a:ext cx="3924300" cy="4368800"/>
          </a:xfrm>
          <a:prstGeom prst="rect">
            <a:avLst/>
          </a:prstGeom>
        </p:spPr>
      </p:pic>
    </p:spTree>
    <p:extLst>
      <p:ext uri="{BB962C8B-B14F-4D97-AF65-F5344CB8AC3E}">
        <p14:creationId xmlns:p14="http://schemas.microsoft.com/office/powerpoint/2010/main" val="3246069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49609C-E164-B6B2-C28F-AA9E8DAC300F}"/>
              </a:ext>
            </a:extLst>
          </p:cNvPr>
          <p:cNvSpPr>
            <a:spLocks noGrp="1"/>
          </p:cNvSpPr>
          <p:nvPr>
            <p:ph type="title"/>
          </p:nvPr>
        </p:nvSpPr>
        <p:spPr/>
        <p:txBody>
          <a:bodyPr/>
          <a:lstStyle/>
          <a:p>
            <a:r>
              <a:rPr lang="en-US" dirty="0"/>
              <a:t>”Let’s try to play this.”</a:t>
            </a:r>
          </a:p>
        </p:txBody>
      </p:sp>
      <p:pic>
        <p:nvPicPr>
          <p:cNvPr id="6" name="Picture 5">
            <a:extLst>
              <a:ext uri="{FF2B5EF4-FFF2-40B4-BE49-F238E27FC236}">
                <a16:creationId xmlns:a16="http://schemas.microsoft.com/office/drawing/2014/main" id="{1159B9B9-019D-D19B-B58A-76A7F63FADEB}"/>
              </a:ext>
            </a:extLst>
          </p:cNvPr>
          <p:cNvPicPr>
            <a:picLocks noChangeAspect="1"/>
          </p:cNvPicPr>
          <p:nvPr/>
        </p:nvPicPr>
        <p:blipFill>
          <a:blip r:embed="rId2"/>
          <a:stretch>
            <a:fillRect/>
          </a:stretch>
        </p:blipFill>
        <p:spPr>
          <a:xfrm>
            <a:off x="0" y="1480477"/>
            <a:ext cx="9144000" cy="2182546"/>
          </a:xfrm>
          <a:prstGeom prst="rect">
            <a:avLst/>
          </a:prstGeom>
        </p:spPr>
      </p:pic>
    </p:spTree>
    <p:extLst>
      <p:ext uri="{BB962C8B-B14F-4D97-AF65-F5344CB8AC3E}">
        <p14:creationId xmlns:p14="http://schemas.microsoft.com/office/powerpoint/2010/main" val="3523963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0183-26AB-A5AE-75FC-7D96C000C411}"/>
              </a:ext>
            </a:extLst>
          </p:cNvPr>
          <p:cNvSpPr>
            <a:spLocks noGrp="1"/>
          </p:cNvSpPr>
          <p:nvPr>
            <p:ph type="title"/>
          </p:nvPr>
        </p:nvSpPr>
        <p:spPr/>
        <p:txBody>
          <a:bodyPr/>
          <a:lstStyle/>
          <a:p>
            <a:r>
              <a:rPr lang="en-US" dirty="0"/>
              <a:t>“Ok. Here goes…”</a:t>
            </a:r>
          </a:p>
        </p:txBody>
      </p:sp>
      <p:pic>
        <p:nvPicPr>
          <p:cNvPr id="3" name="Picture 2">
            <a:extLst>
              <a:ext uri="{FF2B5EF4-FFF2-40B4-BE49-F238E27FC236}">
                <a16:creationId xmlns:a16="http://schemas.microsoft.com/office/drawing/2014/main" id="{E22C7A7B-58A1-FBB9-851E-66D1FA57676F}"/>
              </a:ext>
            </a:extLst>
          </p:cNvPr>
          <p:cNvPicPr>
            <a:picLocks noChangeAspect="1"/>
          </p:cNvPicPr>
          <p:nvPr/>
        </p:nvPicPr>
        <p:blipFill>
          <a:blip r:embed="rId2"/>
          <a:stretch>
            <a:fillRect/>
          </a:stretch>
        </p:blipFill>
        <p:spPr>
          <a:xfrm>
            <a:off x="0" y="1480477"/>
            <a:ext cx="9144000" cy="2182546"/>
          </a:xfrm>
          <a:prstGeom prst="rect">
            <a:avLst/>
          </a:prstGeom>
        </p:spPr>
      </p:pic>
      <p:sp>
        <p:nvSpPr>
          <p:cNvPr id="4" name="Rectangle 3">
            <a:extLst>
              <a:ext uri="{FF2B5EF4-FFF2-40B4-BE49-F238E27FC236}">
                <a16:creationId xmlns:a16="http://schemas.microsoft.com/office/drawing/2014/main" id="{238ACFCE-D1C4-0028-642A-51FE949ABE67}"/>
              </a:ext>
            </a:extLst>
          </p:cNvPr>
          <p:cNvSpPr/>
          <p:nvPr/>
        </p:nvSpPr>
        <p:spPr>
          <a:xfrm>
            <a:off x="4038600" y="2571750"/>
            <a:ext cx="990600" cy="3048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raphic 6" descr="Explosion with solid fill">
            <a:extLst>
              <a:ext uri="{FF2B5EF4-FFF2-40B4-BE49-F238E27FC236}">
                <a16:creationId xmlns:a16="http://schemas.microsoft.com/office/drawing/2014/main" id="{8054AC97-DD0A-13E6-CC14-66C836F1D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6700" y="1785277"/>
            <a:ext cx="914400" cy="914400"/>
          </a:xfrm>
          <a:prstGeom prst="rect">
            <a:avLst/>
          </a:prstGeom>
        </p:spPr>
      </p:pic>
    </p:spTree>
    <p:extLst>
      <p:ext uri="{BB962C8B-B14F-4D97-AF65-F5344CB8AC3E}">
        <p14:creationId xmlns:p14="http://schemas.microsoft.com/office/powerpoint/2010/main" val="394994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0183-26AB-A5AE-75FC-7D96C000C411}"/>
              </a:ext>
            </a:extLst>
          </p:cNvPr>
          <p:cNvSpPr>
            <a:spLocks noGrp="1"/>
          </p:cNvSpPr>
          <p:nvPr>
            <p:ph type="title"/>
          </p:nvPr>
        </p:nvSpPr>
        <p:spPr/>
        <p:txBody>
          <a:bodyPr/>
          <a:lstStyle/>
          <a:p>
            <a:r>
              <a:rPr lang="en-US" dirty="0"/>
              <a:t>“Yeah. That sucked. Don’t do that.”</a:t>
            </a:r>
          </a:p>
        </p:txBody>
      </p:sp>
      <p:pic>
        <p:nvPicPr>
          <p:cNvPr id="3" name="Picture 2">
            <a:extLst>
              <a:ext uri="{FF2B5EF4-FFF2-40B4-BE49-F238E27FC236}">
                <a16:creationId xmlns:a16="http://schemas.microsoft.com/office/drawing/2014/main" id="{E22C7A7B-58A1-FBB9-851E-66D1FA57676F}"/>
              </a:ext>
            </a:extLst>
          </p:cNvPr>
          <p:cNvPicPr>
            <a:picLocks noChangeAspect="1"/>
          </p:cNvPicPr>
          <p:nvPr/>
        </p:nvPicPr>
        <p:blipFill>
          <a:blip r:embed="rId2"/>
          <a:stretch>
            <a:fillRect/>
          </a:stretch>
        </p:blipFill>
        <p:spPr>
          <a:xfrm>
            <a:off x="0" y="1480477"/>
            <a:ext cx="9144000" cy="2182546"/>
          </a:xfrm>
          <a:prstGeom prst="rect">
            <a:avLst/>
          </a:prstGeom>
        </p:spPr>
      </p:pic>
      <p:sp>
        <p:nvSpPr>
          <p:cNvPr id="4" name="Rectangle 3">
            <a:extLst>
              <a:ext uri="{FF2B5EF4-FFF2-40B4-BE49-F238E27FC236}">
                <a16:creationId xmlns:a16="http://schemas.microsoft.com/office/drawing/2014/main" id="{238ACFCE-D1C4-0028-642A-51FE949ABE67}"/>
              </a:ext>
            </a:extLst>
          </p:cNvPr>
          <p:cNvSpPr/>
          <p:nvPr/>
        </p:nvSpPr>
        <p:spPr>
          <a:xfrm>
            <a:off x="4038600" y="2571750"/>
            <a:ext cx="990600" cy="3048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Graphic 6" descr="Explosion with solid fill">
            <a:extLst>
              <a:ext uri="{FF2B5EF4-FFF2-40B4-BE49-F238E27FC236}">
                <a16:creationId xmlns:a16="http://schemas.microsoft.com/office/drawing/2014/main" id="{8054AC97-DD0A-13E6-CC14-66C836F1D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6700" y="1785277"/>
            <a:ext cx="914400" cy="914400"/>
          </a:xfrm>
          <a:prstGeom prst="rect">
            <a:avLst/>
          </a:prstGeom>
        </p:spPr>
      </p:pic>
      <p:sp>
        <p:nvSpPr>
          <p:cNvPr id="5" name="Rectangle 4">
            <a:extLst>
              <a:ext uri="{FF2B5EF4-FFF2-40B4-BE49-F238E27FC236}">
                <a16:creationId xmlns:a16="http://schemas.microsoft.com/office/drawing/2014/main" id="{274516BE-EF22-84D3-C585-79300DC3C990}"/>
              </a:ext>
            </a:extLst>
          </p:cNvPr>
          <p:cNvSpPr/>
          <p:nvPr/>
        </p:nvSpPr>
        <p:spPr>
          <a:xfrm rot="20192207">
            <a:off x="-70162" y="2110085"/>
            <a:ext cx="9284337" cy="923330"/>
          </a:xfrm>
          <a:prstGeom prst="rect">
            <a:avLst/>
          </a:prstGeom>
          <a:noFill/>
        </p:spPr>
        <p:txBody>
          <a:bodyPr wrap="none" lIns="91440" tIns="45720" rIns="91440" bIns="45720">
            <a:spAutoFit/>
          </a:bodyPr>
          <a:lstStyle/>
          <a:p>
            <a:pPr algn="ctr"/>
            <a:r>
              <a:rPr lang="en-US" sz="5400" b="1" dirty="0">
                <a:ln w="12700" cmpd="sng">
                  <a:solidFill>
                    <a:schemeClr val="accent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Yeah I know.  Now what</a:t>
            </a:r>
            <a:r>
              <a:rPr lang="en-US" sz="5400" b="1" cap="none" spc="0" dirty="0">
                <a:ln w="12700" cmpd="sng">
                  <a:solidFill>
                    <a:schemeClr val="accent1"/>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spTree>
    <p:extLst>
      <p:ext uri="{BB962C8B-B14F-4D97-AF65-F5344CB8AC3E}">
        <p14:creationId xmlns:p14="http://schemas.microsoft.com/office/powerpoint/2010/main" val="311786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AA3CAD-4296-B9FC-63AF-7F956114C7A5}"/>
              </a:ext>
            </a:extLst>
          </p:cNvPr>
          <p:cNvSpPr>
            <a:spLocks noGrp="1"/>
          </p:cNvSpPr>
          <p:nvPr>
            <p:ph type="title"/>
          </p:nvPr>
        </p:nvSpPr>
        <p:spPr/>
        <p:txBody>
          <a:bodyPr/>
          <a:lstStyle/>
          <a:p>
            <a:r>
              <a:rPr lang="en-US" dirty="0"/>
              <a:t>There are plenty of sub-optimal teachers.</a:t>
            </a:r>
          </a:p>
        </p:txBody>
      </p:sp>
    </p:spTree>
    <p:extLst>
      <p:ext uri="{BB962C8B-B14F-4D97-AF65-F5344CB8AC3E}">
        <p14:creationId xmlns:p14="http://schemas.microsoft.com/office/powerpoint/2010/main" val="425138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4EA4-31CB-8DBD-D2C6-143CEE0B325D}"/>
              </a:ext>
            </a:extLst>
          </p:cNvPr>
          <p:cNvSpPr>
            <a:spLocks noGrp="1"/>
          </p:cNvSpPr>
          <p:nvPr>
            <p:ph type="title"/>
          </p:nvPr>
        </p:nvSpPr>
        <p:spPr/>
        <p:txBody>
          <a:bodyPr/>
          <a:lstStyle/>
          <a:p>
            <a:r>
              <a:rPr lang="en-US" dirty="0"/>
              <a:t>”Don’t do that.”</a:t>
            </a:r>
            <a:br>
              <a:rPr lang="en-US" dirty="0"/>
            </a:br>
            <a:br>
              <a:rPr lang="en-US" dirty="0"/>
            </a:br>
            <a:r>
              <a:rPr lang="en-US" dirty="0"/>
              <a:t>Not especially useful feedback.</a:t>
            </a:r>
          </a:p>
        </p:txBody>
      </p:sp>
    </p:spTree>
    <p:extLst>
      <p:ext uri="{BB962C8B-B14F-4D97-AF65-F5344CB8AC3E}">
        <p14:creationId xmlns:p14="http://schemas.microsoft.com/office/powerpoint/2010/main" val="1324247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E0DB-D839-00DC-CF76-085A52E52CF0}"/>
              </a:ext>
            </a:extLst>
          </p:cNvPr>
          <p:cNvSpPr>
            <a:spLocks noGrp="1"/>
          </p:cNvSpPr>
          <p:nvPr>
            <p:ph type="title"/>
          </p:nvPr>
        </p:nvSpPr>
        <p:spPr/>
        <p:txBody>
          <a:bodyPr/>
          <a:lstStyle/>
          <a:p>
            <a:r>
              <a:rPr lang="en-US" dirty="0"/>
              <a:t>“Try this instead.”</a:t>
            </a:r>
          </a:p>
        </p:txBody>
      </p:sp>
      <p:pic>
        <p:nvPicPr>
          <p:cNvPr id="3" name="Picture 2">
            <a:extLst>
              <a:ext uri="{FF2B5EF4-FFF2-40B4-BE49-F238E27FC236}">
                <a16:creationId xmlns:a16="http://schemas.microsoft.com/office/drawing/2014/main" id="{796ADB87-E937-8709-D001-2233FD0FC277}"/>
              </a:ext>
            </a:extLst>
          </p:cNvPr>
          <p:cNvPicPr>
            <a:picLocks noChangeAspect="1"/>
          </p:cNvPicPr>
          <p:nvPr/>
        </p:nvPicPr>
        <p:blipFill>
          <a:blip r:embed="rId2"/>
          <a:stretch>
            <a:fillRect/>
          </a:stretch>
        </p:blipFill>
        <p:spPr>
          <a:xfrm>
            <a:off x="0" y="1480477"/>
            <a:ext cx="9144000" cy="2182546"/>
          </a:xfrm>
          <a:prstGeom prst="rect">
            <a:avLst/>
          </a:prstGeom>
        </p:spPr>
      </p:pic>
    </p:spTree>
    <p:extLst>
      <p:ext uri="{BB962C8B-B14F-4D97-AF65-F5344CB8AC3E}">
        <p14:creationId xmlns:p14="http://schemas.microsoft.com/office/powerpoint/2010/main" val="1742965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E0DB-D839-00DC-CF76-085A52E52CF0}"/>
              </a:ext>
            </a:extLst>
          </p:cNvPr>
          <p:cNvSpPr>
            <a:spLocks noGrp="1"/>
          </p:cNvSpPr>
          <p:nvPr>
            <p:ph type="title"/>
          </p:nvPr>
        </p:nvSpPr>
        <p:spPr/>
        <p:txBody>
          <a:bodyPr>
            <a:normAutofit fontScale="90000"/>
          </a:bodyPr>
          <a:lstStyle/>
          <a:p>
            <a:r>
              <a:rPr lang="en-US" dirty="0"/>
              <a:t>“Think about where you need to be to get your fingers in position for the next phrase.”</a:t>
            </a:r>
          </a:p>
        </p:txBody>
      </p:sp>
      <p:pic>
        <p:nvPicPr>
          <p:cNvPr id="3" name="Picture 2">
            <a:extLst>
              <a:ext uri="{FF2B5EF4-FFF2-40B4-BE49-F238E27FC236}">
                <a16:creationId xmlns:a16="http://schemas.microsoft.com/office/drawing/2014/main" id="{796ADB87-E937-8709-D001-2233FD0FC277}"/>
              </a:ext>
            </a:extLst>
          </p:cNvPr>
          <p:cNvPicPr>
            <a:picLocks noChangeAspect="1"/>
          </p:cNvPicPr>
          <p:nvPr/>
        </p:nvPicPr>
        <p:blipFill>
          <a:blip r:embed="rId2"/>
          <a:stretch>
            <a:fillRect/>
          </a:stretch>
        </p:blipFill>
        <p:spPr>
          <a:xfrm>
            <a:off x="0" y="1480477"/>
            <a:ext cx="9144000" cy="2182546"/>
          </a:xfrm>
          <a:prstGeom prst="rect">
            <a:avLst/>
          </a:prstGeom>
        </p:spPr>
      </p:pic>
    </p:spTree>
    <p:extLst>
      <p:ext uri="{BB962C8B-B14F-4D97-AF65-F5344CB8AC3E}">
        <p14:creationId xmlns:p14="http://schemas.microsoft.com/office/powerpoint/2010/main" val="2142306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B5067-5F71-8771-6F18-337B504268A5}"/>
              </a:ext>
            </a:extLst>
          </p:cNvPr>
          <p:cNvSpPr>
            <a:spLocks noGrp="1"/>
          </p:cNvSpPr>
          <p:nvPr>
            <p:ph type="title"/>
          </p:nvPr>
        </p:nvSpPr>
        <p:spPr/>
        <p:txBody>
          <a:bodyPr/>
          <a:lstStyle/>
          <a:p>
            <a:r>
              <a:rPr lang="en-US" dirty="0"/>
              <a:t>ACTIONABLE FEEDBACK:</a:t>
            </a:r>
            <a:br>
              <a:rPr lang="en-US" dirty="0"/>
            </a:br>
            <a:br>
              <a:rPr lang="en-US" dirty="0"/>
            </a:br>
            <a:r>
              <a:rPr lang="en-US" dirty="0"/>
              <a:t>”Think about where you need your </a:t>
            </a:r>
            <a:br>
              <a:rPr lang="en-US" dirty="0"/>
            </a:br>
            <a:r>
              <a:rPr lang="en-US" dirty="0"/>
              <a:t>fingers to be for the next phrase.”</a:t>
            </a:r>
          </a:p>
        </p:txBody>
      </p:sp>
    </p:spTree>
    <p:extLst>
      <p:ext uri="{BB962C8B-B14F-4D97-AF65-F5344CB8AC3E}">
        <p14:creationId xmlns:p14="http://schemas.microsoft.com/office/powerpoint/2010/main" val="2633275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4723-B2A3-35B9-98AB-415EDF8FDFE0}"/>
              </a:ext>
            </a:extLst>
          </p:cNvPr>
          <p:cNvSpPr>
            <a:spLocks noGrp="1"/>
          </p:cNvSpPr>
          <p:nvPr>
            <p:ph type="title"/>
          </p:nvPr>
        </p:nvSpPr>
        <p:spPr/>
        <p:txBody>
          <a:bodyPr/>
          <a:lstStyle/>
          <a:p>
            <a:r>
              <a:rPr lang="en-US" dirty="0"/>
              <a:t>Words matter.</a:t>
            </a:r>
          </a:p>
        </p:txBody>
      </p:sp>
    </p:spTree>
    <p:extLst>
      <p:ext uri="{BB962C8B-B14F-4D97-AF65-F5344CB8AC3E}">
        <p14:creationId xmlns:p14="http://schemas.microsoft.com/office/powerpoint/2010/main" val="4047101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67D667-1EEF-49B6-A9E3-6C9C16543BAD}"/>
              </a:ext>
            </a:extLst>
          </p:cNvPr>
          <p:cNvSpPr>
            <a:spLocks noGrp="1"/>
          </p:cNvSpPr>
          <p:nvPr>
            <p:ph type="body" sz="quarter" idx="12"/>
          </p:nvPr>
        </p:nvSpPr>
        <p:spPr/>
        <p:txBody>
          <a:bodyPr/>
          <a:lstStyle/>
          <a:p>
            <a:r>
              <a:rPr lang="en-US" dirty="0"/>
              <a:t>You can always pull an “I told you so”</a:t>
            </a:r>
          </a:p>
          <a:p>
            <a:endParaRPr lang="en-US" dirty="0"/>
          </a:p>
          <a:p>
            <a:r>
              <a:rPr lang="en-US" dirty="0"/>
              <a:t>Suggesting something…</a:t>
            </a:r>
          </a:p>
          <a:p>
            <a:pPr lvl="1"/>
            <a:r>
              <a:rPr lang="en-US" dirty="0"/>
              <a:t>…requires actually HAVING an idea</a:t>
            </a:r>
          </a:p>
          <a:p>
            <a:pPr lvl="1"/>
            <a:r>
              <a:rPr lang="en-US" dirty="0"/>
              <a:t>…riskier</a:t>
            </a:r>
          </a:p>
          <a:p>
            <a:pPr lvl="1"/>
            <a:r>
              <a:rPr lang="en-US" dirty="0"/>
              <a:t>…requires courage</a:t>
            </a:r>
          </a:p>
          <a:p>
            <a:endParaRPr lang="en-US" dirty="0"/>
          </a:p>
          <a:p>
            <a:r>
              <a:rPr lang="en-US" dirty="0"/>
              <a:t>Courage to be wrong</a:t>
            </a:r>
          </a:p>
          <a:p>
            <a:r>
              <a:rPr lang="en-US" dirty="0"/>
              <a:t>Courage to be embarrassed</a:t>
            </a:r>
          </a:p>
          <a:p>
            <a:r>
              <a:rPr lang="en-US" dirty="0"/>
              <a:t>Courage to have an opinion</a:t>
            </a:r>
          </a:p>
        </p:txBody>
      </p:sp>
      <p:sp>
        <p:nvSpPr>
          <p:cNvPr id="4" name="Content Placeholder 3">
            <a:extLst>
              <a:ext uri="{FF2B5EF4-FFF2-40B4-BE49-F238E27FC236}">
                <a16:creationId xmlns:a16="http://schemas.microsoft.com/office/drawing/2014/main" id="{36CD8558-1A82-4FA3-BB3F-CF06A7055298}"/>
              </a:ext>
            </a:extLst>
          </p:cNvPr>
          <p:cNvSpPr>
            <a:spLocks noGrp="1"/>
          </p:cNvSpPr>
          <p:nvPr>
            <p:ph sz="quarter" idx="14"/>
          </p:nvPr>
        </p:nvSpPr>
        <p:spPr/>
        <p:txBody>
          <a:bodyPr/>
          <a:lstStyle/>
          <a:p>
            <a:r>
              <a:rPr lang="en-US" dirty="0"/>
              <a:t>It’s easy to say what NOT to do.</a:t>
            </a:r>
          </a:p>
        </p:txBody>
      </p:sp>
    </p:spTree>
    <p:extLst>
      <p:ext uri="{BB962C8B-B14F-4D97-AF65-F5344CB8AC3E}">
        <p14:creationId xmlns:p14="http://schemas.microsoft.com/office/powerpoint/2010/main" val="3920393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C60180-4187-434E-A5EA-F752FA6CED12}"/>
              </a:ext>
            </a:extLst>
          </p:cNvPr>
          <p:cNvSpPr>
            <a:spLocks noGrp="1"/>
          </p:cNvSpPr>
          <p:nvPr>
            <p:ph type="body" sz="quarter" idx="12"/>
          </p:nvPr>
        </p:nvSpPr>
        <p:spPr/>
        <p:txBody>
          <a:bodyPr/>
          <a:lstStyle/>
          <a:p>
            <a:r>
              <a:rPr lang="en-US" dirty="0"/>
              <a:t>“Don’t be nervous”</a:t>
            </a:r>
          </a:p>
          <a:p>
            <a:r>
              <a:rPr lang="en-US" dirty="0"/>
              <a:t>“Don’t worry”</a:t>
            </a:r>
          </a:p>
          <a:p>
            <a:r>
              <a:rPr lang="en-US" dirty="0"/>
              <a:t>“Don’t flip out”</a:t>
            </a:r>
          </a:p>
          <a:p>
            <a:r>
              <a:rPr lang="en-US" dirty="0"/>
              <a:t>”Don’t get upset”</a:t>
            </a:r>
          </a:p>
          <a:p>
            <a:r>
              <a:rPr lang="en-US" dirty="0"/>
              <a:t>“Don’t whine”</a:t>
            </a:r>
          </a:p>
          <a:p>
            <a:r>
              <a:rPr lang="en-US" dirty="0"/>
              <a:t>“Don’t cry”</a:t>
            </a:r>
          </a:p>
          <a:p>
            <a:r>
              <a:rPr lang="en-US" dirty="0"/>
              <a:t>“Don’t be so sensitive”</a:t>
            </a:r>
          </a:p>
          <a:p>
            <a:r>
              <a:rPr lang="en-US" dirty="0"/>
              <a:t>“Don’t take it personally”</a:t>
            </a:r>
          </a:p>
        </p:txBody>
      </p:sp>
      <p:sp>
        <p:nvSpPr>
          <p:cNvPr id="5" name="Content Placeholder 4">
            <a:extLst>
              <a:ext uri="{FF2B5EF4-FFF2-40B4-BE49-F238E27FC236}">
                <a16:creationId xmlns:a16="http://schemas.microsoft.com/office/drawing/2014/main" id="{82774C94-CC88-C44C-AD01-0E62C3D06443}"/>
              </a:ext>
            </a:extLst>
          </p:cNvPr>
          <p:cNvSpPr>
            <a:spLocks noGrp="1"/>
          </p:cNvSpPr>
          <p:nvPr>
            <p:ph sz="quarter" idx="14"/>
          </p:nvPr>
        </p:nvSpPr>
        <p:spPr/>
        <p:txBody>
          <a:bodyPr/>
          <a:lstStyle/>
          <a:p>
            <a:r>
              <a:rPr lang="en-US" dirty="0"/>
              <a:t>Phrases that never work.</a:t>
            </a:r>
          </a:p>
        </p:txBody>
      </p:sp>
    </p:spTree>
    <p:extLst>
      <p:ext uri="{BB962C8B-B14F-4D97-AF65-F5344CB8AC3E}">
        <p14:creationId xmlns:p14="http://schemas.microsoft.com/office/powerpoint/2010/main" val="1462585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D6A799-17C6-D84D-ABC8-70527298B5C5}"/>
              </a:ext>
            </a:extLst>
          </p:cNvPr>
          <p:cNvSpPr>
            <a:spLocks noGrp="1"/>
          </p:cNvSpPr>
          <p:nvPr>
            <p:ph type="body" sz="quarter" idx="12"/>
          </p:nvPr>
        </p:nvSpPr>
        <p:spPr/>
        <p:txBody>
          <a:bodyPr/>
          <a:lstStyle/>
          <a:p>
            <a:r>
              <a:rPr lang="en-US" dirty="0"/>
              <a:t>“There’s no need to </a:t>
            </a:r>
            <a:r>
              <a:rPr lang="en-US" i="1" dirty="0"/>
              <a:t>X</a:t>
            </a:r>
            <a:r>
              <a:rPr lang="en-US" dirty="0"/>
              <a:t> because…”</a:t>
            </a:r>
          </a:p>
          <a:p>
            <a:r>
              <a:rPr lang="en-US" dirty="0"/>
              <a:t>“It’s understandable that you might be feeling </a:t>
            </a:r>
            <a:r>
              <a:rPr lang="en-US" i="1" dirty="0"/>
              <a:t>Y</a:t>
            </a:r>
            <a:r>
              <a:rPr lang="en-US" dirty="0"/>
              <a:t>…”</a:t>
            </a:r>
          </a:p>
          <a:p>
            <a:endParaRPr lang="en-US" dirty="0"/>
          </a:p>
          <a:p>
            <a:r>
              <a:rPr lang="en-US" dirty="0"/>
              <a:t>Acknowledge the emotion…</a:t>
            </a:r>
          </a:p>
          <a:p>
            <a:r>
              <a:rPr lang="en-US" dirty="0"/>
              <a:t>…then work on disarming the situation</a:t>
            </a:r>
          </a:p>
          <a:p>
            <a:endParaRPr lang="en-US" dirty="0"/>
          </a:p>
          <a:p>
            <a:r>
              <a:rPr lang="en-US" dirty="0"/>
              <a:t>Remember: it’s not always about solving the problem. Sometimes it’s just listening</a:t>
            </a:r>
          </a:p>
        </p:txBody>
      </p:sp>
      <p:sp>
        <p:nvSpPr>
          <p:cNvPr id="3" name="Content Placeholder 2">
            <a:extLst>
              <a:ext uri="{FF2B5EF4-FFF2-40B4-BE49-F238E27FC236}">
                <a16:creationId xmlns:a16="http://schemas.microsoft.com/office/drawing/2014/main" id="{3A613056-43E8-564E-ACB9-F1355E09F15B}"/>
              </a:ext>
            </a:extLst>
          </p:cNvPr>
          <p:cNvSpPr>
            <a:spLocks noGrp="1"/>
          </p:cNvSpPr>
          <p:nvPr>
            <p:ph sz="quarter" idx="14"/>
          </p:nvPr>
        </p:nvSpPr>
        <p:spPr/>
        <p:txBody>
          <a:bodyPr/>
          <a:lstStyle/>
          <a:p>
            <a:r>
              <a:rPr lang="en-US" dirty="0"/>
              <a:t>Phrases that </a:t>
            </a:r>
            <a:r>
              <a:rPr lang="en-US" strike="sngStrike" dirty="0"/>
              <a:t>sometimes work</a:t>
            </a:r>
            <a:r>
              <a:rPr lang="en-US" dirty="0"/>
              <a:t> work better</a:t>
            </a:r>
          </a:p>
        </p:txBody>
      </p:sp>
    </p:spTree>
    <p:extLst>
      <p:ext uri="{BB962C8B-B14F-4D97-AF65-F5344CB8AC3E}">
        <p14:creationId xmlns:p14="http://schemas.microsoft.com/office/powerpoint/2010/main" val="23278266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79C7-C7E2-486A-9DE2-771E6630FAC9}"/>
              </a:ext>
            </a:extLst>
          </p:cNvPr>
          <p:cNvSpPr>
            <a:spLocks noGrp="1"/>
          </p:cNvSpPr>
          <p:nvPr>
            <p:ph type="title"/>
          </p:nvPr>
        </p:nvSpPr>
        <p:spPr/>
        <p:txBody>
          <a:bodyPr/>
          <a:lstStyle/>
          <a:p>
            <a:r>
              <a:rPr lang="en-US" dirty="0"/>
              <a:t>Talk about what you </a:t>
            </a:r>
            <a:r>
              <a:rPr lang="en-US" u="sng" dirty="0"/>
              <a:t>want</a:t>
            </a:r>
            <a:r>
              <a:rPr lang="en-US" i="1" dirty="0"/>
              <a:t> </a:t>
            </a:r>
            <a:r>
              <a:rPr lang="en-US" dirty="0"/>
              <a:t>people to do rather than what you </a:t>
            </a:r>
            <a:r>
              <a:rPr lang="en-US" u="sng" dirty="0"/>
              <a:t>don’t want</a:t>
            </a:r>
            <a:r>
              <a:rPr lang="en-US" dirty="0"/>
              <a:t> people to do.</a:t>
            </a:r>
          </a:p>
        </p:txBody>
      </p:sp>
    </p:spTree>
    <p:extLst>
      <p:ext uri="{BB962C8B-B14F-4D97-AF65-F5344CB8AC3E}">
        <p14:creationId xmlns:p14="http://schemas.microsoft.com/office/powerpoint/2010/main" val="2753966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5E5671-4013-2DBD-B20C-6F4E349AEA22}"/>
              </a:ext>
            </a:extLst>
          </p:cNvPr>
          <p:cNvSpPr>
            <a:spLocks noGrp="1"/>
          </p:cNvSpPr>
          <p:nvPr>
            <p:ph type="title"/>
          </p:nvPr>
        </p:nvSpPr>
        <p:spPr/>
        <p:txBody>
          <a:bodyPr/>
          <a:lstStyle/>
          <a:p>
            <a:r>
              <a:rPr lang="en-US" dirty="0"/>
              <a:t>Leading with </a:t>
            </a:r>
            <a:br>
              <a:rPr lang="en-US" dirty="0"/>
            </a:br>
            <a:r>
              <a:rPr lang="en-US" dirty="0"/>
              <a:t>Emotion &amp; Empathy</a:t>
            </a:r>
          </a:p>
        </p:txBody>
      </p:sp>
      <p:sp>
        <p:nvSpPr>
          <p:cNvPr id="4" name="Text Placeholder 3">
            <a:extLst>
              <a:ext uri="{FF2B5EF4-FFF2-40B4-BE49-F238E27FC236}">
                <a16:creationId xmlns:a16="http://schemas.microsoft.com/office/drawing/2014/main" id="{2706080A-6323-6338-F5C8-A78A3ABF5A47}"/>
              </a:ext>
            </a:extLst>
          </p:cNvPr>
          <p:cNvSpPr>
            <a:spLocks noGrp="1"/>
          </p:cNvSpPr>
          <p:nvPr>
            <p:ph type="body" idx="1"/>
          </p:nvPr>
        </p:nvSpPr>
        <p:spPr/>
        <p:txBody>
          <a:bodyPr/>
          <a:lstStyle/>
          <a:p>
            <a:r>
              <a:rPr lang="en-US" dirty="0"/>
              <a:t>People have emotions. Try to understand why they feel the way they feel.</a:t>
            </a:r>
          </a:p>
        </p:txBody>
      </p:sp>
    </p:spTree>
    <p:extLst>
      <p:ext uri="{BB962C8B-B14F-4D97-AF65-F5344CB8AC3E}">
        <p14:creationId xmlns:p14="http://schemas.microsoft.com/office/powerpoint/2010/main" val="16082294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F5A0B6-EDD0-40EF-A98A-C3E5ADE3BD4A}"/>
              </a:ext>
            </a:extLst>
          </p:cNvPr>
          <p:cNvSpPr>
            <a:spLocks noGrp="1"/>
          </p:cNvSpPr>
          <p:nvPr>
            <p:ph type="title"/>
          </p:nvPr>
        </p:nvSpPr>
        <p:spPr/>
        <p:txBody>
          <a:bodyPr/>
          <a:lstStyle/>
          <a:p>
            <a:r>
              <a:rPr lang="en-US" dirty="0"/>
              <a:t>Maslow’s Hierarchy of Needs</a:t>
            </a:r>
          </a:p>
        </p:txBody>
      </p:sp>
      <p:graphicFrame>
        <p:nvGraphicFramePr>
          <p:cNvPr id="5" name="Diagram 4">
            <a:extLst>
              <a:ext uri="{FF2B5EF4-FFF2-40B4-BE49-F238E27FC236}">
                <a16:creationId xmlns:a16="http://schemas.microsoft.com/office/drawing/2014/main" id="{77F6AD34-065F-4AAD-AC19-934F4A337073}"/>
              </a:ext>
            </a:extLst>
          </p:cNvPr>
          <p:cNvGraphicFramePr/>
          <p:nvPr>
            <p:extLst>
              <p:ext uri="{D42A27DB-BD31-4B8C-83A1-F6EECF244321}">
                <p14:modId xmlns:p14="http://schemas.microsoft.com/office/powerpoint/2010/main" val="885242245"/>
              </p:ext>
            </p:extLst>
          </p:nvPr>
        </p:nvGraphicFramePr>
        <p:xfrm>
          <a:off x="3148788" y="1684082"/>
          <a:ext cx="2846425" cy="2291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855DB82-52C4-455D-9FB0-E41D7C8F4CB0}"/>
              </a:ext>
            </a:extLst>
          </p:cNvPr>
          <p:cNvPicPr>
            <a:picLocks noChangeAspect="1"/>
          </p:cNvPicPr>
          <p:nvPr/>
        </p:nvPicPr>
        <p:blipFill>
          <a:blip r:embed="rId7"/>
          <a:stretch>
            <a:fillRect/>
          </a:stretch>
        </p:blipFill>
        <p:spPr>
          <a:xfrm>
            <a:off x="526332" y="1382070"/>
            <a:ext cx="1856276" cy="2860576"/>
          </a:xfrm>
          <a:prstGeom prst="rect">
            <a:avLst/>
          </a:prstGeom>
        </p:spPr>
      </p:pic>
      <p:sp>
        <p:nvSpPr>
          <p:cNvPr id="7" name="Rectangle 6">
            <a:extLst>
              <a:ext uri="{FF2B5EF4-FFF2-40B4-BE49-F238E27FC236}">
                <a16:creationId xmlns:a16="http://schemas.microsoft.com/office/drawing/2014/main" id="{26E956BF-94B3-4DAC-B9CB-A96A1398B089}"/>
              </a:ext>
            </a:extLst>
          </p:cNvPr>
          <p:cNvSpPr/>
          <p:nvPr/>
        </p:nvSpPr>
        <p:spPr>
          <a:xfrm>
            <a:off x="451731" y="4396660"/>
            <a:ext cx="5210684" cy="219291"/>
          </a:xfrm>
          <a:prstGeom prst="rect">
            <a:avLst/>
          </a:prstGeom>
        </p:spPr>
        <p:txBody>
          <a:bodyPr wrap="square">
            <a:spAutoFit/>
          </a:bodyPr>
          <a:lstStyle/>
          <a:p>
            <a:r>
              <a:rPr lang="en-US" sz="825" dirty="0">
                <a:solidFill>
                  <a:schemeClr val="tx1">
                    <a:lumMod val="50000"/>
                    <a:lumOff val="50000"/>
                  </a:schemeClr>
                </a:solidFill>
              </a:rPr>
              <a:t>https://en.wikipedia.org/wiki/Maslow%27s_hierarchy_of_needs</a:t>
            </a:r>
          </a:p>
        </p:txBody>
      </p:sp>
      <p:sp>
        <p:nvSpPr>
          <p:cNvPr id="8" name="TextBox 7">
            <a:extLst>
              <a:ext uri="{FF2B5EF4-FFF2-40B4-BE49-F238E27FC236}">
                <a16:creationId xmlns:a16="http://schemas.microsoft.com/office/drawing/2014/main" id="{60F58715-582B-4848-838A-AFDCBDDD3CA8}"/>
              </a:ext>
            </a:extLst>
          </p:cNvPr>
          <p:cNvSpPr txBox="1"/>
          <p:nvPr/>
        </p:nvSpPr>
        <p:spPr>
          <a:xfrm>
            <a:off x="6170434" y="3612229"/>
            <a:ext cx="2832699" cy="300082"/>
          </a:xfrm>
          <a:prstGeom prst="rect">
            <a:avLst/>
          </a:prstGeom>
          <a:noFill/>
        </p:spPr>
        <p:txBody>
          <a:bodyPr wrap="none" rtlCol="0">
            <a:spAutoFit/>
          </a:bodyPr>
          <a:lstStyle/>
          <a:p>
            <a:r>
              <a:rPr lang="en-US" sz="1350" dirty="0"/>
              <a:t>Food, Water, Air, Sleep, Shelter, etc.</a:t>
            </a:r>
          </a:p>
        </p:txBody>
      </p:sp>
      <p:sp>
        <p:nvSpPr>
          <p:cNvPr id="9" name="TextBox 8">
            <a:extLst>
              <a:ext uri="{FF2B5EF4-FFF2-40B4-BE49-F238E27FC236}">
                <a16:creationId xmlns:a16="http://schemas.microsoft.com/office/drawing/2014/main" id="{67CE6409-901C-41C5-B88B-1C3E8188EFE5}"/>
              </a:ext>
            </a:extLst>
          </p:cNvPr>
          <p:cNvSpPr txBox="1"/>
          <p:nvPr/>
        </p:nvSpPr>
        <p:spPr>
          <a:xfrm>
            <a:off x="6170433" y="3177715"/>
            <a:ext cx="2918941" cy="300082"/>
          </a:xfrm>
          <a:prstGeom prst="rect">
            <a:avLst/>
          </a:prstGeom>
          <a:noFill/>
        </p:spPr>
        <p:txBody>
          <a:bodyPr wrap="none" rtlCol="0">
            <a:spAutoFit/>
          </a:bodyPr>
          <a:lstStyle/>
          <a:p>
            <a:r>
              <a:rPr lang="en-US" sz="1350" dirty="0"/>
              <a:t>Security (Personal, Financial), Health</a:t>
            </a:r>
          </a:p>
        </p:txBody>
      </p:sp>
      <p:sp>
        <p:nvSpPr>
          <p:cNvPr id="10" name="TextBox 9">
            <a:extLst>
              <a:ext uri="{FF2B5EF4-FFF2-40B4-BE49-F238E27FC236}">
                <a16:creationId xmlns:a16="http://schemas.microsoft.com/office/drawing/2014/main" id="{2B14642D-5973-4705-8CF2-B08061CDB299}"/>
              </a:ext>
            </a:extLst>
          </p:cNvPr>
          <p:cNvSpPr txBox="1"/>
          <p:nvPr/>
        </p:nvSpPr>
        <p:spPr>
          <a:xfrm>
            <a:off x="6170433" y="2743200"/>
            <a:ext cx="2340128" cy="300082"/>
          </a:xfrm>
          <a:prstGeom prst="rect">
            <a:avLst/>
          </a:prstGeom>
          <a:noFill/>
        </p:spPr>
        <p:txBody>
          <a:bodyPr wrap="none" rtlCol="0">
            <a:spAutoFit/>
          </a:bodyPr>
          <a:lstStyle/>
          <a:p>
            <a:r>
              <a:rPr lang="en-US" sz="1350" dirty="0"/>
              <a:t>Friendships, Family, Intimacy</a:t>
            </a:r>
          </a:p>
        </p:txBody>
      </p:sp>
      <p:sp>
        <p:nvSpPr>
          <p:cNvPr id="11" name="TextBox 10">
            <a:extLst>
              <a:ext uri="{FF2B5EF4-FFF2-40B4-BE49-F238E27FC236}">
                <a16:creationId xmlns:a16="http://schemas.microsoft.com/office/drawing/2014/main" id="{75704A84-1AB6-4954-8146-F8A20B7CD5E7}"/>
              </a:ext>
            </a:extLst>
          </p:cNvPr>
          <p:cNvSpPr txBox="1"/>
          <p:nvPr/>
        </p:nvSpPr>
        <p:spPr>
          <a:xfrm>
            <a:off x="6170433" y="2308685"/>
            <a:ext cx="2323906" cy="300082"/>
          </a:xfrm>
          <a:prstGeom prst="rect">
            <a:avLst/>
          </a:prstGeom>
          <a:noFill/>
        </p:spPr>
        <p:txBody>
          <a:bodyPr wrap="none" rtlCol="0">
            <a:spAutoFit/>
          </a:bodyPr>
          <a:lstStyle/>
          <a:p>
            <a:r>
              <a:rPr lang="en-US" sz="1350" dirty="0"/>
              <a:t>Recognition, Status, Respect</a:t>
            </a:r>
          </a:p>
        </p:txBody>
      </p:sp>
      <p:sp>
        <p:nvSpPr>
          <p:cNvPr id="12" name="TextBox 11">
            <a:extLst>
              <a:ext uri="{FF2B5EF4-FFF2-40B4-BE49-F238E27FC236}">
                <a16:creationId xmlns:a16="http://schemas.microsoft.com/office/drawing/2014/main" id="{2B9BFE55-D8E3-42AD-B114-A149424F6AF3}"/>
              </a:ext>
            </a:extLst>
          </p:cNvPr>
          <p:cNvSpPr txBox="1"/>
          <p:nvPr/>
        </p:nvSpPr>
        <p:spPr>
          <a:xfrm>
            <a:off x="6170433" y="1874170"/>
            <a:ext cx="1895840" cy="300082"/>
          </a:xfrm>
          <a:prstGeom prst="rect">
            <a:avLst/>
          </a:prstGeom>
          <a:noFill/>
        </p:spPr>
        <p:txBody>
          <a:bodyPr wrap="none" rtlCol="0">
            <a:spAutoFit/>
          </a:bodyPr>
          <a:lstStyle/>
          <a:p>
            <a:r>
              <a:rPr lang="en-US" sz="1350" dirty="0"/>
              <a:t>Become all you can be</a:t>
            </a:r>
          </a:p>
        </p:txBody>
      </p:sp>
    </p:spTree>
    <p:extLst>
      <p:ext uri="{BB962C8B-B14F-4D97-AF65-F5344CB8AC3E}">
        <p14:creationId xmlns:p14="http://schemas.microsoft.com/office/powerpoint/2010/main" val="34999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P spid="8" grpId="0"/>
      <p:bldP spid="9" grpId="0"/>
      <p:bldP spid="10" grpId="0"/>
      <p:bldP spid="11"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F5A0B6-EDD0-40EF-A98A-C3E5ADE3BD4A}"/>
              </a:ext>
            </a:extLst>
          </p:cNvPr>
          <p:cNvSpPr>
            <a:spLocks noGrp="1"/>
          </p:cNvSpPr>
          <p:nvPr>
            <p:ph type="title"/>
          </p:nvPr>
        </p:nvSpPr>
        <p:spPr/>
        <p:txBody>
          <a:bodyPr/>
          <a:lstStyle/>
          <a:p>
            <a:r>
              <a:rPr lang="en-US" dirty="0"/>
              <a:t>Maslow’s Hierarchy of Needs</a:t>
            </a:r>
          </a:p>
        </p:txBody>
      </p:sp>
      <p:graphicFrame>
        <p:nvGraphicFramePr>
          <p:cNvPr id="5" name="Diagram 4">
            <a:extLst>
              <a:ext uri="{FF2B5EF4-FFF2-40B4-BE49-F238E27FC236}">
                <a16:creationId xmlns:a16="http://schemas.microsoft.com/office/drawing/2014/main" id="{77F6AD34-065F-4AAD-AC19-934F4A337073}"/>
              </a:ext>
            </a:extLst>
          </p:cNvPr>
          <p:cNvGraphicFramePr/>
          <p:nvPr>
            <p:extLst>
              <p:ext uri="{D42A27DB-BD31-4B8C-83A1-F6EECF244321}">
                <p14:modId xmlns:p14="http://schemas.microsoft.com/office/powerpoint/2010/main" val="2269206463"/>
              </p:ext>
            </p:extLst>
          </p:nvPr>
        </p:nvGraphicFramePr>
        <p:xfrm>
          <a:off x="3148788" y="1684082"/>
          <a:ext cx="2846425" cy="2291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26E956BF-94B3-4DAC-B9CB-A96A1398B089}"/>
              </a:ext>
            </a:extLst>
          </p:cNvPr>
          <p:cNvSpPr/>
          <p:nvPr/>
        </p:nvSpPr>
        <p:spPr>
          <a:xfrm>
            <a:off x="451731" y="4396660"/>
            <a:ext cx="5210684" cy="219291"/>
          </a:xfrm>
          <a:prstGeom prst="rect">
            <a:avLst/>
          </a:prstGeom>
        </p:spPr>
        <p:txBody>
          <a:bodyPr wrap="square">
            <a:spAutoFit/>
          </a:bodyPr>
          <a:lstStyle/>
          <a:p>
            <a:r>
              <a:rPr lang="en-US" sz="825" dirty="0">
                <a:solidFill>
                  <a:schemeClr val="tx1">
                    <a:lumMod val="50000"/>
                    <a:lumOff val="50000"/>
                  </a:schemeClr>
                </a:solidFill>
              </a:rPr>
              <a:t>https://en.wikipedia.org/wiki/Maslow%27s_hierarchy_of_needs</a:t>
            </a:r>
          </a:p>
        </p:txBody>
      </p:sp>
      <p:sp>
        <p:nvSpPr>
          <p:cNvPr id="8" name="TextBox 7">
            <a:extLst>
              <a:ext uri="{FF2B5EF4-FFF2-40B4-BE49-F238E27FC236}">
                <a16:creationId xmlns:a16="http://schemas.microsoft.com/office/drawing/2014/main" id="{60F58715-582B-4848-838A-AFDCBDDD3CA8}"/>
              </a:ext>
            </a:extLst>
          </p:cNvPr>
          <p:cNvSpPr txBox="1"/>
          <p:nvPr/>
        </p:nvSpPr>
        <p:spPr>
          <a:xfrm>
            <a:off x="6170434" y="3612229"/>
            <a:ext cx="2832699" cy="300082"/>
          </a:xfrm>
          <a:prstGeom prst="rect">
            <a:avLst/>
          </a:prstGeom>
          <a:noFill/>
        </p:spPr>
        <p:txBody>
          <a:bodyPr wrap="none" rtlCol="0">
            <a:spAutoFit/>
          </a:bodyPr>
          <a:lstStyle/>
          <a:p>
            <a:r>
              <a:rPr lang="en-US" sz="1350" dirty="0"/>
              <a:t>Food, Water, Air, Sleep, Shelter, etc.</a:t>
            </a:r>
          </a:p>
        </p:txBody>
      </p:sp>
      <p:sp>
        <p:nvSpPr>
          <p:cNvPr id="9" name="TextBox 8">
            <a:extLst>
              <a:ext uri="{FF2B5EF4-FFF2-40B4-BE49-F238E27FC236}">
                <a16:creationId xmlns:a16="http://schemas.microsoft.com/office/drawing/2014/main" id="{67CE6409-901C-41C5-B88B-1C3E8188EFE5}"/>
              </a:ext>
            </a:extLst>
          </p:cNvPr>
          <p:cNvSpPr txBox="1"/>
          <p:nvPr/>
        </p:nvSpPr>
        <p:spPr>
          <a:xfrm>
            <a:off x="6170433" y="3177715"/>
            <a:ext cx="2918941" cy="300082"/>
          </a:xfrm>
          <a:prstGeom prst="rect">
            <a:avLst/>
          </a:prstGeom>
          <a:noFill/>
        </p:spPr>
        <p:txBody>
          <a:bodyPr wrap="none" rtlCol="0">
            <a:spAutoFit/>
          </a:bodyPr>
          <a:lstStyle/>
          <a:p>
            <a:r>
              <a:rPr lang="en-US" sz="1350" dirty="0"/>
              <a:t>Security (Personal, Financial), Health</a:t>
            </a:r>
          </a:p>
        </p:txBody>
      </p:sp>
      <p:sp>
        <p:nvSpPr>
          <p:cNvPr id="10" name="TextBox 9">
            <a:extLst>
              <a:ext uri="{FF2B5EF4-FFF2-40B4-BE49-F238E27FC236}">
                <a16:creationId xmlns:a16="http://schemas.microsoft.com/office/drawing/2014/main" id="{2B14642D-5973-4705-8CF2-B08061CDB299}"/>
              </a:ext>
            </a:extLst>
          </p:cNvPr>
          <p:cNvSpPr txBox="1"/>
          <p:nvPr/>
        </p:nvSpPr>
        <p:spPr>
          <a:xfrm>
            <a:off x="6170433" y="2743200"/>
            <a:ext cx="2340128" cy="300082"/>
          </a:xfrm>
          <a:prstGeom prst="rect">
            <a:avLst/>
          </a:prstGeom>
          <a:noFill/>
        </p:spPr>
        <p:txBody>
          <a:bodyPr wrap="none" rtlCol="0">
            <a:spAutoFit/>
          </a:bodyPr>
          <a:lstStyle/>
          <a:p>
            <a:r>
              <a:rPr lang="en-US" sz="1350" dirty="0"/>
              <a:t>Friendships, Family, Intimacy</a:t>
            </a:r>
          </a:p>
        </p:txBody>
      </p:sp>
      <p:sp>
        <p:nvSpPr>
          <p:cNvPr id="11" name="TextBox 10">
            <a:extLst>
              <a:ext uri="{FF2B5EF4-FFF2-40B4-BE49-F238E27FC236}">
                <a16:creationId xmlns:a16="http://schemas.microsoft.com/office/drawing/2014/main" id="{75704A84-1AB6-4954-8146-F8A20B7CD5E7}"/>
              </a:ext>
            </a:extLst>
          </p:cNvPr>
          <p:cNvSpPr txBox="1"/>
          <p:nvPr/>
        </p:nvSpPr>
        <p:spPr>
          <a:xfrm>
            <a:off x="6170433" y="2308685"/>
            <a:ext cx="2323906" cy="300082"/>
          </a:xfrm>
          <a:prstGeom prst="rect">
            <a:avLst/>
          </a:prstGeom>
          <a:noFill/>
        </p:spPr>
        <p:txBody>
          <a:bodyPr wrap="none" rtlCol="0">
            <a:spAutoFit/>
          </a:bodyPr>
          <a:lstStyle/>
          <a:p>
            <a:r>
              <a:rPr lang="en-US" sz="1350" dirty="0"/>
              <a:t>Recognition, Status, Respect</a:t>
            </a:r>
          </a:p>
        </p:txBody>
      </p:sp>
      <p:sp>
        <p:nvSpPr>
          <p:cNvPr id="12" name="TextBox 11">
            <a:extLst>
              <a:ext uri="{FF2B5EF4-FFF2-40B4-BE49-F238E27FC236}">
                <a16:creationId xmlns:a16="http://schemas.microsoft.com/office/drawing/2014/main" id="{2B9BFE55-D8E3-42AD-B114-A149424F6AF3}"/>
              </a:ext>
            </a:extLst>
          </p:cNvPr>
          <p:cNvSpPr txBox="1"/>
          <p:nvPr/>
        </p:nvSpPr>
        <p:spPr>
          <a:xfrm>
            <a:off x="6170433" y="1874170"/>
            <a:ext cx="1895840" cy="300082"/>
          </a:xfrm>
          <a:prstGeom prst="rect">
            <a:avLst/>
          </a:prstGeom>
          <a:noFill/>
        </p:spPr>
        <p:txBody>
          <a:bodyPr wrap="none" rtlCol="0">
            <a:spAutoFit/>
          </a:bodyPr>
          <a:lstStyle/>
          <a:p>
            <a:r>
              <a:rPr lang="en-US" sz="1350" dirty="0"/>
              <a:t>Become all you can be</a:t>
            </a:r>
          </a:p>
        </p:txBody>
      </p:sp>
      <p:sp>
        <p:nvSpPr>
          <p:cNvPr id="2" name="TextBox 1">
            <a:extLst>
              <a:ext uri="{FF2B5EF4-FFF2-40B4-BE49-F238E27FC236}">
                <a16:creationId xmlns:a16="http://schemas.microsoft.com/office/drawing/2014/main" id="{90CADF51-EEF9-4CA3-BEFB-1DAD99E45F29}"/>
              </a:ext>
            </a:extLst>
          </p:cNvPr>
          <p:cNvSpPr txBox="1"/>
          <p:nvPr/>
        </p:nvSpPr>
        <p:spPr>
          <a:xfrm>
            <a:off x="559375" y="3177715"/>
            <a:ext cx="1423338" cy="300082"/>
          </a:xfrm>
          <a:prstGeom prst="rect">
            <a:avLst/>
          </a:prstGeom>
          <a:noFill/>
        </p:spPr>
        <p:txBody>
          <a:bodyPr wrap="none" rtlCol="0">
            <a:spAutoFit/>
          </a:bodyPr>
          <a:lstStyle/>
          <a:p>
            <a:r>
              <a:rPr lang="en-US" sz="1350" dirty="0"/>
              <a:t>“I need this job.”</a:t>
            </a:r>
          </a:p>
        </p:txBody>
      </p:sp>
      <p:sp>
        <p:nvSpPr>
          <p:cNvPr id="13" name="TextBox 12">
            <a:extLst>
              <a:ext uri="{FF2B5EF4-FFF2-40B4-BE49-F238E27FC236}">
                <a16:creationId xmlns:a16="http://schemas.microsoft.com/office/drawing/2014/main" id="{8DB18F15-4B2A-491B-8132-1FBD4E58C241}"/>
              </a:ext>
            </a:extLst>
          </p:cNvPr>
          <p:cNvSpPr txBox="1"/>
          <p:nvPr/>
        </p:nvSpPr>
        <p:spPr>
          <a:xfrm>
            <a:off x="559375" y="2743200"/>
            <a:ext cx="3208892" cy="300082"/>
          </a:xfrm>
          <a:prstGeom prst="rect">
            <a:avLst/>
          </a:prstGeom>
          <a:noFill/>
        </p:spPr>
        <p:txBody>
          <a:bodyPr wrap="none" rtlCol="0">
            <a:spAutoFit/>
          </a:bodyPr>
          <a:lstStyle/>
          <a:p>
            <a:r>
              <a:rPr lang="en-US" sz="1350" dirty="0"/>
              <a:t>“I want to feel like I’m part of the team.”</a:t>
            </a:r>
          </a:p>
        </p:txBody>
      </p:sp>
      <p:sp>
        <p:nvSpPr>
          <p:cNvPr id="14" name="TextBox 13">
            <a:extLst>
              <a:ext uri="{FF2B5EF4-FFF2-40B4-BE49-F238E27FC236}">
                <a16:creationId xmlns:a16="http://schemas.microsoft.com/office/drawing/2014/main" id="{86CF5A1A-893B-4A97-B416-B500AA4B0EDE}"/>
              </a:ext>
            </a:extLst>
          </p:cNvPr>
          <p:cNvSpPr txBox="1"/>
          <p:nvPr/>
        </p:nvSpPr>
        <p:spPr>
          <a:xfrm>
            <a:off x="559374" y="2301623"/>
            <a:ext cx="3280129" cy="300082"/>
          </a:xfrm>
          <a:prstGeom prst="rect">
            <a:avLst/>
          </a:prstGeom>
          <a:noFill/>
        </p:spPr>
        <p:txBody>
          <a:bodyPr wrap="none" rtlCol="0">
            <a:spAutoFit/>
          </a:bodyPr>
          <a:lstStyle/>
          <a:p>
            <a:r>
              <a:rPr lang="en-US" sz="1350" dirty="0"/>
              <a:t>Recognition for the work / achievements</a:t>
            </a:r>
          </a:p>
        </p:txBody>
      </p:sp>
      <p:sp>
        <p:nvSpPr>
          <p:cNvPr id="15" name="TextBox 14">
            <a:extLst>
              <a:ext uri="{FF2B5EF4-FFF2-40B4-BE49-F238E27FC236}">
                <a16:creationId xmlns:a16="http://schemas.microsoft.com/office/drawing/2014/main" id="{5E8C172D-AFB0-4B54-B72C-3BC21F207ECF}"/>
              </a:ext>
            </a:extLst>
          </p:cNvPr>
          <p:cNvSpPr txBox="1"/>
          <p:nvPr/>
        </p:nvSpPr>
        <p:spPr>
          <a:xfrm>
            <a:off x="559373" y="1867108"/>
            <a:ext cx="2465868" cy="300082"/>
          </a:xfrm>
          <a:prstGeom prst="rect">
            <a:avLst/>
          </a:prstGeom>
          <a:noFill/>
        </p:spPr>
        <p:txBody>
          <a:bodyPr wrap="none" rtlCol="0">
            <a:spAutoFit/>
          </a:bodyPr>
          <a:lstStyle/>
          <a:p>
            <a:r>
              <a:rPr lang="en-US" sz="1350" dirty="0"/>
              <a:t>Room to grow &amp; be awesome</a:t>
            </a:r>
          </a:p>
        </p:txBody>
      </p:sp>
      <p:sp>
        <p:nvSpPr>
          <p:cNvPr id="3" name="Callout: Bent Line with Border and Accent Bar 2">
            <a:extLst>
              <a:ext uri="{FF2B5EF4-FFF2-40B4-BE49-F238E27FC236}">
                <a16:creationId xmlns:a16="http://schemas.microsoft.com/office/drawing/2014/main" id="{A3C777A0-3C00-43A1-BAB5-F0A9C3845DB0}"/>
              </a:ext>
            </a:extLst>
          </p:cNvPr>
          <p:cNvSpPr/>
          <p:nvPr/>
        </p:nvSpPr>
        <p:spPr>
          <a:xfrm>
            <a:off x="6467331" y="950733"/>
            <a:ext cx="1993634" cy="693094"/>
          </a:xfrm>
          <a:prstGeom prst="accentBorderCallout2">
            <a:avLst>
              <a:gd name="adj1" fmla="val 18750"/>
              <a:gd name="adj2" fmla="val -8333"/>
              <a:gd name="adj3" fmla="val 18750"/>
              <a:gd name="adj4" fmla="val -16667"/>
              <a:gd name="adj5" fmla="val 283825"/>
              <a:gd name="adj6" fmla="val -636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Lack of this correlates with loneliness, depression, and anxiety</a:t>
            </a:r>
          </a:p>
        </p:txBody>
      </p:sp>
    </p:spTree>
    <p:extLst>
      <p:ext uri="{BB962C8B-B14F-4D97-AF65-F5344CB8AC3E}">
        <p14:creationId xmlns:p14="http://schemas.microsoft.com/office/powerpoint/2010/main" val="17624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DF34F7-F4DF-A4D6-2EE2-0516E3935722}"/>
              </a:ext>
            </a:extLst>
          </p:cNvPr>
          <p:cNvSpPr>
            <a:spLocks noGrp="1"/>
          </p:cNvSpPr>
          <p:nvPr>
            <p:ph type="body" sz="quarter" idx="12"/>
          </p:nvPr>
        </p:nvSpPr>
        <p:spPr/>
        <p:txBody>
          <a:bodyPr/>
          <a:lstStyle/>
          <a:p>
            <a:r>
              <a:rPr lang="en-US" dirty="0"/>
              <a:t>People want to have their needs met</a:t>
            </a:r>
          </a:p>
          <a:p>
            <a:r>
              <a:rPr lang="en-US" dirty="0"/>
              <a:t>They want to feel valued</a:t>
            </a:r>
          </a:p>
          <a:p>
            <a:r>
              <a:rPr lang="en-US" dirty="0"/>
              <a:t>When they ask for something or say something…</a:t>
            </a:r>
          </a:p>
          <a:p>
            <a:r>
              <a:rPr lang="en-US" dirty="0"/>
              <a:t>…try to take a moment to acknowledge it</a:t>
            </a:r>
          </a:p>
          <a:p>
            <a:endParaRPr lang="en-US" dirty="0"/>
          </a:p>
          <a:p>
            <a:r>
              <a:rPr lang="en-US" dirty="0"/>
              <a:t>You’re being kind</a:t>
            </a:r>
          </a:p>
          <a:p>
            <a:pPr lvl="1"/>
            <a:r>
              <a:rPr lang="en-US" dirty="0"/>
              <a:t>(people tend to like that kind of thing)</a:t>
            </a:r>
          </a:p>
        </p:txBody>
      </p:sp>
      <p:sp>
        <p:nvSpPr>
          <p:cNvPr id="4" name="Content Placeholder 3">
            <a:extLst>
              <a:ext uri="{FF2B5EF4-FFF2-40B4-BE49-F238E27FC236}">
                <a16:creationId xmlns:a16="http://schemas.microsoft.com/office/drawing/2014/main" id="{2EAF6C0A-C169-85BC-5A47-33FA9276FE18}"/>
              </a:ext>
            </a:extLst>
          </p:cNvPr>
          <p:cNvSpPr>
            <a:spLocks noGrp="1"/>
          </p:cNvSpPr>
          <p:nvPr>
            <p:ph sz="quarter" idx="14"/>
          </p:nvPr>
        </p:nvSpPr>
        <p:spPr/>
        <p:txBody>
          <a:bodyPr/>
          <a:lstStyle/>
          <a:p>
            <a:r>
              <a:rPr lang="en-US" dirty="0"/>
              <a:t>Tip:</a:t>
            </a:r>
            <a:br>
              <a:rPr lang="en-US" dirty="0"/>
            </a:br>
            <a:r>
              <a:rPr lang="en-US" dirty="0"/>
              <a:t>People want to know you heard them</a:t>
            </a:r>
          </a:p>
        </p:txBody>
      </p:sp>
    </p:spTree>
    <p:extLst>
      <p:ext uri="{BB962C8B-B14F-4D97-AF65-F5344CB8AC3E}">
        <p14:creationId xmlns:p14="http://schemas.microsoft.com/office/powerpoint/2010/main" val="28864418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08D648-E9F1-56AF-2630-6527B80081D8}"/>
              </a:ext>
            </a:extLst>
          </p:cNvPr>
          <p:cNvSpPr>
            <a:spLocks noGrp="1"/>
          </p:cNvSpPr>
          <p:nvPr>
            <p:ph type="body" sz="quarter" idx="12"/>
          </p:nvPr>
        </p:nvSpPr>
        <p:spPr/>
        <p:txBody>
          <a:bodyPr/>
          <a:lstStyle/>
          <a:p>
            <a:r>
              <a:rPr lang="en-US" dirty="0"/>
              <a:t>Humans fixate on loss</a:t>
            </a:r>
          </a:p>
          <a:p>
            <a:pPr lvl="1"/>
            <a:r>
              <a:rPr lang="en-US" dirty="0"/>
              <a:t>What am I going to lose?</a:t>
            </a:r>
          </a:p>
          <a:p>
            <a:r>
              <a:rPr lang="en-US" dirty="0"/>
              <a:t>When communicating, try to lead with with they’ll gain</a:t>
            </a:r>
          </a:p>
          <a:p>
            <a:pPr lvl="1"/>
            <a:r>
              <a:rPr lang="en-US" dirty="0"/>
              <a:t>If you can, avoid talking about the loss altogether</a:t>
            </a:r>
          </a:p>
          <a:p>
            <a:pPr lvl="1"/>
            <a:r>
              <a:rPr lang="en-US" dirty="0"/>
              <a:t>If you must talk about loss, talk about the gain *FIRST*</a:t>
            </a:r>
          </a:p>
        </p:txBody>
      </p:sp>
      <p:sp>
        <p:nvSpPr>
          <p:cNvPr id="3" name="Content Placeholder 2">
            <a:extLst>
              <a:ext uri="{FF2B5EF4-FFF2-40B4-BE49-F238E27FC236}">
                <a16:creationId xmlns:a16="http://schemas.microsoft.com/office/drawing/2014/main" id="{A91D89D1-68FE-950D-EB16-3EAC17F59A06}"/>
              </a:ext>
            </a:extLst>
          </p:cNvPr>
          <p:cNvSpPr>
            <a:spLocks noGrp="1"/>
          </p:cNvSpPr>
          <p:nvPr>
            <p:ph sz="quarter" idx="14"/>
          </p:nvPr>
        </p:nvSpPr>
        <p:spPr/>
        <p:txBody>
          <a:bodyPr/>
          <a:lstStyle/>
          <a:p>
            <a:r>
              <a:rPr lang="en-US" dirty="0"/>
              <a:t>Tip:</a:t>
            </a:r>
            <a:br>
              <a:rPr lang="en-US" dirty="0"/>
            </a:br>
            <a:r>
              <a:rPr lang="en-US" dirty="0"/>
              <a:t>Avoid words about loss</a:t>
            </a:r>
          </a:p>
        </p:txBody>
      </p:sp>
    </p:spTree>
    <p:extLst>
      <p:ext uri="{BB962C8B-B14F-4D97-AF65-F5344CB8AC3E}">
        <p14:creationId xmlns:p14="http://schemas.microsoft.com/office/powerpoint/2010/main" val="3759247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42FE9E-CE37-7B63-008E-BA35C03C71D2}"/>
              </a:ext>
            </a:extLst>
          </p:cNvPr>
          <p:cNvSpPr>
            <a:spLocks noGrp="1"/>
          </p:cNvSpPr>
          <p:nvPr>
            <p:ph type="body" sz="quarter" idx="12"/>
          </p:nvPr>
        </p:nvSpPr>
        <p:spPr/>
        <p:txBody>
          <a:bodyPr/>
          <a:lstStyle/>
          <a:p>
            <a:r>
              <a:rPr lang="en-US" dirty="0"/>
              <a:t>Humans generally hate change</a:t>
            </a:r>
          </a:p>
          <a:p>
            <a:r>
              <a:rPr lang="en-US" dirty="0"/>
              <a:t>“but I like to push my boundaries”</a:t>
            </a:r>
          </a:p>
          <a:p>
            <a:pPr lvl="1"/>
            <a:r>
              <a:rPr lang="en-US" dirty="0"/>
              <a:t>Horsepucky!!</a:t>
            </a:r>
          </a:p>
          <a:p>
            <a:pPr lvl="1"/>
            <a:r>
              <a:rPr lang="en-US" dirty="0"/>
              <a:t>Yeah right…for the boundaries that aren’t important to you</a:t>
            </a:r>
          </a:p>
          <a:p>
            <a:pPr lvl="1"/>
            <a:r>
              <a:rPr lang="en-US" dirty="0"/>
              <a:t>Let’s try changing something that you don’t want changed and we’ll check back in</a:t>
            </a:r>
          </a:p>
          <a:p>
            <a:r>
              <a:rPr lang="en-US" dirty="0"/>
              <a:t>In times of change… </a:t>
            </a:r>
          </a:p>
          <a:p>
            <a:pPr lvl="1"/>
            <a:r>
              <a:rPr lang="en-US" dirty="0"/>
              <a:t>Acknowledge that change stinks</a:t>
            </a:r>
          </a:p>
          <a:p>
            <a:pPr lvl="1"/>
            <a:r>
              <a:rPr lang="en-US" dirty="0"/>
              <a:t>Acknowledge that change is scary</a:t>
            </a:r>
          </a:p>
          <a:p>
            <a:pPr lvl="1"/>
            <a:r>
              <a:rPr lang="en-US" dirty="0"/>
              <a:t>Emphasize what will stay the same</a:t>
            </a:r>
          </a:p>
          <a:p>
            <a:pPr lvl="1"/>
            <a:r>
              <a:rPr lang="en-US" dirty="0"/>
              <a:t>Emphasize what you’ll gain</a:t>
            </a:r>
          </a:p>
          <a:p>
            <a:pPr lvl="1"/>
            <a:r>
              <a:rPr lang="en-US" dirty="0"/>
              <a:t>Emphasize what will improve</a:t>
            </a:r>
          </a:p>
          <a:p>
            <a:endParaRPr lang="en-US" dirty="0"/>
          </a:p>
        </p:txBody>
      </p:sp>
      <p:sp>
        <p:nvSpPr>
          <p:cNvPr id="3" name="Content Placeholder 2">
            <a:extLst>
              <a:ext uri="{FF2B5EF4-FFF2-40B4-BE49-F238E27FC236}">
                <a16:creationId xmlns:a16="http://schemas.microsoft.com/office/drawing/2014/main" id="{4D2EF440-3A55-8078-CCFC-1DD7D3894FA3}"/>
              </a:ext>
            </a:extLst>
          </p:cNvPr>
          <p:cNvSpPr>
            <a:spLocks noGrp="1"/>
          </p:cNvSpPr>
          <p:nvPr>
            <p:ph sz="quarter" idx="14"/>
          </p:nvPr>
        </p:nvSpPr>
        <p:spPr/>
        <p:txBody>
          <a:bodyPr/>
          <a:lstStyle/>
          <a:p>
            <a:r>
              <a:rPr lang="en-US" dirty="0"/>
              <a:t>Tip: </a:t>
            </a:r>
            <a:br>
              <a:rPr lang="en-US" dirty="0"/>
            </a:br>
            <a:r>
              <a:rPr lang="en-US" dirty="0"/>
              <a:t>Fear of change</a:t>
            </a:r>
          </a:p>
        </p:txBody>
      </p:sp>
    </p:spTree>
    <p:extLst>
      <p:ext uri="{BB962C8B-B14F-4D97-AF65-F5344CB8AC3E}">
        <p14:creationId xmlns:p14="http://schemas.microsoft.com/office/powerpoint/2010/main" val="1102520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6307-234D-1025-DBD2-D218CA276EF6}"/>
              </a:ext>
            </a:extLst>
          </p:cNvPr>
          <p:cNvSpPr>
            <a:spLocks noGrp="1"/>
          </p:cNvSpPr>
          <p:nvPr>
            <p:ph type="title"/>
          </p:nvPr>
        </p:nvSpPr>
        <p:spPr/>
        <p:txBody>
          <a:bodyPr/>
          <a:lstStyle/>
          <a:p>
            <a:r>
              <a:rPr lang="en-US" dirty="0"/>
              <a:t>What you say matters.</a:t>
            </a:r>
          </a:p>
        </p:txBody>
      </p:sp>
    </p:spTree>
    <p:extLst>
      <p:ext uri="{BB962C8B-B14F-4D97-AF65-F5344CB8AC3E}">
        <p14:creationId xmlns:p14="http://schemas.microsoft.com/office/powerpoint/2010/main" val="35986557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C8557D-ACB8-4B30-8856-E271329D4A16}"/>
              </a:ext>
            </a:extLst>
          </p:cNvPr>
          <p:cNvSpPr>
            <a:spLocks noGrp="1"/>
          </p:cNvSpPr>
          <p:nvPr>
            <p:ph type="title"/>
          </p:nvPr>
        </p:nvSpPr>
        <p:spPr/>
        <p:txBody>
          <a:bodyPr/>
          <a:lstStyle/>
          <a:p>
            <a:r>
              <a:rPr lang="en-US" dirty="0"/>
              <a:t>Uncertainty &amp; Loss</a:t>
            </a:r>
          </a:p>
        </p:txBody>
      </p:sp>
      <p:sp>
        <p:nvSpPr>
          <p:cNvPr id="4" name="Text Placeholder 3">
            <a:extLst>
              <a:ext uri="{FF2B5EF4-FFF2-40B4-BE49-F238E27FC236}">
                <a16:creationId xmlns:a16="http://schemas.microsoft.com/office/drawing/2014/main" id="{DC680B49-2345-434F-9F5B-3CE7FB2C5F81}"/>
              </a:ext>
            </a:extLst>
          </p:cNvPr>
          <p:cNvSpPr>
            <a:spLocks noGrp="1"/>
          </p:cNvSpPr>
          <p:nvPr>
            <p:ph type="body" idx="1"/>
          </p:nvPr>
        </p:nvSpPr>
        <p:spPr/>
        <p:txBody>
          <a:bodyPr/>
          <a:lstStyle/>
          <a:p>
            <a:r>
              <a:rPr lang="en-US" dirty="0"/>
              <a:t>Fear.</a:t>
            </a:r>
          </a:p>
        </p:txBody>
      </p:sp>
    </p:spTree>
    <p:extLst>
      <p:ext uri="{BB962C8B-B14F-4D97-AF65-F5344CB8AC3E}">
        <p14:creationId xmlns:p14="http://schemas.microsoft.com/office/powerpoint/2010/main" val="3118605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Humans have a fear of loss.</a:t>
            </a:r>
          </a:p>
        </p:txBody>
      </p:sp>
    </p:spTree>
    <p:extLst>
      <p:ext uri="{BB962C8B-B14F-4D97-AF65-F5344CB8AC3E}">
        <p14:creationId xmlns:p14="http://schemas.microsoft.com/office/powerpoint/2010/main" val="3526099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ECB74-D217-416F-924E-F56C880FB724}"/>
              </a:ext>
            </a:extLst>
          </p:cNvPr>
          <p:cNvSpPr>
            <a:spLocks noGrp="1"/>
          </p:cNvSpPr>
          <p:nvPr>
            <p:ph type="title"/>
          </p:nvPr>
        </p:nvSpPr>
        <p:spPr/>
        <p:txBody>
          <a:bodyPr/>
          <a:lstStyle/>
          <a:p>
            <a:r>
              <a:rPr lang="en-US" dirty="0"/>
              <a:t>If they’re going to get 98% ‘awesome’, </a:t>
            </a:r>
            <a:br>
              <a:rPr lang="en-US" dirty="0"/>
            </a:br>
            <a:r>
              <a:rPr lang="en-US" dirty="0"/>
              <a:t>they’ll tend to focus on the </a:t>
            </a:r>
            <a:br>
              <a:rPr lang="en-US" dirty="0"/>
            </a:br>
            <a:r>
              <a:rPr lang="en-US" dirty="0"/>
              <a:t>2% ‘non-awesome’.</a:t>
            </a:r>
          </a:p>
        </p:txBody>
      </p:sp>
    </p:spTree>
    <p:extLst>
      <p:ext uri="{BB962C8B-B14F-4D97-AF65-F5344CB8AC3E}">
        <p14:creationId xmlns:p14="http://schemas.microsoft.com/office/powerpoint/2010/main" val="753721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is not a ‘sure thing.’</a:t>
            </a:r>
          </a:p>
        </p:txBody>
      </p:sp>
    </p:spTree>
    <p:extLst>
      <p:ext uri="{BB962C8B-B14F-4D97-AF65-F5344CB8AC3E}">
        <p14:creationId xmlns:p14="http://schemas.microsoft.com/office/powerpoint/2010/main" val="19017712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508284-CFDD-87EE-7616-B47621E8B591}"/>
              </a:ext>
            </a:extLst>
          </p:cNvPr>
          <p:cNvSpPr>
            <a:spLocks noGrp="1"/>
          </p:cNvSpPr>
          <p:nvPr>
            <p:ph type="body" sz="quarter" idx="12"/>
          </p:nvPr>
        </p:nvSpPr>
        <p:spPr/>
        <p:txBody>
          <a:bodyPr/>
          <a:lstStyle/>
          <a:p>
            <a:r>
              <a:rPr lang="en-US" dirty="0"/>
              <a:t>When things get iffy</a:t>
            </a:r>
          </a:p>
          <a:p>
            <a:pPr lvl="1"/>
            <a:r>
              <a:rPr lang="en-US" dirty="0"/>
              <a:t>For example, a project is in trouble</a:t>
            </a:r>
          </a:p>
          <a:p>
            <a:r>
              <a:rPr lang="en-US" dirty="0"/>
              <a:t>Managers want to manage</a:t>
            </a:r>
          </a:p>
          <a:p>
            <a:r>
              <a:rPr lang="en-US" dirty="0"/>
              <a:t>Fear: needs are not going to be met</a:t>
            </a:r>
          </a:p>
          <a:p>
            <a:r>
              <a:rPr lang="en-US" dirty="0"/>
              <a:t>Fear: they’ll lose their job, bonus, </a:t>
            </a:r>
            <a:r>
              <a:rPr lang="en-US" dirty="0" err="1"/>
              <a:t>etc</a:t>
            </a:r>
            <a:endParaRPr lang="en-US" dirty="0"/>
          </a:p>
          <a:p>
            <a:r>
              <a:rPr lang="en-US" dirty="0"/>
              <a:t>Typical &amp; natural reaction is to</a:t>
            </a:r>
          </a:p>
          <a:p>
            <a:pPr lvl="1"/>
            <a:r>
              <a:rPr lang="en-US" dirty="0"/>
              <a:t>Have more meetings</a:t>
            </a:r>
          </a:p>
          <a:p>
            <a:pPr lvl="1"/>
            <a:r>
              <a:rPr lang="en-US" dirty="0"/>
              <a:t>Try to get better requirements</a:t>
            </a:r>
          </a:p>
          <a:p>
            <a:pPr lvl="1"/>
            <a:r>
              <a:rPr lang="en-US" dirty="0"/>
              <a:t>Try to get better estimates</a:t>
            </a:r>
          </a:p>
          <a:p>
            <a:pPr lvl="1"/>
            <a:r>
              <a:rPr lang="en-US" dirty="0"/>
              <a:t>Try to wring out uncertainty</a:t>
            </a:r>
          </a:p>
        </p:txBody>
      </p:sp>
      <p:sp>
        <p:nvSpPr>
          <p:cNvPr id="4" name="Content Placeholder 3">
            <a:extLst>
              <a:ext uri="{FF2B5EF4-FFF2-40B4-BE49-F238E27FC236}">
                <a16:creationId xmlns:a16="http://schemas.microsoft.com/office/drawing/2014/main" id="{562FF5C8-0AD6-8F1F-4E1C-41C84C3FA2A1}"/>
              </a:ext>
            </a:extLst>
          </p:cNvPr>
          <p:cNvSpPr>
            <a:spLocks noGrp="1"/>
          </p:cNvSpPr>
          <p:nvPr>
            <p:ph sz="quarter" idx="14"/>
          </p:nvPr>
        </p:nvSpPr>
        <p:spPr/>
        <p:txBody>
          <a:bodyPr/>
          <a:lstStyle/>
          <a:p>
            <a:r>
              <a:rPr lang="en-US" dirty="0"/>
              <a:t>Watch out for “better estimates”</a:t>
            </a:r>
          </a:p>
        </p:txBody>
      </p:sp>
    </p:spTree>
    <p:extLst>
      <p:ext uri="{BB962C8B-B14F-4D97-AF65-F5344CB8AC3E}">
        <p14:creationId xmlns:p14="http://schemas.microsoft.com/office/powerpoint/2010/main" val="34933980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Software always gets more </a:t>
            </a:r>
            <a:br>
              <a:rPr lang="en-US" dirty="0"/>
            </a:br>
            <a:r>
              <a:rPr lang="en-US" dirty="0"/>
              <a:t>complex once you start.</a:t>
            </a:r>
          </a:p>
        </p:txBody>
      </p:sp>
    </p:spTree>
    <p:extLst>
      <p:ext uri="{BB962C8B-B14F-4D97-AF65-F5344CB8AC3E}">
        <p14:creationId xmlns:p14="http://schemas.microsoft.com/office/powerpoint/2010/main" val="4289568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59E9-9C38-4D6E-BAD9-74D16AA97B49}"/>
              </a:ext>
            </a:extLst>
          </p:cNvPr>
          <p:cNvSpPr>
            <a:spLocks noGrp="1"/>
          </p:cNvSpPr>
          <p:nvPr>
            <p:ph type="title"/>
          </p:nvPr>
        </p:nvSpPr>
        <p:spPr/>
        <p:txBody>
          <a:bodyPr/>
          <a:lstStyle/>
          <a:p>
            <a:r>
              <a:rPr lang="en-US" dirty="0"/>
              <a:t>How do you walk your </a:t>
            </a:r>
            <a:br>
              <a:rPr lang="en-US" dirty="0"/>
            </a:br>
            <a:r>
              <a:rPr lang="en-US" dirty="0"/>
              <a:t>bosses, customers, and stakeholders</a:t>
            </a:r>
            <a:br>
              <a:rPr lang="en-US" dirty="0"/>
            </a:br>
            <a:r>
              <a:rPr lang="en-US" dirty="0"/>
              <a:t>through uncertainty?</a:t>
            </a:r>
          </a:p>
        </p:txBody>
      </p:sp>
    </p:spTree>
    <p:extLst>
      <p:ext uri="{BB962C8B-B14F-4D97-AF65-F5344CB8AC3E}">
        <p14:creationId xmlns:p14="http://schemas.microsoft.com/office/powerpoint/2010/main" val="2762225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F182-956F-CC67-EAF5-386EBCFE686E}"/>
              </a:ext>
            </a:extLst>
          </p:cNvPr>
          <p:cNvSpPr>
            <a:spLocks noGrp="1"/>
          </p:cNvSpPr>
          <p:nvPr>
            <p:ph type="title"/>
          </p:nvPr>
        </p:nvSpPr>
        <p:spPr/>
        <p:txBody>
          <a:bodyPr/>
          <a:lstStyle/>
          <a:p>
            <a:r>
              <a:rPr lang="en-US" dirty="0"/>
              <a:t>Start saying ‘forecast’.</a:t>
            </a:r>
          </a:p>
        </p:txBody>
      </p:sp>
    </p:spTree>
    <p:extLst>
      <p:ext uri="{BB962C8B-B14F-4D97-AF65-F5344CB8AC3E}">
        <p14:creationId xmlns:p14="http://schemas.microsoft.com/office/powerpoint/2010/main" val="2306634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10146-3094-48F5-AA08-69D870406CAD}"/>
              </a:ext>
            </a:extLst>
          </p:cNvPr>
          <p:cNvSpPr>
            <a:spLocks noGrp="1"/>
          </p:cNvSpPr>
          <p:nvPr>
            <p:ph type="body" sz="quarter" idx="12"/>
          </p:nvPr>
        </p:nvSpPr>
        <p:spPr/>
        <p:txBody>
          <a:bodyPr/>
          <a:lstStyle/>
          <a:p>
            <a:r>
              <a:rPr lang="en-US" dirty="0"/>
              <a:t>Be transparent</a:t>
            </a:r>
          </a:p>
          <a:p>
            <a:r>
              <a:rPr lang="en-US" dirty="0"/>
              <a:t>Change is going to happen</a:t>
            </a:r>
          </a:p>
          <a:p>
            <a:r>
              <a:rPr lang="en-US" dirty="0"/>
              <a:t>Complexities and setbacks will arise</a:t>
            </a:r>
          </a:p>
          <a:p>
            <a:endParaRPr lang="en-US" dirty="0"/>
          </a:p>
          <a:p>
            <a:r>
              <a:rPr lang="en-US" dirty="0"/>
              <a:t>Beware of the temptation to look for more accurate estimates!</a:t>
            </a:r>
          </a:p>
          <a:p>
            <a:endParaRPr lang="en-US" dirty="0"/>
          </a:p>
          <a:p>
            <a:r>
              <a:rPr lang="en-US" dirty="0"/>
              <a:t>Talk about your current forecast</a:t>
            </a:r>
          </a:p>
        </p:txBody>
      </p:sp>
      <p:sp>
        <p:nvSpPr>
          <p:cNvPr id="4" name="Content Placeholder 3">
            <a:extLst>
              <a:ext uri="{FF2B5EF4-FFF2-40B4-BE49-F238E27FC236}">
                <a16:creationId xmlns:a16="http://schemas.microsoft.com/office/drawing/2014/main" id="{6B1BA841-9351-4036-991A-8991A844606E}"/>
              </a:ext>
            </a:extLst>
          </p:cNvPr>
          <p:cNvSpPr>
            <a:spLocks noGrp="1"/>
          </p:cNvSpPr>
          <p:nvPr>
            <p:ph sz="quarter" idx="14"/>
          </p:nvPr>
        </p:nvSpPr>
        <p:spPr/>
        <p:txBody>
          <a:bodyPr/>
          <a:lstStyle/>
          <a:p>
            <a:r>
              <a:rPr lang="en-US" dirty="0"/>
              <a:t>Leading through uncertainty in IT</a:t>
            </a:r>
          </a:p>
        </p:txBody>
      </p:sp>
    </p:spTree>
    <p:extLst>
      <p:ext uri="{BB962C8B-B14F-4D97-AF65-F5344CB8AC3E}">
        <p14:creationId xmlns:p14="http://schemas.microsoft.com/office/powerpoint/2010/main" val="169619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your teams spend extra time on </a:t>
            </a:r>
            <a:br>
              <a:rPr lang="en-US" dirty="0"/>
            </a:br>
            <a:r>
              <a:rPr lang="en-US" dirty="0"/>
              <a:t>‘more accurate planning’ is </a:t>
            </a:r>
            <a:br>
              <a:rPr lang="en-US" dirty="0"/>
            </a:br>
            <a:r>
              <a:rPr lang="en-US" dirty="0"/>
              <a:t>usually wasteful.</a:t>
            </a:r>
          </a:p>
        </p:txBody>
      </p:sp>
    </p:spTree>
    <p:extLst>
      <p:ext uri="{BB962C8B-B14F-4D97-AF65-F5344CB8AC3E}">
        <p14:creationId xmlns:p14="http://schemas.microsoft.com/office/powerpoint/2010/main" val="121457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5636-346B-3510-A2B6-5D534E42A8EF}"/>
              </a:ext>
            </a:extLst>
          </p:cNvPr>
          <p:cNvSpPr>
            <a:spLocks noGrp="1"/>
          </p:cNvSpPr>
          <p:nvPr>
            <p:ph type="title"/>
          </p:nvPr>
        </p:nvSpPr>
        <p:spPr/>
        <p:txBody>
          <a:bodyPr/>
          <a:lstStyle/>
          <a:p>
            <a:r>
              <a:rPr lang="en-US" dirty="0"/>
              <a:t>How you say what you say</a:t>
            </a:r>
            <a:br>
              <a:rPr lang="en-US" dirty="0"/>
            </a:br>
            <a:r>
              <a:rPr lang="en-US" dirty="0"/>
              <a:t>makes a HUGE difference</a:t>
            </a:r>
          </a:p>
        </p:txBody>
      </p:sp>
    </p:spTree>
    <p:extLst>
      <p:ext uri="{BB962C8B-B14F-4D97-AF65-F5344CB8AC3E}">
        <p14:creationId xmlns:p14="http://schemas.microsoft.com/office/powerpoint/2010/main" val="2370116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3EB1B9-B699-468F-8D99-BC3B4AF8CECF}"/>
              </a:ext>
            </a:extLst>
          </p:cNvPr>
          <p:cNvSpPr>
            <a:spLocks noGrp="1"/>
          </p:cNvSpPr>
          <p:nvPr>
            <p:ph type="body" sz="quarter" idx="12"/>
          </p:nvPr>
        </p:nvSpPr>
        <p:spPr/>
        <p:txBody>
          <a:bodyPr/>
          <a:lstStyle/>
          <a:p>
            <a:r>
              <a:rPr lang="en-US" dirty="0"/>
              <a:t>“Forecast” vs “commitment”</a:t>
            </a:r>
          </a:p>
          <a:p>
            <a:endParaRPr lang="en-US" dirty="0"/>
          </a:p>
          <a:p>
            <a:r>
              <a:rPr lang="en-US" dirty="0"/>
              <a:t>No such thing as a “weather committer”</a:t>
            </a:r>
          </a:p>
          <a:p>
            <a:endParaRPr lang="en-US" dirty="0"/>
          </a:p>
          <a:p>
            <a:r>
              <a:rPr lang="en-US" dirty="0"/>
              <a:t>“Forecast” has the linguistic frame of uncertainty baked in</a:t>
            </a:r>
          </a:p>
        </p:txBody>
      </p:sp>
      <p:sp>
        <p:nvSpPr>
          <p:cNvPr id="4" name="Content Placeholder 3">
            <a:extLst>
              <a:ext uri="{FF2B5EF4-FFF2-40B4-BE49-F238E27FC236}">
                <a16:creationId xmlns:a16="http://schemas.microsoft.com/office/drawing/2014/main" id="{0125D919-5EEE-4485-8BD1-DDBCDFB0730E}"/>
              </a:ext>
            </a:extLst>
          </p:cNvPr>
          <p:cNvSpPr>
            <a:spLocks noGrp="1"/>
          </p:cNvSpPr>
          <p:nvPr>
            <p:ph sz="quarter" idx="14"/>
          </p:nvPr>
        </p:nvSpPr>
        <p:spPr/>
        <p:txBody>
          <a:bodyPr/>
          <a:lstStyle/>
          <a:p>
            <a:r>
              <a:rPr lang="en-US" dirty="0"/>
              <a:t>“When are we going to get our stuff?”</a:t>
            </a:r>
          </a:p>
        </p:txBody>
      </p:sp>
    </p:spTree>
    <p:extLst>
      <p:ext uri="{BB962C8B-B14F-4D97-AF65-F5344CB8AC3E}">
        <p14:creationId xmlns:p14="http://schemas.microsoft.com/office/powerpoint/2010/main" val="19562421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4F4EE2-7F52-93F6-8314-EA2009759EE3}"/>
              </a:ext>
            </a:extLst>
          </p:cNvPr>
          <p:cNvSpPr>
            <a:spLocks noGrp="1"/>
          </p:cNvSpPr>
          <p:nvPr>
            <p:ph type="body" sz="quarter" idx="12"/>
          </p:nvPr>
        </p:nvSpPr>
        <p:spPr/>
        <p:txBody>
          <a:bodyPr/>
          <a:lstStyle/>
          <a:p>
            <a:r>
              <a:rPr lang="en-US" dirty="0"/>
              <a:t>Define what ‘done’ means</a:t>
            </a:r>
          </a:p>
          <a:p>
            <a:pPr lvl="1"/>
            <a:r>
              <a:rPr lang="en-US" dirty="0"/>
              <a:t>*EVERYTHING* it takes to call a feature done</a:t>
            </a:r>
          </a:p>
          <a:p>
            <a:r>
              <a:rPr lang="en-US" dirty="0"/>
              <a:t>Make sure your backlog is up to date</a:t>
            </a:r>
          </a:p>
          <a:p>
            <a:r>
              <a:rPr lang="en-US" dirty="0"/>
              <a:t>Do less stuff at one time</a:t>
            </a:r>
          </a:p>
          <a:p>
            <a:pPr lvl="1"/>
            <a:r>
              <a:rPr lang="en-US" dirty="0"/>
              <a:t>Pick top priority thing</a:t>
            </a:r>
          </a:p>
          <a:p>
            <a:pPr lvl="1"/>
            <a:r>
              <a:rPr lang="en-US" dirty="0"/>
              <a:t>Drive it to done</a:t>
            </a:r>
          </a:p>
          <a:p>
            <a:r>
              <a:rPr lang="en-US" dirty="0"/>
              <a:t>Focus on </a:t>
            </a:r>
            <a:r>
              <a:rPr lang="en-US" u="sng" dirty="0"/>
              <a:t>done</a:t>
            </a:r>
          </a:p>
          <a:p>
            <a:r>
              <a:rPr lang="en-US" dirty="0"/>
              <a:t>Try to deliver more often</a:t>
            </a:r>
          </a:p>
        </p:txBody>
      </p:sp>
      <p:sp>
        <p:nvSpPr>
          <p:cNvPr id="3" name="Content Placeholder 2">
            <a:extLst>
              <a:ext uri="{FF2B5EF4-FFF2-40B4-BE49-F238E27FC236}">
                <a16:creationId xmlns:a16="http://schemas.microsoft.com/office/drawing/2014/main" id="{FF55DBB4-83BF-C65B-A71D-CB15C729CB67}"/>
              </a:ext>
            </a:extLst>
          </p:cNvPr>
          <p:cNvSpPr>
            <a:spLocks noGrp="1"/>
          </p:cNvSpPr>
          <p:nvPr>
            <p:ph sz="quarter" idx="14"/>
          </p:nvPr>
        </p:nvSpPr>
        <p:spPr/>
        <p:txBody>
          <a:bodyPr/>
          <a:lstStyle/>
          <a:p>
            <a:r>
              <a:rPr lang="en-US" dirty="0"/>
              <a:t>Tips for ’wobbly’ projects</a:t>
            </a:r>
          </a:p>
        </p:txBody>
      </p:sp>
    </p:spTree>
    <p:extLst>
      <p:ext uri="{BB962C8B-B14F-4D97-AF65-F5344CB8AC3E}">
        <p14:creationId xmlns:p14="http://schemas.microsoft.com/office/powerpoint/2010/main" val="30422208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747126-B3ED-FC62-7CBF-A5F53656501D}"/>
              </a:ext>
            </a:extLst>
          </p:cNvPr>
          <p:cNvSpPr>
            <a:spLocks noGrp="1"/>
          </p:cNvSpPr>
          <p:nvPr>
            <p:ph type="body" sz="quarter" idx="12"/>
          </p:nvPr>
        </p:nvSpPr>
        <p:spPr/>
        <p:txBody>
          <a:bodyPr>
            <a:normAutofit fontScale="92500" lnSpcReduction="20000"/>
          </a:bodyPr>
          <a:lstStyle/>
          <a:p>
            <a:r>
              <a:rPr lang="en-US" dirty="0"/>
              <a:t>Fear: they aren’t going to get their stuff</a:t>
            </a:r>
          </a:p>
          <a:p>
            <a:pPr lvl="1"/>
            <a:r>
              <a:rPr lang="en-US"/>
              <a:t>(They </a:t>
            </a:r>
            <a:r>
              <a:rPr lang="en-US" dirty="0"/>
              <a:t>also might think your team </a:t>
            </a:r>
            <a:r>
              <a:rPr lang="en-US"/>
              <a:t>is bad)</a:t>
            </a:r>
            <a:endParaRPr lang="en-US" dirty="0"/>
          </a:p>
          <a:p>
            <a:r>
              <a:rPr lang="en-US" dirty="0"/>
              <a:t>Focus on done</a:t>
            </a:r>
          </a:p>
          <a:p>
            <a:r>
              <a:rPr lang="en-US" dirty="0"/>
              <a:t>Deliver more often</a:t>
            </a:r>
          </a:p>
          <a:p>
            <a:r>
              <a:rPr lang="en-US" dirty="0"/>
              <a:t>Train them that done software gets delivered every sprint</a:t>
            </a:r>
          </a:p>
          <a:p>
            <a:pPr lvl="1"/>
            <a:r>
              <a:rPr lang="en-US" dirty="0"/>
              <a:t>”We’ll deliver done features and fixes every 2 weeks.”</a:t>
            </a:r>
          </a:p>
          <a:p>
            <a:r>
              <a:rPr lang="en-US" dirty="0"/>
              <a:t>Talk about priorities</a:t>
            </a:r>
          </a:p>
          <a:p>
            <a:pPr lvl="1"/>
            <a:r>
              <a:rPr lang="en-US" dirty="0"/>
              <a:t>“We have more work than we can easily achieve so we have to break it up.”</a:t>
            </a:r>
          </a:p>
          <a:p>
            <a:pPr lvl="1"/>
            <a:r>
              <a:rPr lang="en-US" dirty="0"/>
              <a:t>“We work on top priority things first and work our way down”</a:t>
            </a:r>
          </a:p>
          <a:p>
            <a:pPr lvl="1"/>
            <a:r>
              <a:rPr lang="en-US" dirty="0"/>
              <a:t>“Talk to the product owner about priorities”</a:t>
            </a:r>
          </a:p>
          <a:p>
            <a:r>
              <a:rPr lang="en-US" dirty="0"/>
              <a:t>There’s another train coming in 2 weeks</a:t>
            </a:r>
          </a:p>
          <a:p>
            <a:pPr lvl="1"/>
            <a:r>
              <a:rPr lang="en-US" dirty="0"/>
              <a:t>“If it doesn’t get done this sprint, it’ll come in the next sprint”</a:t>
            </a:r>
          </a:p>
        </p:txBody>
      </p:sp>
      <p:sp>
        <p:nvSpPr>
          <p:cNvPr id="3" name="Content Placeholder 2">
            <a:extLst>
              <a:ext uri="{FF2B5EF4-FFF2-40B4-BE49-F238E27FC236}">
                <a16:creationId xmlns:a16="http://schemas.microsoft.com/office/drawing/2014/main" id="{47D845E8-2AFF-BCBE-12D0-7FBFE3DEEA17}"/>
              </a:ext>
            </a:extLst>
          </p:cNvPr>
          <p:cNvSpPr>
            <a:spLocks noGrp="1"/>
          </p:cNvSpPr>
          <p:nvPr>
            <p:ph sz="quarter" idx="14"/>
          </p:nvPr>
        </p:nvSpPr>
        <p:spPr/>
        <p:txBody>
          <a:bodyPr/>
          <a:lstStyle/>
          <a:p>
            <a:r>
              <a:rPr lang="en-US" dirty="0"/>
              <a:t>Tips for nervous stakeholders</a:t>
            </a:r>
          </a:p>
        </p:txBody>
      </p:sp>
    </p:spTree>
    <p:extLst>
      <p:ext uri="{BB962C8B-B14F-4D97-AF65-F5344CB8AC3E}">
        <p14:creationId xmlns:p14="http://schemas.microsoft.com/office/powerpoint/2010/main" val="891842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on ‘Done Software’.</a:t>
            </a:r>
          </a:p>
        </p:txBody>
      </p:sp>
    </p:spTree>
    <p:extLst>
      <p:ext uri="{BB962C8B-B14F-4D97-AF65-F5344CB8AC3E}">
        <p14:creationId xmlns:p14="http://schemas.microsoft.com/office/powerpoint/2010/main" val="515872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“We’re going to get </a:t>
            </a:r>
            <a:br>
              <a:rPr lang="en-US" dirty="0"/>
            </a:br>
            <a:r>
              <a:rPr lang="en-US" dirty="0"/>
              <a:t>done software more often.”</a:t>
            </a:r>
          </a:p>
        </p:txBody>
      </p:sp>
    </p:spTree>
    <p:extLst>
      <p:ext uri="{BB962C8B-B14F-4D97-AF65-F5344CB8AC3E}">
        <p14:creationId xmlns:p14="http://schemas.microsoft.com/office/powerpoint/2010/main" val="36178324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is a feature</a:t>
            </a:r>
            <a:br>
              <a:rPr lang="en-US" dirty="0"/>
            </a:br>
            <a:r>
              <a:rPr lang="en-US" dirty="0"/>
              <a:t>not a bug.</a:t>
            </a:r>
          </a:p>
        </p:txBody>
      </p:sp>
    </p:spTree>
    <p:extLst>
      <p:ext uri="{BB962C8B-B14F-4D97-AF65-F5344CB8AC3E}">
        <p14:creationId xmlns:p14="http://schemas.microsoft.com/office/powerpoint/2010/main" val="3045166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a chance to adapt.  </a:t>
            </a:r>
            <a:br>
              <a:rPr lang="en-US" dirty="0"/>
            </a:br>
            <a:r>
              <a:rPr lang="en-US" dirty="0"/>
              <a:t>You get ‘done’ software and if you don’t like it, you can change it.</a:t>
            </a:r>
          </a:p>
        </p:txBody>
      </p:sp>
    </p:spTree>
    <p:extLst>
      <p:ext uri="{BB962C8B-B14F-4D97-AF65-F5344CB8AC3E}">
        <p14:creationId xmlns:p14="http://schemas.microsoft.com/office/powerpoint/2010/main" val="973566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8D2D6C-7601-4865-9A0B-327A0D1DD937}"/>
              </a:ext>
            </a:extLst>
          </p:cNvPr>
          <p:cNvSpPr>
            <a:spLocks noGrp="1"/>
          </p:cNvSpPr>
          <p:nvPr>
            <p:ph type="title"/>
          </p:nvPr>
        </p:nvSpPr>
        <p:spPr/>
        <p:txBody>
          <a:bodyPr/>
          <a:lstStyle/>
          <a:p>
            <a:r>
              <a:rPr lang="en-US" dirty="0"/>
              <a:t>Positive frame:</a:t>
            </a:r>
            <a:br>
              <a:rPr lang="en-US" dirty="0"/>
            </a:br>
            <a:r>
              <a:rPr lang="en-US" dirty="0"/>
              <a:t>Delivering business value through </a:t>
            </a:r>
            <a:br>
              <a:rPr lang="en-US" dirty="0"/>
            </a:br>
            <a:r>
              <a:rPr lang="en-US" dirty="0"/>
              <a:t>done, working software.</a:t>
            </a:r>
          </a:p>
        </p:txBody>
      </p:sp>
    </p:spTree>
    <p:extLst>
      <p:ext uri="{BB962C8B-B14F-4D97-AF65-F5344CB8AC3E}">
        <p14:creationId xmlns:p14="http://schemas.microsoft.com/office/powerpoint/2010/main" val="25905686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654DC8-5157-3B4B-AB53-3F91779419B1}"/>
              </a:ext>
            </a:extLst>
          </p:cNvPr>
          <p:cNvSpPr>
            <a:spLocks noGrp="1"/>
          </p:cNvSpPr>
          <p:nvPr>
            <p:ph type="title"/>
          </p:nvPr>
        </p:nvSpPr>
        <p:spPr/>
        <p:txBody>
          <a:bodyPr/>
          <a:lstStyle/>
          <a:p>
            <a:r>
              <a:rPr lang="en-US" dirty="0"/>
              <a:t>Prioritization</a:t>
            </a:r>
          </a:p>
        </p:txBody>
      </p:sp>
      <p:sp>
        <p:nvSpPr>
          <p:cNvPr id="6" name="Text Placeholder 5">
            <a:extLst>
              <a:ext uri="{FF2B5EF4-FFF2-40B4-BE49-F238E27FC236}">
                <a16:creationId xmlns:a16="http://schemas.microsoft.com/office/drawing/2014/main" id="{A83AE028-46EC-D94A-9E90-9FA81F185395}"/>
              </a:ext>
            </a:extLst>
          </p:cNvPr>
          <p:cNvSpPr>
            <a:spLocks noGrp="1"/>
          </p:cNvSpPr>
          <p:nvPr>
            <p:ph type="body" idx="1"/>
          </p:nvPr>
        </p:nvSpPr>
        <p:spPr/>
        <p:txBody>
          <a:bodyPr/>
          <a:lstStyle/>
          <a:p>
            <a:r>
              <a:rPr lang="en-US" dirty="0"/>
              <a:t>Setting your teams up to succeed</a:t>
            </a:r>
          </a:p>
        </p:txBody>
      </p:sp>
    </p:spTree>
    <p:extLst>
      <p:ext uri="{BB962C8B-B14F-4D97-AF65-F5344CB8AC3E}">
        <p14:creationId xmlns:p14="http://schemas.microsoft.com/office/powerpoint/2010/main" val="28256387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have a priority in your head.  </a:t>
            </a:r>
            <a:br>
              <a:rPr lang="en-US" dirty="0"/>
            </a:br>
            <a:r>
              <a:rPr lang="en-US" dirty="0"/>
              <a:t>Share that vision.</a:t>
            </a:r>
          </a:p>
        </p:txBody>
      </p:sp>
    </p:spTree>
    <p:extLst>
      <p:ext uri="{BB962C8B-B14F-4D97-AF65-F5344CB8AC3E}">
        <p14:creationId xmlns:p14="http://schemas.microsoft.com/office/powerpoint/2010/main" val="304432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55D4C-34EC-6CDE-1AE5-812FB0CB83BF}"/>
              </a:ext>
            </a:extLst>
          </p:cNvPr>
          <p:cNvSpPr>
            <a:spLocks noGrp="1"/>
          </p:cNvSpPr>
          <p:nvPr>
            <p:ph type="title"/>
          </p:nvPr>
        </p:nvSpPr>
        <p:spPr/>
        <p:txBody>
          <a:bodyPr/>
          <a:lstStyle/>
          <a:p>
            <a:r>
              <a:rPr lang="en-US" dirty="0"/>
              <a:t>Words matter.</a:t>
            </a:r>
          </a:p>
        </p:txBody>
      </p:sp>
    </p:spTree>
    <p:extLst>
      <p:ext uri="{BB962C8B-B14F-4D97-AF65-F5344CB8AC3E}">
        <p14:creationId xmlns:p14="http://schemas.microsoft.com/office/powerpoint/2010/main" val="10564199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88C6-1D14-46FC-AE0D-AA8CC9D9E99D}"/>
              </a:ext>
            </a:extLst>
          </p:cNvPr>
          <p:cNvSpPr>
            <a:spLocks noGrp="1"/>
          </p:cNvSpPr>
          <p:nvPr>
            <p:ph type="title"/>
          </p:nvPr>
        </p:nvSpPr>
        <p:spPr/>
        <p:txBody>
          <a:bodyPr/>
          <a:lstStyle/>
          <a:p>
            <a:r>
              <a:rPr lang="en-US" dirty="0"/>
              <a:t>It’s easy to say that everything is a top priority.</a:t>
            </a:r>
            <a:br>
              <a:rPr lang="en-US" dirty="0"/>
            </a:br>
            <a:br>
              <a:rPr lang="en-US" dirty="0"/>
            </a:br>
            <a:r>
              <a:rPr lang="en-US" dirty="0"/>
              <a:t>“Just get it done.”</a:t>
            </a:r>
          </a:p>
        </p:txBody>
      </p:sp>
    </p:spTree>
    <p:extLst>
      <p:ext uri="{BB962C8B-B14F-4D97-AF65-F5344CB8AC3E}">
        <p14:creationId xmlns:p14="http://schemas.microsoft.com/office/powerpoint/2010/main" val="519730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898BC-4A86-46FF-8588-AF898A776C44}"/>
              </a:ext>
            </a:extLst>
          </p:cNvPr>
          <p:cNvSpPr>
            <a:spLocks noGrp="1"/>
          </p:cNvSpPr>
          <p:nvPr>
            <p:ph type="body" sz="quarter" idx="12"/>
          </p:nvPr>
        </p:nvSpPr>
        <p:spPr/>
        <p:txBody>
          <a:bodyPr/>
          <a:lstStyle/>
          <a:p>
            <a:r>
              <a:rPr lang="en-US" dirty="0"/>
              <a:t>Everything has a priority.</a:t>
            </a:r>
          </a:p>
          <a:p>
            <a:r>
              <a:rPr lang="en-US" dirty="0"/>
              <a:t>Everything might be “on fire”…</a:t>
            </a:r>
          </a:p>
          <a:p>
            <a:r>
              <a:rPr lang="en-US" dirty="0"/>
              <a:t>…but there is a priority</a:t>
            </a:r>
          </a:p>
          <a:p>
            <a:endParaRPr lang="en-US" dirty="0"/>
          </a:p>
          <a:p>
            <a:r>
              <a:rPr lang="en-US" dirty="0"/>
              <a:t>This is a lack of courage to make a decision about priority.</a:t>
            </a:r>
          </a:p>
          <a:p>
            <a:endParaRPr lang="en-US" dirty="0"/>
          </a:p>
          <a:p>
            <a:r>
              <a:rPr lang="en-US" dirty="0"/>
              <a:t>“Just get it all done” is a failure of leadership.</a:t>
            </a:r>
          </a:p>
        </p:txBody>
      </p:sp>
      <p:sp>
        <p:nvSpPr>
          <p:cNvPr id="3" name="Content Placeholder 2">
            <a:extLst>
              <a:ext uri="{FF2B5EF4-FFF2-40B4-BE49-F238E27FC236}">
                <a16:creationId xmlns:a16="http://schemas.microsoft.com/office/drawing/2014/main" id="{E6F15B5C-4465-4950-A711-78E270ECE60E}"/>
              </a:ext>
            </a:extLst>
          </p:cNvPr>
          <p:cNvSpPr>
            <a:spLocks noGrp="1"/>
          </p:cNvSpPr>
          <p:nvPr>
            <p:ph sz="quarter" idx="14"/>
          </p:nvPr>
        </p:nvSpPr>
        <p:spPr/>
        <p:txBody>
          <a:bodyPr/>
          <a:lstStyle/>
          <a:p>
            <a:r>
              <a:rPr lang="en-US" dirty="0"/>
              <a:t>“Everything is a top priority.”</a:t>
            </a:r>
          </a:p>
        </p:txBody>
      </p:sp>
    </p:spTree>
    <p:extLst>
      <p:ext uri="{BB962C8B-B14F-4D97-AF65-F5344CB8AC3E}">
        <p14:creationId xmlns:p14="http://schemas.microsoft.com/office/powerpoint/2010/main" val="35421770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9FBD9-A3A8-4EEA-A6B6-EF3E7A044FFB}"/>
              </a:ext>
            </a:extLst>
          </p:cNvPr>
          <p:cNvSpPr>
            <a:spLocks noGrp="1"/>
          </p:cNvSpPr>
          <p:nvPr>
            <p:ph type="title"/>
          </p:nvPr>
        </p:nvSpPr>
        <p:spPr/>
        <p:txBody>
          <a:bodyPr/>
          <a:lstStyle/>
          <a:p>
            <a:r>
              <a:rPr lang="en-US" dirty="0"/>
              <a:t>Your people need known, transparent </a:t>
            </a:r>
            <a:br>
              <a:rPr lang="en-US" dirty="0"/>
            </a:br>
            <a:r>
              <a:rPr lang="en-US" dirty="0"/>
              <a:t>priorities in order to be successful.</a:t>
            </a:r>
            <a:br>
              <a:rPr lang="en-US" dirty="0"/>
            </a:br>
            <a:br>
              <a:rPr lang="en-US" dirty="0"/>
            </a:br>
            <a:r>
              <a:rPr lang="en-US" sz="2000" i="1" dirty="0"/>
              <a:t>(This is the ‘secret sauce’ for being </a:t>
            </a:r>
            <a:br>
              <a:rPr lang="en-US" sz="2000" i="1" dirty="0"/>
            </a:br>
            <a:r>
              <a:rPr lang="en-US" sz="2000" i="1" dirty="0"/>
              <a:t>a great Scrum Product Owner, btw.)</a:t>
            </a:r>
          </a:p>
        </p:txBody>
      </p:sp>
    </p:spTree>
    <p:extLst>
      <p:ext uri="{BB962C8B-B14F-4D97-AF65-F5344CB8AC3E}">
        <p14:creationId xmlns:p14="http://schemas.microsoft.com/office/powerpoint/2010/main" val="15273910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B263-84DE-48A6-A657-6D922D8EE8D2}"/>
              </a:ext>
            </a:extLst>
          </p:cNvPr>
          <p:cNvSpPr>
            <a:spLocks noGrp="1"/>
          </p:cNvSpPr>
          <p:nvPr>
            <p:ph type="title"/>
          </p:nvPr>
        </p:nvSpPr>
        <p:spPr/>
        <p:txBody>
          <a:bodyPr/>
          <a:lstStyle/>
          <a:p>
            <a:r>
              <a:rPr lang="en-US" dirty="0"/>
              <a:t>Priorities say what you’re </a:t>
            </a:r>
            <a:br>
              <a:rPr lang="en-US" dirty="0"/>
            </a:br>
            <a:r>
              <a:rPr lang="en-US" dirty="0"/>
              <a:t>going to do.</a:t>
            </a:r>
          </a:p>
        </p:txBody>
      </p:sp>
    </p:spTree>
    <p:extLst>
      <p:ext uri="{BB962C8B-B14F-4D97-AF65-F5344CB8AC3E}">
        <p14:creationId xmlns:p14="http://schemas.microsoft.com/office/powerpoint/2010/main" val="21600199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EF0078-D41B-4F0F-B54A-4AB2E6C24949}"/>
              </a:ext>
            </a:extLst>
          </p:cNvPr>
          <p:cNvSpPr>
            <a:spLocks noGrp="1"/>
          </p:cNvSpPr>
          <p:nvPr>
            <p:ph type="body" sz="quarter" idx="12"/>
          </p:nvPr>
        </p:nvSpPr>
        <p:spPr/>
        <p:txBody>
          <a:bodyPr/>
          <a:lstStyle/>
          <a:p>
            <a:r>
              <a:rPr lang="en-US" dirty="0"/>
              <a:t>Talk about what is important…</a:t>
            </a:r>
          </a:p>
          <a:p>
            <a:pPr lvl="1"/>
            <a:r>
              <a:rPr lang="en-US" dirty="0"/>
              <a:t>…to you</a:t>
            </a:r>
          </a:p>
          <a:p>
            <a:pPr lvl="1"/>
            <a:r>
              <a:rPr lang="en-US" dirty="0"/>
              <a:t>…to the business</a:t>
            </a:r>
          </a:p>
          <a:p>
            <a:pPr lvl="1"/>
            <a:r>
              <a:rPr lang="en-US" dirty="0"/>
              <a:t>…to your organization</a:t>
            </a:r>
          </a:p>
          <a:p>
            <a:r>
              <a:rPr lang="en-US" dirty="0"/>
              <a:t>Why is </a:t>
            </a:r>
            <a:r>
              <a:rPr lang="en-US" i="1" dirty="0" err="1"/>
              <a:t>xyz</a:t>
            </a:r>
            <a:r>
              <a:rPr lang="en-US" dirty="0"/>
              <a:t> a priority?</a:t>
            </a:r>
          </a:p>
          <a:p>
            <a:r>
              <a:rPr lang="en-US" dirty="0"/>
              <a:t>Why do you think that </a:t>
            </a:r>
            <a:r>
              <a:rPr lang="en-US" i="1" dirty="0" err="1"/>
              <a:t>xyz</a:t>
            </a:r>
            <a:r>
              <a:rPr lang="en-US" dirty="0"/>
              <a:t> is a priority?</a:t>
            </a:r>
          </a:p>
        </p:txBody>
      </p:sp>
      <p:sp>
        <p:nvSpPr>
          <p:cNvPr id="4" name="Content Placeholder 3">
            <a:extLst>
              <a:ext uri="{FF2B5EF4-FFF2-40B4-BE49-F238E27FC236}">
                <a16:creationId xmlns:a16="http://schemas.microsoft.com/office/drawing/2014/main" id="{8F78CC79-1E68-45DF-B4AA-0502E7012B83}"/>
              </a:ext>
            </a:extLst>
          </p:cNvPr>
          <p:cNvSpPr>
            <a:spLocks noGrp="1"/>
          </p:cNvSpPr>
          <p:nvPr>
            <p:ph sz="quarter" idx="14"/>
          </p:nvPr>
        </p:nvSpPr>
        <p:spPr/>
        <p:txBody>
          <a:bodyPr/>
          <a:lstStyle/>
          <a:p>
            <a:r>
              <a:rPr lang="en-US" dirty="0"/>
              <a:t>Talking priorities with your team</a:t>
            </a:r>
          </a:p>
        </p:txBody>
      </p:sp>
    </p:spTree>
    <p:extLst>
      <p:ext uri="{BB962C8B-B14F-4D97-AF65-F5344CB8AC3E}">
        <p14:creationId xmlns:p14="http://schemas.microsoft.com/office/powerpoint/2010/main" val="20963592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7FFAD-AC91-4168-A7A1-C1B6FEB37797}"/>
              </a:ext>
            </a:extLst>
          </p:cNvPr>
          <p:cNvSpPr>
            <a:spLocks noGrp="1"/>
          </p:cNvSpPr>
          <p:nvPr>
            <p:ph type="body" sz="quarter" idx="12"/>
          </p:nvPr>
        </p:nvSpPr>
        <p:spPr/>
        <p:txBody>
          <a:bodyPr/>
          <a:lstStyle/>
          <a:p>
            <a:r>
              <a:rPr lang="en-US" dirty="0"/>
              <a:t>What does the business need?</a:t>
            </a:r>
          </a:p>
          <a:p>
            <a:r>
              <a:rPr lang="en-US" dirty="0"/>
              <a:t>What is the business trying to do?</a:t>
            </a:r>
          </a:p>
          <a:p>
            <a:endParaRPr lang="en-US" dirty="0"/>
          </a:p>
          <a:p>
            <a:r>
              <a:rPr lang="en-US" dirty="0"/>
              <a:t>How do your priorities align with those goals?</a:t>
            </a:r>
          </a:p>
          <a:p>
            <a:endParaRPr lang="en-US" dirty="0"/>
          </a:p>
          <a:p>
            <a:r>
              <a:rPr lang="en-US" dirty="0"/>
              <a:t>How do the features you’re asking for align to those priorities?</a:t>
            </a:r>
          </a:p>
          <a:p>
            <a:endParaRPr lang="en-US" dirty="0"/>
          </a:p>
          <a:p>
            <a:r>
              <a:rPr lang="en-US" dirty="0"/>
              <a:t>If everything explodes, what do we do first?</a:t>
            </a:r>
          </a:p>
        </p:txBody>
      </p:sp>
      <p:sp>
        <p:nvSpPr>
          <p:cNvPr id="3" name="Content Placeholder 2">
            <a:extLst>
              <a:ext uri="{FF2B5EF4-FFF2-40B4-BE49-F238E27FC236}">
                <a16:creationId xmlns:a16="http://schemas.microsoft.com/office/drawing/2014/main" id="{85A3F759-CE27-403D-BA75-407EE0ED242D}"/>
              </a:ext>
            </a:extLst>
          </p:cNvPr>
          <p:cNvSpPr>
            <a:spLocks noGrp="1"/>
          </p:cNvSpPr>
          <p:nvPr>
            <p:ph sz="quarter" idx="14"/>
          </p:nvPr>
        </p:nvSpPr>
        <p:spPr/>
        <p:txBody>
          <a:bodyPr/>
          <a:lstStyle/>
          <a:p>
            <a:r>
              <a:rPr lang="en-US" dirty="0"/>
              <a:t>Know your corporate goals </a:t>
            </a:r>
            <a:r>
              <a:rPr lang="en-US" dirty="0">
                <a:sym typeface="Wingdings" panose="05000000000000000000" pitchFamily="2" charset="2"/>
              </a:rPr>
              <a:t> priorities</a:t>
            </a:r>
            <a:endParaRPr lang="en-US" dirty="0"/>
          </a:p>
        </p:txBody>
      </p:sp>
    </p:spTree>
    <p:extLst>
      <p:ext uri="{BB962C8B-B14F-4D97-AF65-F5344CB8AC3E}">
        <p14:creationId xmlns:p14="http://schemas.microsoft.com/office/powerpoint/2010/main" val="35479906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FDEF92-DF9F-4836-9397-D780F5EF6F81}"/>
              </a:ext>
            </a:extLst>
          </p:cNvPr>
          <p:cNvSpPr>
            <a:spLocks noGrp="1"/>
          </p:cNvSpPr>
          <p:nvPr>
            <p:ph type="body" sz="quarter" idx="12"/>
          </p:nvPr>
        </p:nvSpPr>
        <p:spPr/>
        <p:txBody>
          <a:bodyPr/>
          <a:lstStyle/>
          <a:p>
            <a:r>
              <a:rPr lang="en-US" dirty="0"/>
              <a:t>Find out if you’re wrong</a:t>
            </a:r>
          </a:p>
          <a:p>
            <a:r>
              <a:rPr lang="en-US" dirty="0"/>
              <a:t>Ask them to poke holes in your plans</a:t>
            </a:r>
          </a:p>
          <a:p>
            <a:r>
              <a:rPr lang="en-US" dirty="0"/>
              <a:t>“What am I missing?”</a:t>
            </a:r>
          </a:p>
          <a:p>
            <a:r>
              <a:rPr lang="en-US" dirty="0"/>
              <a:t>“How will we know if we’re succeeding?”</a:t>
            </a:r>
          </a:p>
          <a:p>
            <a:r>
              <a:rPr lang="en-US" dirty="0"/>
              <a:t>“How will we know if we’re failing?”</a:t>
            </a:r>
          </a:p>
        </p:txBody>
      </p:sp>
      <p:sp>
        <p:nvSpPr>
          <p:cNvPr id="3" name="Content Placeholder 2">
            <a:extLst>
              <a:ext uri="{FF2B5EF4-FFF2-40B4-BE49-F238E27FC236}">
                <a16:creationId xmlns:a16="http://schemas.microsoft.com/office/drawing/2014/main" id="{BB9DB7B6-3DE4-448B-AAA9-18B762DA1644}"/>
              </a:ext>
            </a:extLst>
          </p:cNvPr>
          <p:cNvSpPr>
            <a:spLocks noGrp="1"/>
          </p:cNvSpPr>
          <p:nvPr>
            <p:ph sz="quarter" idx="14"/>
          </p:nvPr>
        </p:nvSpPr>
        <p:spPr/>
        <p:txBody>
          <a:bodyPr/>
          <a:lstStyle/>
          <a:p>
            <a:r>
              <a:rPr lang="en-US" dirty="0"/>
              <a:t>Ask people about your priorities.</a:t>
            </a:r>
          </a:p>
        </p:txBody>
      </p:sp>
    </p:spTree>
    <p:extLst>
      <p:ext uri="{BB962C8B-B14F-4D97-AF65-F5344CB8AC3E}">
        <p14:creationId xmlns:p14="http://schemas.microsoft.com/office/powerpoint/2010/main" val="18015878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FB459F-6A22-40FD-B95D-4CBCB19AE864}"/>
              </a:ext>
            </a:extLst>
          </p:cNvPr>
          <p:cNvSpPr>
            <a:spLocks noGrp="1"/>
          </p:cNvSpPr>
          <p:nvPr>
            <p:ph type="title"/>
          </p:nvPr>
        </p:nvSpPr>
        <p:spPr/>
        <p:txBody>
          <a:bodyPr/>
          <a:lstStyle/>
          <a:p>
            <a:r>
              <a:rPr lang="en-US" dirty="0"/>
              <a:t>A project is going off the rails…</a:t>
            </a:r>
          </a:p>
        </p:txBody>
      </p:sp>
      <p:sp>
        <p:nvSpPr>
          <p:cNvPr id="5" name="Text Placeholder 4">
            <a:extLst>
              <a:ext uri="{FF2B5EF4-FFF2-40B4-BE49-F238E27FC236}">
                <a16:creationId xmlns:a16="http://schemas.microsoft.com/office/drawing/2014/main" id="{74388818-04B8-4DF9-854B-8C40296DA830}"/>
              </a:ext>
            </a:extLst>
          </p:cNvPr>
          <p:cNvSpPr>
            <a:spLocks noGrp="1"/>
          </p:cNvSpPr>
          <p:nvPr>
            <p:ph type="body" idx="1"/>
          </p:nvPr>
        </p:nvSpPr>
        <p:spPr/>
        <p:txBody>
          <a:bodyPr/>
          <a:lstStyle/>
          <a:p>
            <a:r>
              <a:rPr lang="en-US" dirty="0"/>
              <a:t>What do you do?</a:t>
            </a:r>
          </a:p>
        </p:txBody>
      </p:sp>
    </p:spTree>
    <p:extLst>
      <p:ext uri="{BB962C8B-B14F-4D97-AF65-F5344CB8AC3E}">
        <p14:creationId xmlns:p14="http://schemas.microsoft.com/office/powerpoint/2010/main" val="13167249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378C99-8E8B-4CCD-A294-EA34DEB3F744}"/>
              </a:ext>
            </a:extLst>
          </p:cNvPr>
          <p:cNvSpPr>
            <a:spLocks noGrp="1"/>
          </p:cNvSpPr>
          <p:nvPr>
            <p:ph type="title"/>
          </p:nvPr>
        </p:nvSpPr>
        <p:spPr/>
        <p:txBody>
          <a:bodyPr/>
          <a:lstStyle/>
          <a:p>
            <a:r>
              <a:rPr lang="en-US" dirty="0"/>
              <a:t>Turn a troubled project around.</a:t>
            </a:r>
          </a:p>
        </p:txBody>
      </p:sp>
    </p:spTree>
    <p:extLst>
      <p:ext uri="{BB962C8B-B14F-4D97-AF65-F5344CB8AC3E}">
        <p14:creationId xmlns:p14="http://schemas.microsoft.com/office/powerpoint/2010/main" val="11677685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2B10F3-E70E-4E97-9C51-B6821396A3C5}"/>
              </a:ext>
            </a:extLst>
          </p:cNvPr>
          <p:cNvSpPr>
            <a:spLocks noGrp="1"/>
          </p:cNvSpPr>
          <p:nvPr>
            <p:ph type="body" sz="quarter" idx="12"/>
          </p:nvPr>
        </p:nvSpPr>
        <p:spPr/>
        <p:txBody>
          <a:bodyPr/>
          <a:lstStyle/>
          <a:p>
            <a:r>
              <a:rPr lang="en-US" dirty="0"/>
              <a:t>Temptation to hide</a:t>
            </a:r>
          </a:p>
          <a:p>
            <a:r>
              <a:rPr lang="en-US" dirty="0"/>
              <a:t>Temptation to avoid transparency</a:t>
            </a:r>
          </a:p>
          <a:p>
            <a:endParaRPr lang="en-US" dirty="0"/>
          </a:p>
          <a:p>
            <a:r>
              <a:rPr lang="en-US" dirty="0"/>
              <a:t>Talk about what you’re going to do</a:t>
            </a:r>
          </a:p>
          <a:p>
            <a:pPr lvl="1"/>
            <a:r>
              <a:rPr lang="en-US" dirty="0"/>
              <a:t>Forward motion</a:t>
            </a:r>
          </a:p>
        </p:txBody>
      </p:sp>
      <p:sp>
        <p:nvSpPr>
          <p:cNvPr id="4" name="Content Placeholder 3">
            <a:extLst>
              <a:ext uri="{FF2B5EF4-FFF2-40B4-BE49-F238E27FC236}">
                <a16:creationId xmlns:a16="http://schemas.microsoft.com/office/drawing/2014/main" id="{41566DE1-FBDD-4E33-A3B2-4F6F58839FB1}"/>
              </a:ext>
            </a:extLst>
          </p:cNvPr>
          <p:cNvSpPr>
            <a:spLocks noGrp="1"/>
          </p:cNvSpPr>
          <p:nvPr>
            <p:ph sz="quarter" idx="14"/>
          </p:nvPr>
        </p:nvSpPr>
        <p:spPr/>
        <p:txBody>
          <a:bodyPr/>
          <a:lstStyle/>
          <a:p>
            <a:r>
              <a:rPr lang="en-US" dirty="0"/>
              <a:t>Communication when things aren’t going well</a:t>
            </a:r>
          </a:p>
        </p:txBody>
      </p:sp>
    </p:spTree>
    <p:extLst>
      <p:ext uri="{BB962C8B-B14F-4D97-AF65-F5344CB8AC3E}">
        <p14:creationId xmlns:p14="http://schemas.microsoft.com/office/powerpoint/2010/main" val="314771357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a:majorFont>
        <a:latin typeface="Segoe UI Semi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ve! 360 2018">
  <a:themeElements>
    <a:clrScheme name="Live! 360 2016">
      <a:dk1>
        <a:srgbClr val="000000"/>
      </a:dk1>
      <a:lt1>
        <a:sysClr val="window" lastClr="FFFFFF"/>
      </a:lt1>
      <a:dk2>
        <a:srgbClr val="000000"/>
      </a:dk2>
      <a:lt2>
        <a:srgbClr val="EEECE1"/>
      </a:lt2>
      <a:accent1>
        <a:srgbClr val="000000"/>
      </a:accent1>
      <a:accent2>
        <a:srgbClr val="00B0F0"/>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isual Studio Live! Redmond 2014 1">
        <a:dk1>
          <a:srgbClr val="303030"/>
        </a:dk1>
        <a:lt1>
          <a:srgbClr val="FFFFFF"/>
        </a:lt1>
        <a:dk2>
          <a:srgbClr val="000000"/>
        </a:dk2>
        <a:lt2>
          <a:srgbClr val="DEDEE0"/>
        </a:lt2>
        <a:accent1>
          <a:srgbClr val="AD0101"/>
        </a:accent1>
        <a:accent2>
          <a:srgbClr val="726056"/>
        </a:accent2>
        <a:accent3>
          <a:srgbClr val="AAAAAA"/>
        </a:accent3>
        <a:accent4>
          <a:srgbClr val="DADADA"/>
        </a:accent4>
        <a:accent5>
          <a:srgbClr val="D3AAAA"/>
        </a:accent5>
        <a:accent6>
          <a:srgbClr val="67564D"/>
        </a:accent6>
        <a:hlink>
          <a:srgbClr val="D26900"/>
        </a:hlink>
        <a:folHlink>
          <a:srgbClr val="D89243"/>
        </a:folHlink>
      </a:clrScheme>
      <a:clrMap bg1="dk2" tx1="lt1" bg2="dk1" tx2="lt2" accent1="accent1" accent2="accent2" accent3="accent3" accent4="accent4" accent5="accent5" accent6="accent6" hlink="hlink" folHlink="folHlink"/>
    </a:extraClrScheme>
    <a:extraClrScheme>
      <a:clrScheme name="Visual Studio Live! Redmond 2014 2">
        <a:dk1>
          <a:srgbClr val="000000"/>
        </a:dk1>
        <a:lt1>
          <a:srgbClr val="FFFFFE"/>
        </a:lt1>
        <a:dk2>
          <a:srgbClr val="007397"/>
        </a:dk2>
        <a:lt2>
          <a:srgbClr val="636463"/>
        </a:lt2>
        <a:accent1>
          <a:srgbClr val="A01420"/>
        </a:accent1>
        <a:accent2>
          <a:srgbClr val="726056"/>
        </a:accent2>
        <a:accent3>
          <a:srgbClr val="FFFFFE"/>
        </a:accent3>
        <a:accent4>
          <a:srgbClr val="000000"/>
        </a:accent4>
        <a:accent5>
          <a:srgbClr val="CDAAAB"/>
        </a:accent5>
        <a:accent6>
          <a:srgbClr val="67564D"/>
        </a:accent6>
        <a:hlink>
          <a:srgbClr val="007397"/>
        </a:hlink>
        <a:folHlink>
          <a:srgbClr val="162F4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4543</Words>
  <Application>Microsoft Macintosh PowerPoint</Application>
  <PresentationFormat>On-screen Show (16:9)</PresentationFormat>
  <Paragraphs>729</Paragraphs>
  <Slides>137</Slides>
  <Notes>6</Notes>
  <HiddenSlides>2</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137</vt:i4>
      </vt:variant>
    </vt:vector>
  </HeadingPairs>
  <TitlesOfParts>
    <vt:vector size="153" baseType="lpstr">
      <vt:lpstr>Amazon Ember</vt:lpstr>
      <vt:lpstr>Arial</vt:lpstr>
      <vt:lpstr>Arial Bold</vt:lpstr>
      <vt:lpstr>Calibri</vt:lpstr>
      <vt:lpstr>Gotham Book</vt:lpstr>
      <vt:lpstr>Gotham Medium</vt:lpstr>
      <vt:lpstr>Lucida Grande</vt:lpstr>
      <vt:lpstr>Montserrat</vt:lpstr>
      <vt:lpstr>Montserrat Ultra Light</vt:lpstr>
      <vt:lpstr>Myriad Pro Light</vt:lpstr>
      <vt:lpstr>Segoe UI</vt:lpstr>
      <vt:lpstr>Segoe UI Semilight</vt:lpstr>
      <vt:lpstr>Times New Roman</vt:lpstr>
      <vt:lpstr>Wingdings</vt:lpstr>
      <vt:lpstr>1_Office Theme</vt:lpstr>
      <vt:lpstr>Live! 360 2018</vt:lpstr>
      <vt:lpstr>PowerPoint Presentation</vt:lpstr>
      <vt:lpstr>Benjamin Day</vt:lpstr>
      <vt:lpstr>Azure DevOps Services Fundamentals  Azure DevOps Server 2020 Fundamentals  Scrum Master Skills</vt:lpstr>
      <vt:lpstr>On with the show.</vt:lpstr>
      <vt:lpstr>PowerPoint Presentation</vt:lpstr>
      <vt:lpstr>Words matter.</vt:lpstr>
      <vt:lpstr>What you say matters.</vt:lpstr>
      <vt:lpstr>How you say what you say makes a HUGE difference</vt:lpstr>
      <vt:lpstr>Words matter.</vt:lpstr>
      <vt:lpstr>The words you choose matter even more.</vt:lpstr>
      <vt:lpstr>My Goal: Help you improve how you  communicate and lead</vt:lpstr>
      <vt:lpstr>The big trick as a leader is convincing people to follow you  and trust you.</vt:lpstr>
      <vt:lpstr>Words matter. Phrases matter. </vt:lpstr>
      <vt:lpstr>PowerPoint Presentation</vt:lpstr>
      <vt:lpstr>Frames, Motion, and Blame</vt:lpstr>
      <vt:lpstr>PowerPoint Presentation</vt:lpstr>
      <vt:lpstr>PowerPoint Presentation</vt:lpstr>
      <vt:lpstr>The differences are subtle.</vt:lpstr>
      <vt:lpstr>Linguistic Frames</vt:lpstr>
      <vt:lpstr>On the count of 3…</vt:lpstr>
      <vt:lpstr>Don’t think of an elephant.</vt:lpstr>
      <vt:lpstr>“I’m not a crook.”</vt:lpstr>
      <vt:lpstr>Linguistic Frames</vt:lpstr>
      <vt:lpstr>“Frames are mental structures that shape the way we see the world. … You can't see or hear frames.  They are part of what...cognitive scientists call the  'cognitive unconscious’.”</vt:lpstr>
      <vt:lpstr>PowerPoint Presentation</vt:lpstr>
      <vt:lpstr>“Please hold. Your call is very important to us.”</vt:lpstr>
      <vt:lpstr>“We’re currently experiencing unusually high call volume.”</vt:lpstr>
      <vt:lpstr>“Your call and your business is very important to us. We’ll be with you shortly.”</vt:lpstr>
      <vt:lpstr>You’re probably not happy with  ANY of these.</vt:lpstr>
      <vt:lpstr>“Please hold. Your call is very important to us.”</vt:lpstr>
      <vt:lpstr>“Your call and your business is very important to us. We’ll be with you shortly.”</vt:lpstr>
      <vt:lpstr>PowerPoint Presentation</vt:lpstr>
      <vt:lpstr>PowerPoint Presentation</vt:lpstr>
      <vt:lpstr>PowerPoint Presentation</vt:lpstr>
      <vt:lpstr>PowerPoint Presentation</vt:lpstr>
      <vt:lpstr>PowerPoint Presentation</vt:lpstr>
      <vt:lpstr>PowerPoint Presentation</vt:lpstr>
      <vt:lpstr>Predicting the future</vt:lpstr>
      <vt:lpstr>“Where’s my stuff?”</vt:lpstr>
      <vt:lpstr>1) When will I get Product Backlog Item X?</vt:lpstr>
      <vt:lpstr>2) How much done stuff will I have by Y date?</vt:lpstr>
      <vt:lpstr>Product Backlog Forecasting</vt:lpstr>
      <vt:lpstr>Product Backlog Forecasting</vt:lpstr>
      <vt:lpstr>Reminder: Both of these ‘tricks’ require  1) a known velocity and  2) a ready product backlog.</vt:lpstr>
      <vt:lpstr>New “high priority” items </vt:lpstr>
      <vt:lpstr>PowerPoint Presentation</vt:lpstr>
      <vt:lpstr>Lessons from Music</vt:lpstr>
      <vt:lpstr>It’s easy to say what NOT to do.</vt:lpstr>
      <vt:lpstr>“Well, I told you not to do that.”</vt:lpstr>
      <vt:lpstr>Lesson from music</vt:lpstr>
      <vt:lpstr>PowerPoint Presentation</vt:lpstr>
      <vt:lpstr>”Let’s try to play this.”</vt:lpstr>
      <vt:lpstr>“Ok. Here goes…”</vt:lpstr>
      <vt:lpstr>“Yeah. That sucked. Don’t do that.”</vt:lpstr>
      <vt:lpstr>There are plenty of sub-optimal teachers.</vt:lpstr>
      <vt:lpstr>”Don’t do that.”  Not especially useful feedback.</vt:lpstr>
      <vt:lpstr>“Try this instead.”</vt:lpstr>
      <vt:lpstr>“Think about where you need to be to get your fingers in position for the next phrase.”</vt:lpstr>
      <vt:lpstr>ACTIONABLE FEEDBACK:  ”Think about where you need your  fingers to be for the next phrase.”</vt:lpstr>
      <vt:lpstr>PowerPoint Presentation</vt:lpstr>
      <vt:lpstr>PowerPoint Presentation</vt:lpstr>
      <vt:lpstr>PowerPoint Presentation</vt:lpstr>
      <vt:lpstr>Talk about what you want people to do rather than what you don’t want people to do.</vt:lpstr>
      <vt:lpstr>Leading with  Emotion &amp; Empathy</vt:lpstr>
      <vt:lpstr>Maslow’s Hierarchy of Needs</vt:lpstr>
      <vt:lpstr>Maslow’s Hierarchy of Needs</vt:lpstr>
      <vt:lpstr>PowerPoint Presentation</vt:lpstr>
      <vt:lpstr>PowerPoint Presentation</vt:lpstr>
      <vt:lpstr>PowerPoint Presentation</vt:lpstr>
      <vt:lpstr>Uncertainty &amp; Loss</vt:lpstr>
      <vt:lpstr>Humans have a fear of loss.</vt:lpstr>
      <vt:lpstr>If they’re going to get 98% ‘awesome’,  they’ll tend to focus on the  2% ‘non-awesome’.</vt:lpstr>
      <vt:lpstr>Software is not a ‘sure thing.’</vt:lpstr>
      <vt:lpstr>PowerPoint Presentation</vt:lpstr>
      <vt:lpstr>Software always gets more  complex once you start.</vt:lpstr>
      <vt:lpstr>How do you walk your  bosses, customers, and stakeholders through uncertainty?</vt:lpstr>
      <vt:lpstr>Start saying ‘forecast’.</vt:lpstr>
      <vt:lpstr>PowerPoint Presentation</vt:lpstr>
      <vt:lpstr>Making your teams spend extra time on  ‘more accurate planning’ is  usually wasteful.</vt:lpstr>
      <vt:lpstr>PowerPoint Presentation</vt:lpstr>
      <vt:lpstr>PowerPoint Presentation</vt:lpstr>
      <vt:lpstr>PowerPoint Presentation</vt:lpstr>
      <vt:lpstr>Focus on ‘Done Software’.</vt:lpstr>
      <vt:lpstr>“We’re going to get  done software more often.”</vt:lpstr>
      <vt:lpstr>Change is a feature not a bug.</vt:lpstr>
      <vt:lpstr>It’s a chance to adapt.   You get ‘done’ software and if you don’t like it, you can change it.</vt:lpstr>
      <vt:lpstr>Positive frame: Delivering business value through  done, working software.</vt:lpstr>
      <vt:lpstr>Prioritization</vt:lpstr>
      <vt:lpstr>You have a priority in your head.   Share that vision.</vt:lpstr>
      <vt:lpstr>It’s easy to say that everything is a top priority.  “Just get it done.”</vt:lpstr>
      <vt:lpstr>PowerPoint Presentation</vt:lpstr>
      <vt:lpstr>Your people need known, transparent  priorities in order to be successful.  (This is the ‘secret sauce’ for being  a great Scrum Product Owner, btw.)</vt:lpstr>
      <vt:lpstr>Priorities say what you’re  going to do.</vt:lpstr>
      <vt:lpstr>PowerPoint Presentation</vt:lpstr>
      <vt:lpstr>PowerPoint Presentation</vt:lpstr>
      <vt:lpstr>PowerPoint Presentation</vt:lpstr>
      <vt:lpstr>A project is going off the rails…</vt:lpstr>
      <vt:lpstr>Turn a troubled project around.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Trust</vt:lpstr>
      <vt:lpstr>PowerPoint Presentation</vt:lpstr>
      <vt:lpstr>How to use Agile</vt:lpstr>
      <vt:lpstr>You are not there to drive the team.</vt:lpstr>
      <vt:lpstr>Think of it as leading them towards success.</vt:lpstr>
      <vt:lpstr>PowerPoint Presentation</vt:lpstr>
      <vt:lpstr>PowerPoint Presentation</vt:lpstr>
      <vt:lpstr>Any last questions?</vt:lpstr>
      <vt:lpstr>Thank you.</vt:lpstr>
      <vt:lpstr>What’s Leadership?</vt:lpstr>
      <vt:lpstr>PowerPoint Presentation</vt:lpstr>
      <vt:lpstr>I struggle with  ‘hero dysfunction’.</vt:lpstr>
      <vt:lpstr>Too much telling. Too much doing.  Not enough asking. Not enough delegation.</vt:lpstr>
      <vt:lpstr>Degrees of Control &amp; Detail</vt:lpstr>
      <vt:lpstr>Are you a  ‘leader’ or a ‘boss’?</vt:lpstr>
      <vt:lpstr>“Leadership” through fear is unsustainable.</vt:lpstr>
      <vt:lpstr>PowerPoint Presentation</vt:lpstr>
      <vt:lpstr>“Don’t confuse aggression with strength.” </vt:lpstr>
      <vt:lpstr>“If the facts are on your side, pound the facts into the table.    If the law is on your side, pound the law into the table.    If neither the facts nor the law are on your side, pound the table.” </vt:lpstr>
      <vt:lpstr>If someone loses their cool,  it’s usually a sign of  weakness.</vt:lpstr>
      <vt:lpstr>PowerPoint Presentation</vt:lpstr>
      <vt:lpstr>My big fear: I think I’m right and everyone knows that I’m wrong…but isn’t telling me.</vt:lpstr>
      <vt:lpstr>I strive for open, honest, respectful and  bi-directional communication.</vt:lpstr>
      <vt:lpstr>People are skeptical. In the tech world, that’s probably  well-deserved.</vt:lpstr>
      <vt:lpstr>You need to try to create trust.</vt:lpstr>
      <vt:lpstr>You need to make it  ok to be “wrong”.</vt:lpstr>
      <vt:lpstr>You need to make it ok for your teams  to tell you that you are wrong.</vt:lpstr>
      <vt:lpstr>Suggestion: “If we wanted to ruin this project,  what would we do?”</vt:lpstr>
      <vt:lpstr>Suggestion: “How will we know if we’ve failed?”</vt:lpstr>
      <vt:lpstr>Suggestion: “How will we know if we’ve succeeded?”</vt:lpstr>
      <vt:lpstr>I want people to want to follow me. I want people to trust me and my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2015-02-16T21:29:58Z</dcterms:created>
  <dcterms:modified xsi:type="dcterms:W3CDTF">2022-09-06T19:57:22Z</dcterms:modified>
</cp:coreProperties>
</file>