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7" r:id="rId1"/>
    <p:sldMasterId id="2147483843" r:id="rId2"/>
  </p:sldMasterIdLst>
  <p:notesMasterIdLst>
    <p:notesMasterId r:id="rId36"/>
  </p:notesMasterIdLst>
  <p:handoutMasterIdLst>
    <p:handoutMasterId r:id="rId37"/>
  </p:handoutMasterIdLst>
  <p:sldIdLst>
    <p:sldId id="668" r:id="rId3"/>
    <p:sldId id="348" r:id="rId4"/>
    <p:sldId id="505" r:id="rId5"/>
    <p:sldId id="343" r:id="rId6"/>
    <p:sldId id="669" r:id="rId7"/>
    <p:sldId id="670" r:id="rId8"/>
    <p:sldId id="673" r:id="rId9"/>
    <p:sldId id="672" r:id="rId10"/>
    <p:sldId id="674" r:id="rId11"/>
    <p:sldId id="671" r:id="rId12"/>
    <p:sldId id="675" r:id="rId13"/>
    <p:sldId id="676" r:id="rId14"/>
    <p:sldId id="677" r:id="rId15"/>
    <p:sldId id="689" r:id="rId16"/>
    <p:sldId id="687" r:id="rId17"/>
    <p:sldId id="679" r:id="rId18"/>
    <p:sldId id="680" r:id="rId19"/>
    <p:sldId id="683" r:id="rId20"/>
    <p:sldId id="681" r:id="rId21"/>
    <p:sldId id="682" r:id="rId22"/>
    <p:sldId id="684" r:id="rId23"/>
    <p:sldId id="686" r:id="rId24"/>
    <p:sldId id="685" r:id="rId25"/>
    <p:sldId id="690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284" r:id="rId34"/>
    <p:sldId id="350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A2AC3C-1EFD-484B-988E-7C72E788396B}">
          <p14:sldIdLst>
            <p14:sldId id="668"/>
            <p14:sldId id="348"/>
            <p14:sldId id="505"/>
            <p14:sldId id="343"/>
          </p14:sldIdLst>
        </p14:section>
        <p14:section name="Overview" id="{B673D9D5-1728-4939-AF2E-9BC933BA3D47}">
          <p14:sldIdLst>
            <p14:sldId id="669"/>
            <p14:sldId id="670"/>
            <p14:sldId id="673"/>
            <p14:sldId id="672"/>
            <p14:sldId id="674"/>
            <p14:sldId id="671"/>
            <p14:sldId id="675"/>
            <p14:sldId id="676"/>
            <p14:sldId id="677"/>
            <p14:sldId id="689"/>
          </p14:sldIdLst>
        </p14:section>
        <p14:section name="Enable Codespaces" id="{72624EB6-95A8-441F-8F7E-5305DE57D6C2}">
          <p14:sldIdLst>
            <p14:sldId id="687"/>
            <p14:sldId id="679"/>
            <p14:sldId id="680"/>
            <p14:sldId id="683"/>
            <p14:sldId id="681"/>
            <p14:sldId id="682"/>
            <p14:sldId id="684"/>
            <p14:sldId id="686"/>
            <p14:sldId id="685"/>
          </p14:sldIdLst>
        </p14:section>
        <p14:section name="Demos" id="{F18D6E3A-192A-4A38-B7FA-A23069AF2F7C}">
          <p14:sldIdLst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</p14:sldIdLst>
        </p14:section>
        <p14:section name="Outro" id="{91570F78-AD0F-4372-8840-D1BABA17E028}">
          <p14:sldIdLst>
            <p14:sldId id="284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10B07-902E-402C-80CC-FF8A2124EDF4}" v="11" dt="2022-03-08T20:34:10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87631" autoAdjust="0"/>
  </p:normalViewPr>
  <p:slideViewPr>
    <p:cSldViewPr>
      <p:cViewPr varScale="1">
        <p:scale>
          <a:sx n="126" d="100"/>
          <a:sy n="126" d="100"/>
        </p:scale>
        <p:origin x="912" y="63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2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7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32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039140"/>
            <a:ext cx="2360950" cy="9068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Course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726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411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+mn-lt"/>
              </a:rPr>
              <a:t>Demo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270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8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7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5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90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1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800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4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3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6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310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64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948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82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67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02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2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35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42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5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4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6161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871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231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9960" y="403859"/>
            <a:ext cx="5824082" cy="487681"/>
          </a:xfrm>
          <a:prstGeom prst="rect">
            <a:avLst/>
          </a:prstGeom>
        </p:spPr>
        <p:txBody>
          <a:bodyPr lIns="45718" tIns="45718" rIns="45718" bIns="45718"/>
          <a:lstStyle>
            <a:lvl1pPr defTabSz="439502"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  <a:lvl2pPr marL="547850" indent="-325045" defTabSz="439502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2pPr>
            <a:lvl3pPr marL="769892" indent="-322759" defTabSz="439502">
              <a:buSzPct val="100000"/>
              <a:buChar char="•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3pPr>
            <a:lvl4pPr marL="902661" indent="-240354" defTabSz="439502">
              <a:buSzPct val="100000"/>
              <a:buChar char="▪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4pPr>
            <a:lvl5pPr marL="1159037" indent="-336495" defTabSz="439502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1880" y="4666299"/>
            <a:ext cx="201320" cy="201929"/>
          </a:xfrm>
          <a:prstGeom prst="rect">
            <a:avLst/>
          </a:prstGeom>
        </p:spPr>
        <p:txBody>
          <a:bodyPr lIns="45718" tIns="45718" rIns="45718" bIns="45718"/>
          <a:lstStyle>
            <a:lvl1pPr defTabSz="685669">
              <a:defRPr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56481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72625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8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3A4F-54E2-42AD-AEE7-525DC08E7D5E}" type="datetimeFigureOut">
              <a:rPr lang="en-US" smtClean="0"/>
              <a:pPr>
                <a:defRPr/>
              </a:pPr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1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6D33-8E80-4809-BCCA-EEFDCA7877C6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5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4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3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94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4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8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5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32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7"/>
            <a:ext cx="7886700" cy="15714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1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25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9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45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457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9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2" y="1199179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5867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39"/>
          <a:srcRect/>
          <a:stretch>
            <a:fillRect/>
          </a:stretch>
        </p:blipFill>
        <p:spPr bwMode="auto">
          <a:xfrm>
            <a:off x="77329" y="4740652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5" y="4785969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82459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55" r:id="rId36"/>
    <p:sldLayoutId id="2147483856" r:id="rId3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 smtClean="0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6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32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2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thub.com/en/codespaces/managing-codespaces-for-your-organization/enabling-codespaces-for-your-organization" TargetMode="Externa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vscode-dev-containers/tree/main/containers/codespaces-linux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0A393-9F1C-4522-9F3B-3C2AE6769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1772"/>
            <a:ext cx="9144000" cy="2329266"/>
          </a:xfrm>
        </p:spPr>
        <p:txBody>
          <a:bodyPr/>
          <a:lstStyle/>
          <a:p>
            <a:r>
              <a:rPr lang="en-US" dirty="0"/>
              <a:t>GitHub </a:t>
            </a:r>
            <a:r>
              <a:rPr lang="en-US" dirty="0" err="1"/>
              <a:t>Codespaces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Seriously, You Can Develop in a Browser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B3F5AC-154C-406A-9C23-61A6699AB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Benjamin Day</a:t>
            </a:r>
          </a:p>
        </p:txBody>
      </p:sp>
      <p:pic>
        <p:nvPicPr>
          <p:cNvPr id="6" name="Picture 5" descr="MVPLogo_Small">
            <a:extLst>
              <a:ext uri="{FF2B5EF4-FFF2-40B4-BE49-F238E27FC236}">
                <a16:creationId xmlns:a16="http://schemas.microsoft.com/office/drawing/2014/main" id="{C19C7A24-458B-425A-96D4-F97B81BD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322" y="3714750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C1E4E-22B7-44A7-BB58-E7F9888A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97" y="37147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8DB9D-BE1F-4236-A229-EBCC9F585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Put the development workstation in version control</a:t>
            </a:r>
          </a:p>
          <a:p>
            <a:pPr lvl="1"/>
            <a:r>
              <a:rPr lang="en-US" dirty="0"/>
              <a:t>What code is required?</a:t>
            </a:r>
          </a:p>
          <a:p>
            <a:pPr lvl="1"/>
            <a:r>
              <a:rPr lang="en-US" dirty="0"/>
              <a:t>What tools are required?</a:t>
            </a:r>
          </a:p>
          <a:p>
            <a:pPr lvl="1"/>
            <a:r>
              <a:rPr lang="en-US" dirty="0"/>
              <a:t>What setup scripts need to run?</a:t>
            </a:r>
          </a:p>
          <a:p>
            <a:r>
              <a:rPr lang="en-US" dirty="0"/>
              <a:t>Rent your development workstation</a:t>
            </a:r>
          </a:p>
          <a:p>
            <a:pPr lvl="1"/>
            <a:r>
              <a:rPr lang="en-US" dirty="0"/>
              <a:t>Local machine is less important</a:t>
            </a:r>
          </a:p>
          <a:p>
            <a:r>
              <a:rPr lang="en-US" dirty="0"/>
              <a:t>Easy for someone to quickly be productive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2F1D0-EB85-438A-B5BE-2C3368888E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Codespaces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075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ED9F1-3352-4E70-B2B8-969A0FB3B9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Container in the cloud</a:t>
            </a:r>
          </a:p>
          <a:p>
            <a:r>
              <a:rPr lang="en-US" dirty="0"/>
              <a:t>You connect remotely using </a:t>
            </a:r>
          </a:p>
          <a:p>
            <a:pPr lvl="1"/>
            <a:r>
              <a:rPr lang="en-US" dirty="0"/>
              <a:t>Visual Studio Code</a:t>
            </a:r>
          </a:p>
          <a:p>
            <a:pPr lvl="1"/>
            <a:r>
              <a:rPr lang="en-US" dirty="0"/>
              <a:t>Visual Studio Code on the web</a:t>
            </a:r>
          </a:p>
          <a:p>
            <a:r>
              <a:rPr lang="en-US" dirty="0"/>
              <a:t>Ubuntu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F7A31-B09D-4745-82CB-9CDDC7D8D9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Codespace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426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B4CBFB-1488-43FF-AE14-AABDD91BCF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Really nice for web apps</a:t>
            </a:r>
          </a:p>
          <a:p>
            <a:pPr lvl="1"/>
            <a:r>
              <a:rPr lang="en-US" dirty="0"/>
              <a:t>.NET Core / ASP.NET / </a:t>
            </a:r>
            <a:r>
              <a:rPr lang="en-US" dirty="0" err="1"/>
              <a:t>Blazor</a:t>
            </a:r>
            <a:endParaRPr lang="en-US" dirty="0"/>
          </a:p>
          <a:p>
            <a:pPr lvl="1"/>
            <a:r>
              <a:rPr lang="en-US" dirty="0"/>
              <a:t>Node</a:t>
            </a:r>
          </a:p>
          <a:p>
            <a:pPr lvl="1"/>
            <a:r>
              <a:rPr lang="en-US" dirty="0"/>
              <a:t>Java</a:t>
            </a:r>
          </a:p>
          <a:p>
            <a:r>
              <a:rPr lang="en-US" dirty="0"/>
              <a:t>Run other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F72B-81F8-4A75-BA6F-A918B542A4A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can you do in a </a:t>
            </a:r>
            <a:r>
              <a:rPr lang="en-US" dirty="0" err="1"/>
              <a:t>Codespace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140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60596-D91F-45D7-94BE-806F12C89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Must be a paid GitHub subscription</a:t>
            </a:r>
          </a:p>
          <a:p>
            <a:pPr lvl="1"/>
            <a:r>
              <a:rPr lang="en-US" dirty="0"/>
              <a:t>GitHub Team</a:t>
            </a:r>
          </a:p>
          <a:p>
            <a:pPr lvl="1"/>
            <a:r>
              <a:rPr lang="en-US" dirty="0"/>
              <a:t>GitHub Enterprise Cloud</a:t>
            </a:r>
          </a:p>
          <a:p>
            <a:r>
              <a:rPr lang="en-US" dirty="0"/>
              <a:t>Users need write access to the repo</a:t>
            </a:r>
          </a:p>
          <a:p>
            <a:r>
              <a:rPr lang="en-US" dirty="0"/>
              <a:t>Needs to be enabled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80F28-AD17-42DB-9C50-30DFDF45808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Minor Details</a:t>
            </a:r>
          </a:p>
        </p:txBody>
      </p:sp>
    </p:spTree>
    <p:extLst>
      <p:ext uri="{BB962C8B-B14F-4D97-AF65-F5344CB8AC3E}">
        <p14:creationId xmlns:p14="http://schemas.microsoft.com/office/powerpoint/2010/main" val="335444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795-FF51-4F3B-945C-D9223CA2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19147"/>
          </a:xfrm>
        </p:spPr>
        <p:txBody>
          <a:bodyPr>
            <a:normAutofit/>
          </a:bodyPr>
          <a:lstStyle/>
          <a:p>
            <a:r>
              <a:rPr lang="en-US" dirty="0"/>
              <a:t>Pricing Options (3/1/2022)</a:t>
            </a:r>
          </a:p>
        </p:txBody>
      </p:sp>
      <p:pic>
        <p:nvPicPr>
          <p:cNvPr id="1032" name="Picture 8" descr="Codespaces Compute &#10;Isolated VMS billed per second &#10;Cores &#10;2 core &#10;4 core &#10;8 core &#10;16 core &#10;32 core &#10;Codespaces storage &#10;charged when inactive &#10;RAM &#10;4GB &#10;8GB &#10;16GB &#10;32GB &#10;64GB &#10;Price &#10;$.18 &#10;per hour &#10;$.36 &#10;per hour &#10;$.72 &#10;per hour &#10;$1.44 &#10;per hour &#10;$2.88 &#10;per hour &#10;$0.07 &#10;per gigabyte per month ">
            <a:extLst>
              <a:ext uri="{FF2B5EF4-FFF2-40B4-BE49-F238E27FC236}">
                <a16:creationId xmlns:a16="http://schemas.microsoft.com/office/drawing/2014/main" id="{64F5BF53-F7BE-420C-BF0A-E6CE511E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86" y="809064"/>
            <a:ext cx="6194028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2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460F3-2621-4AFA-B5E7-B5B51E1E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enable </a:t>
            </a:r>
            <a:r>
              <a:rPr lang="en-US" dirty="0" err="1"/>
              <a:t>Codespaces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8CC0-0D6C-48F4-850D-A73CC0F14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2C674B-2F21-462F-8773-4F9F31C8D4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https://docs.github.com/en/codespaces/managing-codespaces-for-your-organization/enabling-codespaces-for-your-organization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3415-211E-4BDA-9D25-3ADE1144E8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How to enable </a:t>
            </a:r>
            <a:r>
              <a:rPr lang="en-US" dirty="0" err="1"/>
              <a:t>Codespaces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695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795-FF51-4F3B-945C-D9223CA2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19147"/>
          </a:xfrm>
        </p:spPr>
        <p:txBody>
          <a:bodyPr/>
          <a:lstStyle/>
          <a:p>
            <a:r>
              <a:rPr lang="en-US" dirty="0"/>
              <a:t>Go to Organizations, choose Settings…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F7BF0-BC2A-4F1B-8F6D-3489004FC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87" y="849405"/>
            <a:ext cx="7131426" cy="40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795-FF51-4F3B-945C-D9223CA2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19147"/>
          </a:xfrm>
        </p:spPr>
        <p:txBody>
          <a:bodyPr/>
          <a:lstStyle/>
          <a:p>
            <a:r>
              <a:rPr lang="en-US" dirty="0"/>
              <a:t>Turn on </a:t>
            </a:r>
            <a:r>
              <a:rPr lang="en-US" dirty="0" err="1"/>
              <a:t>Codespaces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4A390-58F4-49D6-AC1B-4F565368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51" y="800099"/>
            <a:ext cx="6353697" cy="42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795-FF51-4F3B-945C-D9223CA2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19147"/>
          </a:xfrm>
        </p:spPr>
        <p:txBody>
          <a:bodyPr/>
          <a:lstStyle/>
          <a:p>
            <a:r>
              <a:rPr lang="en-US" dirty="0"/>
              <a:t>Go to Billing and plans…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032E2-90EE-4ECD-A074-05A83236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511"/>
            <a:ext cx="9144000" cy="41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9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Rental Chief Technology Officer</a:t>
            </a:r>
          </a:p>
          <a:p>
            <a:r>
              <a:rPr lang="en-US" dirty="0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 dirty="0"/>
              <a:t>Scrum, DevOps, Azure, </a:t>
            </a:r>
            <a:br>
              <a:rPr lang="en-US" dirty="0"/>
            </a:br>
            <a:r>
              <a:rPr lang="en-US" dirty="0"/>
              <a:t>    Team Foundation Server, </a:t>
            </a:r>
            <a:br>
              <a:rPr lang="en-US" dirty="0"/>
            </a:br>
            <a:r>
              <a:rPr lang="en-US" dirty="0"/>
              <a:t>    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 err="1"/>
              <a:t>Scrum.org</a:t>
            </a:r>
            <a:r>
              <a:rPr lang="en-US" dirty="0"/>
              <a:t>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20" y="873250"/>
            <a:ext cx="1244699" cy="503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C9B43-4E3D-4619-83A1-98E4163C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580" y="3013702"/>
            <a:ext cx="13716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0152D-8641-4E23-893A-BAA391D4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876550"/>
            <a:ext cx="1380352" cy="17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795-FF51-4F3B-945C-D9223CA2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19147"/>
          </a:xfrm>
        </p:spPr>
        <p:txBody>
          <a:bodyPr/>
          <a:lstStyle/>
          <a:p>
            <a:r>
              <a:rPr lang="en-US" dirty="0"/>
              <a:t>Scroll down to </a:t>
            </a:r>
            <a:r>
              <a:rPr lang="en-US" dirty="0" err="1"/>
              <a:t>Codespaces</a:t>
            </a:r>
            <a:r>
              <a:rPr lang="en-US" dirty="0"/>
              <a:t>, click Update…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19FDF-10B6-4461-9689-4E99422D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0" y="1200150"/>
            <a:ext cx="8928559" cy="32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795-FF51-4F3B-945C-D9223CA2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19147"/>
          </a:xfrm>
        </p:spPr>
        <p:txBody>
          <a:bodyPr>
            <a:normAutofit/>
          </a:bodyPr>
          <a:lstStyle/>
          <a:p>
            <a:r>
              <a:rPr lang="en-US" dirty="0"/>
              <a:t>On Monthly spending limits, scroll down…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8AC26-6E98-4D63-B464-333EF895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27" y="895350"/>
            <a:ext cx="6350945" cy="41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2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795-FF51-4F3B-945C-D9223CA2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19147"/>
          </a:xfrm>
        </p:spPr>
        <p:txBody>
          <a:bodyPr>
            <a:normAutofit/>
          </a:bodyPr>
          <a:lstStyle/>
          <a:p>
            <a:r>
              <a:rPr lang="en-US" dirty="0"/>
              <a:t>Set a </a:t>
            </a:r>
            <a:r>
              <a:rPr lang="en-US" dirty="0" err="1"/>
              <a:t>Codespaces</a:t>
            </a:r>
            <a:r>
              <a:rPr lang="en-US" dirty="0"/>
              <a:t> spending limit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89D5E-5A20-4C49-8497-22DF52D2A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6" y="1047750"/>
            <a:ext cx="9080967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017D-6C03-4D56-83DD-95C9AC21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time.</a:t>
            </a:r>
          </a:p>
        </p:txBody>
      </p:sp>
    </p:spTree>
    <p:extLst>
      <p:ext uri="{BB962C8B-B14F-4D97-AF65-F5344CB8AC3E}">
        <p14:creationId xmlns:p14="http://schemas.microsoft.com/office/powerpoint/2010/main" val="451571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092E-DD0F-48A1-B0EB-DFDC996D7D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Codespace</a:t>
            </a:r>
            <a:r>
              <a:rPr lang="en-US" dirty="0"/>
              <a:t> for a repository</a:t>
            </a:r>
          </a:p>
          <a:p>
            <a:r>
              <a:rPr lang="en-US" dirty="0"/>
              <a:t>Connect using the browser</a:t>
            </a:r>
          </a:p>
          <a:p>
            <a:r>
              <a:rPr lang="en-US" dirty="0"/>
              <a:t>Add some code</a:t>
            </a:r>
          </a:p>
          <a:p>
            <a:r>
              <a:rPr lang="en-US" dirty="0"/>
              <a:t>Commit to GitHub</a:t>
            </a:r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/>
              <a:t>Settings sync “just works”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3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7042C-8511-43AC-ABD2-FA06DAEED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Continue working in the browser</a:t>
            </a:r>
          </a:p>
          <a:p>
            <a:r>
              <a:rPr lang="en-US" dirty="0"/>
              <a:t>Make Visual Studio Code happy</a:t>
            </a:r>
          </a:p>
          <a:p>
            <a:pPr lvl="1"/>
            <a:r>
              <a:rPr lang="en-US" dirty="0" err="1"/>
              <a:t>Tasks.json</a:t>
            </a:r>
            <a:endParaRPr lang="en-US" dirty="0"/>
          </a:p>
          <a:p>
            <a:pPr lvl="1"/>
            <a:r>
              <a:rPr lang="en-US" dirty="0" err="1"/>
              <a:t>Launch.json</a:t>
            </a:r>
            <a:endParaRPr lang="en-US" dirty="0"/>
          </a:p>
          <a:p>
            <a:r>
              <a:rPr lang="en-US" dirty="0"/>
              <a:t>Run the app</a:t>
            </a:r>
          </a:p>
          <a:p>
            <a:r>
              <a:rPr lang="en-US" dirty="0"/>
              <a:t>Map ports</a:t>
            </a:r>
          </a:p>
          <a:p>
            <a:r>
              <a:rPr lang="en-US" dirty="0"/>
              <a:t>Basic debugging</a:t>
            </a:r>
          </a:p>
        </p:txBody>
      </p:sp>
    </p:spTree>
    <p:extLst>
      <p:ext uri="{BB962C8B-B14F-4D97-AF65-F5344CB8AC3E}">
        <p14:creationId xmlns:p14="http://schemas.microsoft.com/office/powerpoint/2010/main" val="104352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776A36-9E84-4041-8626-A214408C6B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Run this in full Visual Studio Code</a:t>
            </a:r>
          </a:p>
        </p:txBody>
      </p:sp>
    </p:spTree>
    <p:extLst>
      <p:ext uri="{BB962C8B-B14F-4D97-AF65-F5344CB8AC3E}">
        <p14:creationId xmlns:p14="http://schemas.microsoft.com/office/powerpoint/2010/main" val="1948431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1A3B15-A2B6-4C47-8190-18B8A14CDB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File editing using “.dev”</a:t>
            </a:r>
          </a:p>
        </p:txBody>
      </p:sp>
    </p:spTree>
    <p:extLst>
      <p:ext uri="{BB962C8B-B14F-4D97-AF65-F5344CB8AC3E}">
        <p14:creationId xmlns:p14="http://schemas.microsoft.com/office/powerpoint/2010/main" val="3647309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35CCC1-B6A5-4533-8661-D4D19726AF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Databases in a </a:t>
            </a:r>
            <a:r>
              <a:rPr lang="en-US" dirty="0" err="1"/>
              <a:t>Codespace</a:t>
            </a:r>
            <a:endParaRPr lang="en-US" dirty="0"/>
          </a:p>
          <a:p>
            <a:r>
              <a:rPr lang="en-US" dirty="0"/>
              <a:t>Pull in the SQL Server container</a:t>
            </a:r>
          </a:p>
          <a:p>
            <a:r>
              <a:rPr lang="en-US" dirty="0"/>
              <a:t>Create a script to run the container</a:t>
            </a:r>
          </a:p>
        </p:txBody>
      </p:sp>
    </p:spTree>
    <p:extLst>
      <p:ext uri="{BB962C8B-B14F-4D97-AF65-F5344CB8AC3E}">
        <p14:creationId xmlns:p14="http://schemas.microsoft.com/office/powerpoint/2010/main" val="1643790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0D43E-D5A8-4B1B-9D80-FB175CA7E9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6200" y="246173"/>
            <a:ext cx="5181600" cy="4492819"/>
          </a:xfrm>
        </p:spPr>
        <p:txBody>
          <a:bodyPr/>
          <a:lstStyle/>
          <a:p>
            <a:r>
              <a:rPr lang="en-US" dirty="0"/>
              <a:t>Dig in to </a:t>
            </a:r>
            <a:r>
              <a:rPr lang="en-US" dirty="0" err="1"/>
              <a:t>devcontainer.json</a:t>
            </a:r>
            <a:endParaRPr lang="en-US" dirty="0"/>
          </a:p>
          <a:p>
            <a:r>
              <a:rPr lang="en-US" dirty="0"/>
              <a:t>View the default </a:t>
            </a:r>
            <a:r>
              <a:rPr lang="en-US" dirty="0" err="1"/>
              <a:t>Codespace</a:t>
            </a:r>
            <a:r>
              <a:rPr lang="en-US" dirty="0"/>
              <a:t> definitions</a:t>
            </a:r>
          </a:p>
          <a:p>
            <a:pPr lvl="1"/>
            <a:r>
              <a:rPr lang="x-none" sz="1400" dirty="0">
                <a:hlinkClick r:id="rId2"/>
              </a:rPr>
              <a:t>https://github.com/microsoft/vscode-dev-containers/tree/main/containers/codespaces-linux</a:t>
            </a:r>
            <a:endParaRPr lang="x-none" dirty="0"/>
          </a:p>
          <a:p>
            <a:r>
              <a:rPr lang="en-US" dirty="0"/>
              <a:t>Customize our container to start SQL Server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11545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 Services Fundamentals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Azure DevOps Server 2020 Fundamentals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Live on Pluralsight!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3" y="3961064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DBBFF-44FD-48B7-9689-4A14A87EC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Codespace</a:t>
            </a:r>
            <a:r>
              <a:rPr lang="en-US" dirty="0"/>
              <a:t> for a branch</a:t>
            </a:r>
          </a:p>
        </p:txBody>
      </p:sp>
    </p:spTree>
    <p:extLst>
      <p:ext uri="{BB962C8B-B14F-4D97-AF65-F5344CB8AC3E}">
        <p14:creationId xmlns:p14="http://schemas.microsoft.com/office/powerpoint/2010/main" val="1361937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C1ADD-0C4A-4531-A9E5-209CAFDB8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Visual Studio Code to create more complex </a:t>
            </a:r>
            <a:r>
              <a:rPr lang="en-US" dirty="0" err="1"/>
              <a:t>devcontainer.json</a:t>
            </a:r>
            <a:r>
              <a:rPr lang="en-US" dirty="0"/>
              <a:t> options</a:t>
            </a:r>
          </a:p>
        </p:txBody>
      </p:sp>
    </p:spTree>
    <p:extLst>
      <p:ext uri="{BB962C8B-B14F-4D97-AF65-F5344CB8AC3E}">
        <p14:creationId xmlns:p14="http://schemas.microsoft.com/office/powerpoint/2010/main" val="2061264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763562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8486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669" hangingPunct="0">
              <a:lnSpc>
                <a:spcPct val="90000"/>
              </a:lnSpc>
              <a:spcAft>
                <a:spcPts val="441"/>
              </a:spcAft>
            </a:pPr>
            <a:r>
              <a:rPr lang="en-US" sz="1765" kern="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36218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DFA7-0D8D-4D95-A931-3D6DA002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A4618-FBE5-4741-877C-FCA003C7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84"/>
            <a:ext cx="9144000" cy="46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01B2-0417-4B3C-80F4-602410DA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https://github.com/features/codespaces</a:t>
            </a:r>
          </a:p>
        </p:txBody>
      </p:sp>
    </p:spTree>
    <p:extLst>
      <p:ext uri="{BB962C8B-B14F-4D97-AF65-F5344CB8AC3E}">
        <p14:creationId xmlns:p14="http://schemas.microsoft.com/office/powerpoint/2010/main" val="238795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6D4DE-CB42-478F-A8D2-A8E28A68B7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DevOps focuses on automation and repeatability</a:t>
            </a:r>
          </a:p>
          <a:p>
            <a:r>
              <a:rPr lang="en-US" dirty="0"/>
              <a:t>Try to eliminate human mistakes</a:t>
            </a:r>
          </a:p>
          <a:p>
            <a:r>
              <a:rPr lang="en-US" dirty="0"/>
              <a:t>Try to minimize distractions</a:t>
            </a:r>
          </a:p>
          <a:p>
            <a:pPr lvl="1"/>
            <a:r>
              <a:rPr lang="en-US" dirty="0"/>
              <a:t>Focus on the real work</a:t>
            </a:r>
          </a:p>
          <a:p>
            <a:r>
              <a:rPr lang="en-US" dirty="0"/>
              <a:t>Automate deployment scripts</a:t>
            </a:r>
          </a:p>
          <a:p>
            <a:r>
              <a:rPr lang="en-US" dirty="0"/>
              <a:t>Put deployment scripts in version control</a:t>
            </a:r>
          </a:p>
          <a:p>
            <a:r>
              <a:rPr lang="en-US" dirty="0"/>
              <a:t>Use configuration-based hosting environments</a:t>
            </a:r>
          </a:p>
          <a:p>
            <a:pPr lvl="1"/>
            <a:r>
              <a:rPr lang="en-US" dirty="0"/>
              <a:t>Azure Resource Manager (ARM) Templates</a:t>
            </a:r>
          </a:p>
          <a:p>
            <a:pPr lvl="1"/>
            <a:r>
              <a:rPr lang="en-US" dirty="0"/>
              <a:t>Containers</a:t>
            </a:r>
          </a:p>
          <a:p>
            <a:r>
              <a:rPr lang="en-US" dirty="0"/>
              <a:t>Put those configs in version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F73E-A020-4AAB-A170-72327D6085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 few thoughts on DevOps…</a:t>
            </a:r>
          </a:p>
        </p:txBody>
      </p:sp>
    </p:spTree>
    <p:extLst>
      <p:ext uri="{BB962C8B-B14F-4D97-AF65-F5344CB8AC3E}">
        <p14:creationId xmlns:p14="http://schemas.microsoft.com/office/powerpoint/2010/main" val="48975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36CF-A12B-4BF2-8F80-086BB904B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Developer workstation setup</a:t>
            </a:r>
          </a:p>
          <a:p>
            <a:r>
              <a:rPr lang="en-US" dirty="0"/>
              <a:t>The “works on my box” problem</a:t>
            </a:r>
          </a:p>
          <a:p>
            <a:r>
              <a:rPr lang="en-US" dirty="0"/>
              <a:t>Massive hardware required for development</a:t>
            </a:r>
          </a:p>
          <a:p>
            <a:endParaRPr lang="en-US" dirty="0"/>
          </a:p>
          <a:p>
            <a:r>
              <a:rPr lang="en-US" dirty="0"/>
              <a:t>DevOps mostly focuses on deployment and hosting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C6CAC-9E92-40D9-BC0E-69C104E970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Some big</a:t>
            </a:r>
            <a:br>
              <a:rPr lang="en-US" dirty="0"/>
            </a:br>
            <a:r>
              <a:rPr lang="en-US" dirty="0"/>
              <a:t>things that hurt in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5542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AAD8-3765-42A1-8D87-E950A076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Wouldn’t it be nice is your development environment could be like this, too?</a:t>
            </a:r>
          </a:p>
        </p:txBody>
      </p:sp>
    </p:spTree>
    <p:extLst>
      <p:ext uri="{BB962C8B-B14F-4D97-AF65-F5344CB8AC3E}">
        <p14:creationId xmlns:p14="http://schemas.microsoft.com/office/powerpoint/2010/main" val="26626581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ve! 360 2018">
  <a:themeElements>
    <a:clrScheme name="Live! 360 2016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0000"/>
      </a:accent1>
      <a:accent2>
        <a:srgbClr val="00B0F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</Words>
  <Application>Microsoft Office PowerPoint</Application>
  <PresentationFormat>On-screen Show (16:9)</PresentationFormat>
  <Paragraphs>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Bold</vt:lpstr>
      <vt:lpstr>Calibri</vt:lpstr>
      <vt:lpstr>Gotham Book</vt:lpstr>
      <vt:lpstr>Gotham Medium</vt:lpstr>
      <vt:lpstr>Lucida Grande</vt:lpstr>
      <vt:lpstr>Montserrat</vt:lpstr>
      <vt:lpstr>Montserrat Ultra Light</vt:lpstr>
      <vt:lpstr>Segoe UI</vt:lpstr>
      <vt:lpstr>Segoe UI Semilight</vt:lpstr>
      <vt:lpstr>Wingdings</vt:lpstr>
      <vt:lpstr>1_Office Theme</vt:lpstr>
      <vt:lpstr>Live! 360 2018</vt:lpstr>
      <vt:lpstr>GitHub Codespaces:  Seriously, You Can Develop in a Browser</vt:lpstr>
      <vt:lpstr>Benjamin Day</vt:lpstr>
      <vt:lpstr>Azure DevOps Services Fundamentals and Azure DevOps Server 2020 Fundamentals  Live on Pluralsight!</vt:lpstr>
      <vt:lpstr>On with the show.</vt:lpstr>
      <vt:lpstr>PowerPoint Presentation</vt:lpstr>
      <vt:lpstr>https://github.com/features/codespaces</vt:lpstr>
      <vt:lpstr>PowerPoint Presentation</vt:lpstr>
      <vt:lpstr>PowerPoint Presentation</vt:lpstr>
      <vt:lpstr>Wouldn’t it be nice is your development environment could be like this, too?</vt:lpstr>
      <vt:lpstr>PowerPoint Presentation</vt:lpstr>
      <vt:lpstr>PowerPoint Presentation</vt:lpstr>
      <vt:lpstr>PowerPoint Presentation</vt:lpstr>
      <vt:lpstr>PowerPoint Presentation</vt:lpstr>
      <vt:lpstr>Pricing Options (3/1/2022)</vt:lpstr>
      <vt:lpstr>How to enable Codespaces</vt:lpstr>
      <vt:lpstr>PowerPoint Presentation</vt:lpstr>
      <vt:lpstr>Go to Organizations, choose Settings…</vt:lpstr>
      <vt:lpstr>Turn on Codespaces…</vt:lpstr>
      <vt:lpstr>Go to Billing and plans…</vt:lpstr>
      <vt:lpstr>Scroll down to Codespaces, click Update…</vt:lpstr>
      <vt:lpstr>On Monthly spending limits, scroll down…</vt:lpstr>
      <vt:lpstr>Set a Codespaces spending limit</vt:lpstr>
      <vt:lpstr>Demo time.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last 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2015-02-16T21:29:58Z</dcterms:created>
  <dcterms:modified xsi:type="dcterms:W3CDTF">2022-03-08T20:42:32Z</dcterms:modified>
</cp:coreProperties>
</file>