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0" r:id="rId1"/>
  </p:sldMasterIdLst>
  <p:notesMasterIdLst>
    <p:notesMasterId r:id="rId53"/>
  </p:notesMasterIdLst>
  <p:handoutMasterIdLst>
    <p:handoutMasterId r:id="rId54"/>
  </p:handoutMasterIdLst>
  <p:sldIdLst>
    <p:sldId id="697" r:id="rId2"/>
    <p:sldId id="348" r:id="rId3"/>
    <p:sldId id="509" r:id="rId4"/>
    <p:sldId id="510" r:id="rId5"/>
    <p:sldId id="303" r:id="rId6"/>
    <p:sldId id="562" r:id="rId7"/>
    <p:sldId id="595" r:id="rId8"/>
    <p:sldId id="596" r:id="rId9"/>
    <p:sldId id="597" r:id="rId10"/>
    <p:sldId id="598" r:id="rId11"/>
    <p:sldId id="600" r:id="rId12"/>
    <p:sldId id="599" r:id="rId13"/>
    <p:sldId id="602" r:id="rId14"/>
    <p:sldId id="601" r:id="rId15"/>
    <p:sldId id="603" r:id="rId16"/>
    <p:sldId id="604" r:id="rId17"/>
    <p:sldId id="561" r:id="rId18"/>
    <p:sldId id="605" r:id="rId19"/>
    <p:sldId id="606" r:id="rId20"/>
    <p:sldId id="648" r:id="rId21"/>
    <p:sldId id="647" r:id="rId22"/>
    <p:sldId id="616" r:id="rId23"/>
    <p:sldId id="618" r:id="rId24"/>
    <p:sldId id="619" r:id="rId25"/>
    <p:sldId id="620" r:id="rId26"/>
    <p:sldId id="609" r:id="rId27"/>
    <p:sldId id="610" r:id="rId28"/>
    <p:sldId id="612" r:id="rId29"/>
    <p:sldId id="613" r:id="rId30"/>
    <p:sldId id="614" r:id="rId31"/>
    <p:sldId id="621" r:id="rId32"/>
    <p:sldId id="622" r:id="rId33"/>
    <p:sldId id="623" r:id="rId34"/>
    <p:sldId id="624" r:id="rId35"/>
    <p:sldId id="594" r:id="rId36"/>
    <p:sldId id="625" r:id="rId37"/>
    <p:sldId id="649" r:id="rId38"/>
    <p:sldId id="646" r:id="rId39"/>
    <p:sldId id="627" r:id="rId40"/>
    <p:sldId id="628" r:id="rId41"/>
    <p:sldId id="629" r:id="rId42"/>
    <p:sldId id="630" r:id="rId43"/>
    <p:sldId id="631" r:id="rId44"/>
    <p:sldId id="632" r:id="rId45"/>
    <p:sldId id="633" r:id="rId46"/>
    <p:sldId id="634" r:id="rId47"/>
    <p:sldId id="644" r:id="rId48"/>
    <p:sldId id="635" r:id="rId49"/>
    <p:sldId id="581" r:id="rId50"/>
    <p:sldId id="301" r:id="rId51"/>
    <p:sldId id="302" r:id="rId5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A051FB89-5BE8-43C7-9EB7-96857E94286B}">
          <p14:sldIdLst>
            <p14:sldId id="697"/>
            <p14:sldId id="348"/>
            <p14:sldId id="509"/>
            <p14:sldId id="510"/>
            <p14:sldId id="303"/>
          </p14:sldIdLst>
        </p14:section>
        <p14:section name="02 - security overview" id="{7B768BA4-8AE6-46AA-A1D0-32A74276CFCB}">
          <p14:sldIdLst>
            <p14:sldId id="562"/>
            <p14:sldId id="595"/>
            <p14:sldId id="596"/>
            <p14:sldId id="597"/>
            <p14:sldId id="598"/>
            <p14:sldId id="600"/>
            <p14:sldId id="599"/>
            <p14:sldId id="602"/>
            <p14:sldId id="601"/>
            <p14:sldId id="603"/>
            <p14:sldId id="604"/>
            <p14:sldId id="561"/>
          </p14:sldIdLst>
        </p14:section>
        <p14:section name="03 - security in asp.net core" id="{56047FE6-BC92-4E41-9E02-BEFF653649F2}">
          <p14:sldIdLst>
            <p14:sldId id="605"/>
            <p14:sldId id="606"/>
            <p14:sldId id="648"/>
            <p14:sldId id="647"/>
            <p14:sldId id="616"/>
            <p14:sldId id="618"/>
            <p14:sldId id="619"/>
            <p14:sldId id="620"/>
            <p14:sldId id="609"/>
            <p14:sldId id="610"/>
            <p14:sldId id="612"/>
            <p14:sldId id="613"/>
            <p14:sldId id="614"/>
            <p14:sldId id="621"/>
            <p14:sldId id="622"/>
            <p14:sldId id="623"/>
            <p14:sldId id="624"/>
          </p14:sldIdLst>
        </p14:section>
        <p14:section name="04 - Demo: Testing Authorize Attribute" id="{555BD2FB-4068-4198-8C07-F93D0AD311F5}">
          <p14:sldIdLst>
            <p14:sldId id="594"/>
            <p14:sldId id="625"/>
          </p14:sldIdLst>
        </p14:section>
        <p14:section name="07 - demo part 1 of 4: Auth handler" id="{4469709F-AEA1-413C-87D7-73699FE06B87}">
          <p14:sldIdLst>
            <p14:sldId id="649"/>
          </p14:sldIdLst>
        </p14:section>
        <p14:section name="02 - demo: auth decisions with strategy" id="{700ADB1F-6F60-4BBF-89F8-6B2C6B4B0EEA}">
          <p14:sldIdLst>
            <p14:sldId id="646"/>
          </p14:sldIdLst>
        </p14:section>
        <p14:section name="03 - middleware" id="{69104665-01E3-684F-B384-3755813F6850}">
          <p14:sldIdLst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644"/>
            <p14:sldId id="635"/>
          </p14:sldIdLst>
        </p14:section>
        <p14:section name="04 - Demo: Middleware" id="{365EB28B-253A-4528-BF06-C225A34A34D5}">
          <p14:sldIdLst>
            <p14:sldId id="581"/>
          </p14:sldIdLst>
        </p14:section>
        <p14:section name="Outro" id="{F0A90C6D-663A-410C-9F95-00DFA5D96D5F}">
          <p14:sldIdLst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08">
          <p15:clr>
            <a:srgbClr val="A4A3A4"/>
          </p15:clr>
        </p15:guide>
        <p15:guide id="2" orient="horz" pos="2820">
          <p15:clr>
            <a:srgbClr val="A4A3A4"/>
          </p15:clr>
        </p15:guide>
        <p15:guide id="3" pos="2880">
          <p15:clr>
            <a:srgbClr val="A4A3A4"/>
          </p15:clr>
        </p15:guide>
        <p15:guide id="4" pos="56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213F"/>
    <a:srgbClr val="8064A2"/>
    <a:srgbClr val="6179A8"/>
    <a:srgbClr val="5EAFA6"/>
    <a:srgbClr val="5CB565"/>
    <a:srgbClr val="F77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5" autoAdjust="0"/>
    <p:restoredTop sz="87594" autoAdjust="0"/>
  </p:normalViewPr>
  <p:slideViewPr>
    <p:cSldViewPr>
      <p:cViewPr varScale="1">
        <p:scale>
          <a:sx n="167" d="100"/>
          <a:sy n="167" d="100"/>
        </p:scale>
        <p:origin x="944" y="176"/>
      </p:cViewPr>
      <p:guideLst>
        <p:guide orient="horz" pos="708"/>
        <p:guide orient="horz" pos="2820"/>
        <p:guide pos="2880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6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57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300" b="1" dirty="0">
                <a:latin typeface="Arial" pitchFamily="34" charset="0"/>
                <a:cs typeface="Arial" pitchFamily="34" charset="0"/>
              </a:rPr>
              <a:t>Visual Studio Live! Austin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5626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44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2ECFD-0169-4599-A79A-8C44AB4A932C}" type="datetimeFigureOut">
              <a:rPr lang="en-US" smtClean="0"/>
              <a:pPr/>
              <a:t>1/4/19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6DE0-BACA-4EA0-B73F-CC7DC1D7F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3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6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2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2329266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51021"/>
            <a:ext cx="6858000" cy="492329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1932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ust some text (white background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5489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614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478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Image |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778024" y="320028"/>
            <a:ext cx="5082266" cy="4492819"/>
          </a:xfrm>
        </p:spPr>
        <p:txBody>
          <a:bodyPr anchor="ctr"/>
          <a:lstStyle>
            <a:lvl1pPr algn="l">
              <a:lnSpc>
                <a:spcPct val="100000"/>
              </a:lnSpc>
              <a:defRPr sz="2000">
                <a:solidFill>
                  <a:schemeClr val="tx1"/>
                </a:solidFill>
                <a:latin typeface="+mn-lt"/>
              </a:defRPr>
            </a:lvl1pPr>
            <a:lvl2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 marL="1070372" indent="0">
              <a:buNone/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 marL="171450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Click to add longer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438525" y="320028"/>
            <a:ext cx="0" cy="449281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269111" y="1199178"/>
            <a:ext cx="2829917" cy="2734519"/>
          </a:xfrm>
        </p:spPr>
        <p:txBody>
          <a:bodyPr anchor="ctr"/>
          <a:lstStyle>
            <a:lvl1pPr algn="r">
              <a:lnSpc>
                <a:spcPct val="100000"/>
              </a:lnSpc>
              <a:defRPr sz="2400" b="1" i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pPr lvl="0"/>
            <a:r>
              <a:rPr lang="en-US" dirty="0"/>
              <a:t>Click to Add Title or Click Icon to Add Graphic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097281" y="0"/>
            <a:ext cx="1097281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50" b="0" dirty="0">
                <a:latin typeface="Gotham Medium" panose="02000604030000020004" pitchFamily="50" charset="0"/>
              </a:rPr>
              <a:t>This slide is </a:t>
            </a:r>
            <a:r>
              <a:rPr lang="en-US" sz="1050" b="1" dirty="0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050" b="0" dirty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050" b="0" dirty="0">
                <a:latin typeface="Gotham Medium" panose="02000604030000020004" pitchFamily="50" charset="0"/>
              </a:rPr>
              <a:t>with </a:t>
            </a:r>
            <a:r>
              <a:rPr lang="en-US" sz="1050" b="1" dirty="0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</p:spTree>
    <p:extLst>
      <p:ext uri="{BB962C8B-B14F-4D97-AF65-F5344CB8AC3E}">
        <p14:creationId xmlns:p14="http://schemas.microsoft.com/office/powerpoint/2010/main" val="355795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6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7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8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9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(Optio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0" y="1540964"/>
            <a:ext cx="3471862" cy="39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50"/>
              </a:lnSpc>
            </a:pPr>
            <a:r>
              <a:rPr lang="en-US" sz="2700" b="0" i="0" dirty="0">
                <a:solidFill>
                  <a:schemeClr val="bg1"/>
                </a:solidFill>
                <a:latin typeface="+mj-lt"/>
                <a:ea typeface="Gotham Light" charset="0"/>
                <a:cs typeface="Gotham Light" charset="0"/>
              </a:rPr>
              <a:t>Demo</a:t>
            </a:r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886201" y="246173"/>
            <a:ext cx="4847480" cy="4492819"/>
          </a:xfrm>
        </p:spPr>
        <p:txBody>
          <a:bodyPr anchor="ctr"/>
          <a:lstStyle>
            <a:lvl1pPr algn="l">
              <a:lnSpc>
                <a:spcPct val="100000"/>
              </a:lnSpc>
              <a:defRPr sz="1800" baseline="0">
                <a:solidFill>
                  <a:schemeClr val="tx1"/>
                </a:solidFill>
              </a:defRPr>
            </a:lvl1pPr>
            <a:lvl2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1800" b="0" i="0">
                <a:solidFill>
                  <a:schemeClr val="tx1"/>
                </a:solidFill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 marL="1714500" indent="0">
              <a:buNone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-1097281" y="0"/>
            <a:ext cx="10972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50" b="0" dirty="0">
                <a:latin typeface="Gotham Medium" panose="02000604030000020004" pitchFamily="50" charset="0"/>
              </a:rPr>
              <a:t>This bullet list is </a:t>
            </a:r>
            <a:r>
              <a:rPr lang="en-US" sz="1050" b="1" dirty="0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050" b="0" dirty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050" b="0" dirty="0">
                <a:latin typeface="Gotham Medium" panose="02000604030000020004" pitchFamily="50" charset="0"/>
              </a:rPr>
              <a:t>with </a:t>
            </a:r>
            <a:r>
              <a:rPr lang="en-US" sz="1050" b="1" dirty="0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BC78E3-7874-483D-BAA5-0DD25A87BC8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69111" y="1199178"/>
            <a:ext cx="2829917" cy="2734519"/>
          </a:xfrm>
        </p:spPr>
        <p:txBody>
          <a:bodyPr anchor="ctr"/>
          <a:lstStyle>
            <a:lvl1pPr algn="r">
              <a:lnSpc>
                <a:spcPct val="100000"/>
              </a:lnSpc>
              <a:defRPr sz="2400" b="1" i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pPr lvl="0"/>
            <a:r>
              <a:rPr lang="en-US" dirty="0"/>
              <a:t>DEMO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B813F8-CEE0-4EFB-9E5B-59346BB59976}"/>
              </a:ext>
            </a:extLst>
          </p:cNvPr>
          <p:cNvCxnSpPr/>
          <p:nvPr userDrawn="1"/>
        </p:nvCxnSpPr>
        <p:spPr>
          <a:xfrm>
            <a:off x="3438525" y="320028"/>
            <a:ext cx="0" cy="449281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05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6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7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8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2"/>
                      </p:to>
                    </p:animClr>
                  </p:subTnLst>
                </p:cTn>
              </p:par>
            </p:tnLst>
          </p:tmpl>
          <p:tmpl lvl="9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26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0155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400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9306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ust 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4300" y="4629150"/>
            <a:ext cx="40719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4594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Just 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4300" y="4629151"/>
            <a:ext cx="40719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624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485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Text Chun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662998" y="1637239"/>
            <a:ext cx="3943350" cy="2616200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18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529886" y="1637239"/>
            <a:ext cx="3943350" cy="2616200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18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9889" y="441294"/>
            <a:ext cx="8084228" cy="327848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 dirty="0"/>
              <a:t>Click to Add Slide Title in </a:t>
            </a:r>
            <a:r>
              <a:rPr lang="en-US" dirty="0" err="1"/>
              <a:t>Titlecase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837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Text Chun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4662998" y="3066253"/>
            <a:ext cx="3943350" cy="1214156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18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526002" y="3066253"/>
            <a:ext cx="3943350" cy="1214156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18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4662998" y="1645159"/>
            <a:ext cx="3943350" cy="1214156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18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526002" y="1645159"/>
            <a:ext cx="3943350" cy="1214156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18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9889" y="441294"/>
            <a:ext cx="8084228" cy="327848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 dirty="0"/>
              <a:t>Click to Add Slide Title in </a:t>
            </a:r>
            <a:r>
              <a:rPr lang="en-US" dirty="0" err="1"/>
              <a:t>Titlecase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243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33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180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356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Not Anim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970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223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ust some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0406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Important Statem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3170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23"/>
          <a:srcRect/>
          <a:stretch>
            <a:fillRect/>
          </a:stretch>
        </p:blipFill>
        <p:spPr bwMode="auto">
          <a:xfrm>
            <a:off x="77328" y="4740651"/>
            <a:ext cx="305396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82724" y="4785968"/>
            <a:ext cx="19046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@benday</a:t>
            </a:r>
            <a:r>
              <a:rPr lang="en-US" sz="1050" dirty="0"/>
              <a:t> |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www.benday.com</a:t>
            </a:r>
          </a:p>
        </p:txBody>
      </p:sp>
    </p:spTree>
    <p:extLst>
      <p:ext uri="{BB962C8B-B14F-4D97-AF65-F5344CB8AC3E}">
        <p14:creationId xmlns:p14="http://schemas.microsoft.com/office/powerpoint/2010/main" val="218902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828" r:id="rId9"/>
    <p:sldLayoutId id="2147483769" r:id="rId10"/>
    <p:sldLayoutId id="2147483770" r:id="rId11"/>
    <p:sldLayoutId id="2147483771" r:id="rId12"/>
    <p:sldLayoutId id="2147483829" r:id="rId13"/>
    <p:sldLayoutId id="2147483833" r:id="rId14"/>
    <p:sldLayoutId id="2147483772" r:id="rId15"/>
    <p:sldLayoutId id="2147483773" r:id="rId16"/>
    <p:sldLayoutId id="2147483774" r:id="rId17"/>
    <p:sldLayoutId id="2147483775" r:id="rId18"/>
    <p:sldLayoutId id="2147483825" r:id="rId19"/>
    <p:sldLayoutId id="2147483839" r:id="rId20"/>
    <p:sldLayoutId id="2147483840" r:id="rId2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Segoe UI" panose="020B0502040204020203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davidpine.net/blog/asp-net-core-security-unit-testing/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C31AE-79A6-4314-82D5-E79B15F87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Implementing Security in </a:t>
            </a:r>
            <a:br>
              <a:rPr lang="en-US" dirty="0"/>
            </a:br>
            <a:r>
              <a:rPr lang="en-US" dirty="0"/>
              <a:t>ASP.NET Core: </a:t>
            </a:r>
            <a:br>
              <a:rPr lang="en-US" dirty="0"/>
            </a:br>
            <a:r>
              <a:rPr lang="en-US" dirty="0"/>
              <a:t>Claims, Patterns, and Policies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805CC-D711-4678-BDA0-C5D22C30F4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Benjamin Day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EC4DD6-ABD6-4E5F-9607-588ACD675D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4442517"/>
            <a:ext cx="1244699" cy="50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22EE83-AF0F-4EC2-922A-9718300857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Core part of your application logic</a:t>
            </a:r>
          </a:p>
          <a:p>
            <a:r>
              <a:rPr lang="en-US" dirty="0"/>
              <a:t>What is the user allowed to do?</a:t>
            </a:r>
          </a:p>
          <a:p>
            <a:r>
              <a:rPr lang="en-US" dirty="0"/>
              <a:t>User permissions</a:t>
            </a:r>
          </a:p>
          <a:p>
            <a:pPr lvl="1"/>
            <a:r>
              <a:rPr lang="en-US" dirty="0"/>
              <a:t>Where are permissions stored?</a:t>
            </a:r>
          </a:p>
          <a:p>
            <a:pPr lvl="1"/>
            <a:r>
              <a:rPr lang="en-US" dirty="0"/>
              <a:t>How do you check user permissions in your application logic?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5C0F3-B5B3-4485-9B7D-280E7FBD8F2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Authorization</a:t>
            </a:r>
          </a:p>
        </p:txBody>
      </p:sp>
    </p:spTree>
    <p:extLst>
      <p:ext uri="{BB962C8B-B14F-4D97-AF65-F5344CB8AC3E}">
        <p14:creationId xmlns:p14="http://schemas.microsoft.com/office/powerpoint/2010/main" val="1069518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5E3327-4D90-4D1B-A039-78EA85361E5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Claims-based Security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1C9BF-FF75-4E09-897D-F7FA146FF5E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Role-based Security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48DB96-4A0C-4A19-8B13-0C461A1FA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 in ASP.NET</a:t>
            </a:r>
          </a:p>
        </p:txBody>
      </p:sp>
    </p:spTree>
    <p:extLst>
      <p:ext uri="{BB962C8B-B14F-4D97-AF65-F5344CB8AC3E}">
        <p14:creationId xmlns:p14="http://schemas.microsoft.com/office/powerpoint/2010/main" val="97302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4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D3B99D-8A13-40A4-AB44-E61BF1F77B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Sample roles:</a:t>
            </a:r>
          </a:p>
          <a:p>
            <a:pPr lvl="1"/>
            <a:r>
              <a:rPr lang="en-US" dirty="0"/>
              <a:t>Administrators</a:t>
            </a:r>
          </a:p>
          <a:p>
            <a:pPr lvl="1"/>
            <a:r>
              <a:rPr lang="en-US" dirty="0"/>
              <a:t>Users</a:t>
            </a:r>
          </a:p>
          <a:p>
            <a:pPr lvl="1"/>
            <a:r>
              <a:rPr lang="en-US" dirty="0"/>
              <a:t>Power Users</a:t>
            </a:r>
          </a:p>
          <a:p>
            <a:pPr lvl="1"/>
            <a:r>
              <a:rPr lang="en-US" dirty="0"/>
              <a:t>Sales</a:t>
            </a:r>
          </a:p>
          <a:p>
            <a:pPr lvl="1"/>
            <a:r>
              <a:rPr lang="en-US" dirty="0"/>
              <a:t>Marketing</a:t>
            </a:r>
          </a:p>
          <a:p>
            <a:r>
              <a:rPr lang="en-US" dirty="0"/>
              <a:t>User is a member of a role</a:t>
            </a:r>
          </a:p>
          <a:p>
            <a:r>
              <a:rPr lang="en-US" dirty="0"/>
              <a:t>Application allows roles to do things in the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50075-BEE4-48C7-92BA-BB136551C1F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Role-based Security</a:t>
            </a:r>
          </a:p>
        </p:txBody>
      </p:sp>
    </p:spTree>
    <p:extLst>
      <p:ext uri="{BB962C8B-B14F-4D97-AF65-F5344CB8AC3E}">
        <p14:creationId xmlns:p14="http://schemas.microsoft.com/office/powerpoint/2010/main" val="2352714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06B27E-638D-4C80-97C7-1DDD196D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Beware:</a:t>
            </a:r>
            <a:br>
              <a:rPr lang="en-US" dirty="0"/>
            </a:br>
            <a:r>
              <a:rPr lang="en-US" dirty="0"/>
              <a:t>Role-based security has limitations</a:t>
            </a:r>
          </a:p>
        </p:txBody>
      </p:sp>
    </p:spTree>
    <p:extLst>
      <p:ext uri="{BB962C8B-B14F-4D97-AF65-F5344CB8AC3E}">
        <p14:creationId xmlns:p14="http://schemas.microsoft.com/office/powerpoint/2010/main" val="235247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A036B2-550E-49F1-B6E6-69CF049E3C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Maintenance concerns </a:t>
            </a:r>
          </a:p>
          <a:p>
            <a:pPr lvl="1"/>
            <a:r>
              <a:rPr lang="en-US" dirty="0"/>
              <a:t>(Not application security concerns)</a:t>
            </a:r>
          </a:p>
          <a:p>
            <a:r>
              <a:rPr lang="en-US" dirty="0"/>
              <a:t>Fine for simple apps with simple security</a:t>
            </a:r>
          </a:p>
          <a:p>
            <a:r>
              <a:rPr lang="en-US" dirty="0"/>
              <a:t>“Is User X a member of Role Y?”</a:t>
            </a:r>
          </a:p>
          <a:p>
            <a:pPr lvl="1"/>
            <a:r>
              <a:rPr lang="en-US" dirty="0"/>
              <a:t>Broad permissions</a:t>
            </a:r>
          </a:p>
          <a:p>
            <a:pPr lvl="1"/>
            <a:endParaRPr lang="en-US" dirty="0"/>
          </a:p>
          <a:p>
            <a:r>
              <a:rPr lang="en-US" dirty="0"/>
              <a:t>“Is User X a member of Role Y for Item Z?”</a:t>
            </a:r>
          </a:p>
          <a:p>
            <a:pPr lvl="1"/>
            <a:r>
              <a:rPr lang="en-US" dirty="0"/>
              <a:t>Permissions in the context of an item</a:t>
            </a:r>
          </a:p>
          <a:p>
            <a:pPr lvl="1"/>
            <a:r>
              <a:rPr lang="en-US" dirty="0"/>
              <a:t>Impossible with role-based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0AF1C-9D48-4096-80BA-23E2B814401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Role-based Security Concerns</a:t>
            </a:r>
          </a:p>
        </p:txBody>
      </p:sp>
    </p:spTree>
    <p:extLst>
      <p:ext uri="{BB962C8B-B14F-4D97-AF65-F5344CB8AC3E}">
        <p14:creationId xmlns:p14="http://schemas.microsoft.com/office/powerpoint/2010/main" val="2876365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363ED9-F7E0-4551-9ABA-61E8A5B41C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Goes beyond role-based security</a:t>
            </a:r>
          </a:p>
          <a:p>
            <a:r>
              <a:rPr lang="en-US" dirty="0"/>
              <a:t>Authorization based on a list of Claims</a:t>
            </a:r>
          </a:p>
          <a:p>
            <a:r>
              <a:rPr lang="en-US" dirty="0"/>
              <a:t>What does the user claim to be?</a:t>
            </a:r>
          </a:p>
          <a:p>
            <a:r>
              <a:rPr lang="en-US" dirty="0"/>
              <a:t>What does the user claim to be able to do?</a:t>
            </a:r>
          </a:p>
          <a:p>
            <a:r>
              <a:rPr lang="en-US" dirty="0"/>
              <a:t>Claims aren’t just permissions</a:t>
            </a:r>
          </a:p>
          <a:p>
            <a:r>
              <a:rPr lang="en-US" dirty="0"/>
              <a:t>Claims can be things like</a:t>
            </a:r>
          </a:p>
          <a:p>
            <a:pPr lvl="1"/>
            <a:r>
              <a:rPr lang="en-US" dirty="0"/>
              <a:t>Age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Email address</a:t>
            </a:r>
          </a:p>
          <a:p>
            <a:pPr lvl="1"/>
            <a:r>
              <a:rPr lang="en-US" dirty="0"/>
              <a:t>Roles</a:t>
            </a:r>
          </a:p>
          <a:p>
            <a:r>
              <a:rPr lang="en-US" dirty="0"/>
              <a:t>Claims have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0B00-9C97-4478-9FC5-A6CF8E12AA9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Claims-based Security</a:t>
            </a:r>
          </a:p>
        </p:txBody>
      </p:sp>
    </p:spTree>
    <p:extLst>
      <p:ext uri="{BB962C8B-B14F-4D97-AF65-F5344CB8AC3E}">
        <p14:creationId xmlns:p14="http://schemas.microsoft.com/office/powerpoint/2010/main" val="3562609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3BEE15-1564-401F-933B-3F18EDA9A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Role-based security is just a role</a:t>
            </a:r>
          </a:p>
          <a:p>
            <a:pPr lvl="1"/>
            <a:r>
              <a:rPr lang="en-US" dirty="0"/>
              <a:t>Is the user a member of a role</a:t>
            </a:r>
          </a:p>
          <a:p>
            <a:r>
              <a:rPr lang="en-US" dirty="0"/>
              <a:t>Claims are key/value pairs</a:t>
            </a:r>
          </a:p>
          <a:p>
            <a:pPr lvl="1"/>
            <a:r>
              <a:rPr lang="en-US" dirty="0"/>
              <a:t>Claim Type</a:t>
            </a:r>
          </a:p>
          <a:p>
            <a:pPr lvl="1"/>
            <a:r>
              <a:rPr lang="en-US" dirty="0"/>
              <a:t>Claim Value</a:t>
            </a:r>
          </a:p>
          <a:p>
            <a:endParaRPr lang="en-US" dirty="0"/>
          </a:p>
          <a:p>
            <a:r>
              <a:rPr lang="en-US" dirty="0"/>
              <a:t>“Is User X a member of Role Y for Item Z?”</a:t>
            </a:r>
          </a:p>
          <a:p>
            <a:endParaRPr lang="en-US" dirty="0"/>
          </a:p>
          <a:p>
            <a:r>
              <a:rPr lang="en-US" dirty="0"/>
              <a:t>Role-based security can’t do this</a:t>
            </a:r>
          </a:p>
          <a:p>
            <a:r>
              <a:rPr lang="en-US" dirty="0"/>
              <a:t>Claims-based security can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31AEF-B93E-4BAB-A16B-AC64F3F6A13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Claims Have Context</a:t>
            </a:r>
          </a:p>
        </p:txBody>
      </p:sp>
    </p:spTree>
    <p:extLst>
      <p:ext uri="{BB962C8B-B14F-4D97-AF65-F5344CB8AC3E}">
        <p14:creationId xmlns:p14="http://schemas.microsoft.com/office/powerpoint/2010/main" val="81213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1AF12-ACF1-4CB9-8B3B-25B205652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Core security is </a:t>
            </a:r>
            <a:br>
              <a:rPr lang="en-US" dirty="0"/>
            </a:br>
            <a:r>
              <a:rPr lang="en-US" dirty="0"/>
              <a:t>primarily about Claims</a:t>
            </a:r>
          </a:p>
        </p:txBody>
      </p:sp>
    </p:spTree>
    <p:extLst>
      <p:ext uri="{BB962C8B-B14F-4D97-AF65-F5344CB8AC3E}">
        <p14:creationId xmlns:p14="http://schemas.microsoft.com/office/powerpoint/2010/main" val="894822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99B3BD-2260-412F-A1E2-1F1920520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security implemented </a:t>
            </a:r>
            <a:br>
              <a:rPr lang="en-US" dirty="0"/>
            </a:br>
            <a:r>
              <a:rPr lang="en-US" dirty="0"/>
              <a:t>in ASP.NET Core?</a:t>
            </a:r>
          </a:p>
        </p:txBody>
      </p:sp>
    </p:spTree>
    <p:extLst>
      <p:ext uri="{BB962C8B-B14F-4D97-AF65-F5344CB8AC3E}">
        <p14:creationId xmlns:p14="http://schemas.microsoft.com/office/powerpoint/2010/main" val="2827323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B726A-8FFA-4534-A69E-B9EEB62A4AB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ClaimsPrincipal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7E859D-A0FD-45DF-B146-5C2741B23B8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ClaimsIdentity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5E3327-4D90-4D1B-A039-78EA85361E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IPrincipal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1C9BF-FF75-4E09-897D-F7FA146FF5E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IIdentity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48DB96-4A0C-4A19-8B13-0C461A1FA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in ASP.NET Core</a:t>
            </a:r>
          </a:p>
        </p:txBody>
      </p:sp>
    </p:spTree>
    <p:extLst>
      <p:ext uri="{BB962C8B-B14F-4D97-AF65-F5344CB8AC3E}">
        <p14:creationId xmlns:p14="http://schemas.microsoft.com/office/powerpoint/2010/main" val="354693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2" grpId="0" uiExpand="1" build="p" animBg="1"/>
      <p:bldP spid="5" grpId="0" uiExpand="1" build="p" animBg="1"/>
      <p:bldP spid="4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Benjamin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989489" cy="32635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Brookline, MA</a:t>
            </a:r>
          </a:p>
          <a:p>
            <a:r>
              <a:rPr lang="en-US" dirty="0"/>
              <a:t>Consultant &amp; Trainer</a:t>
            </a:r>
          </a:p>
          <a:p>
            <a:r>
              <a:rPr lang="en-US" dirty="0"/>
              <a:t>Rental Chief Technology Officer</a:t>
            </a:r>
          </a:p>
          <a:p>
            <a:r>
              <a:rPr lang="en-US" dirty="0"/>
              <a:t>Therapist for Teams</a:t>
            </a:r>
          </a:p>
          <a:p>
            <a:pPr>
              <a:lnSpc>
                <a:spcPct val="100000"/>
              </a:lnSpc>
            </a:pPr>
            <a:r>
              <a:rPr lang="en-US" dirty="0"/>
              <a:t>Scrum, DevOps, Azure, </a:t>
            </a:r>
            <a:br>
              <a:rPr lang="en-US" dirty="0"/>
            </a:br>
            <a:r>
              <a:rPr lang="en-US" dirty="0"/>
              <a:t>    Team Foundation Server, </a:t>
            </a:r>
            <a:br>
              <a:rPr lang="en-US" dirty="0"/>
            </a:br>
            <a:r>
              <a:rPr lang="en-US" dirty="0"/>
              <a:t>    Software Architecture &amp; Testing</a:t>
            </a:r>
          </a:p>
          <a:p>
            <a:r>
              <a:rPr lang="en-US" dirty="0"/>
              <a:t>Microsoft MVP</a:t>
            </a:r>
          </a:p>
          <a:p>
            <a:r>
              <a:rPr lang="en-US" dirty="0"/>
              <a:t>Pluralsight Author</a:t>
            </a:r>
          </a:p>
          <a:p>
            <a:r>
              <a:rPr lang="en-US" dirty="0" err="1"/>
              <a:t>Scrum.org</a:t>
            </a:r>
            <a:r>
              <a:rPr lang="en-US" dirty="0"/>
              <a:t> Trainer</a:t>
            </a:r>
          </a:p>
          <a:p>
            <a:r>
              <a:rPr lang="en-US" dirty="0"/>
              <a:t>@benday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580" y="2207135"/>
            <a:ext cx="3464156" cy="747791"/>
          </a:xfrm>
          <a:prstGeom prst="rect">
            <a:avLst/>
          </a:prstGeom>
        </p:spPr>
      </p:pic>
      <p:pic>
        <p:nvPicPr>
          <p:cNvPr id="6" name="Picture 5" descr="benday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580" y="1417870"/>
            <a:ext cx="3369780" cy="68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440" y="3181280"/>
            <a:ext cx="1972466" cy="6822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930" y="3315749"/>
            <a:ext cx="1244699" cy="50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1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465D59-EEF5-414B-AC59-86D552949E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Single Responsibility Principle</a:t>
            </a:r>
          </a:p>
          <a:p>
            <a:r>
              <a:rPr lang="en-US" dirty="0"/>
              <a:t>Code against interfaces</a:t>
            </a:r>
          </a:p>
          <a:p>
            <a:r>
              <a:rPr lang="en-US" dirty="0"/>
              <a:t>Keep logic isolated</a:t>
            </a:r>
          </a:p>
          <a:p>
            <a:r>
              <a:rPr lang="en-US" dirty="0"/>
              <a:t>Dependency Injection</a:t>
            </a:r>
          </a:p>
          <a:p>
            <a:endParaRPr lang="en-US" dirty="0"/>
          </a:p>
          <a:p>
            <a:r>
              <a:rPr lang="en-US" dirty="0"/>
              <a:t>Code against </a:t>
            </a:r>
          </a:p>
          <a:p>
            <a:pPr lvl="1"/>
            <a:r>
              <a:rPr lang="en-US" dirty="0" err="1"/>
              <a:t>IIdentity</a:t>
            </a:r>
            <a:r>
              <a:rPr lang="en-US" dirty="0"/>
              <a:t> / </a:t>
            </a:r>
            <a:r>
              <a:rPr lang="en-US" dirty="0" err="1"/>
              <a:t>IPrincipal</a:t>
            </a:r>
            <a:endParaRPr lang="en-US" dirty="0"/>
          </a:p>
          <a:p>
            <a:pPr lvl="1"/>
            <a:r>
              <a:rPr lang="en-US" dirty="0" err="1"/>
              <a:t>ClaimsIdentity</a:t>
            </a:r>
            <a:r>
              <a:rPr lang="en-US" dirty="0"/>
              <a:t> / </a:t>
            </a:r>
            <a:r>
              <a:rPr lang="en-US" dirty="0" err="1"/>
              <a:t>ClaimsPrincipal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8EA494-C4A7-4611-A344-883CBB2F702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Things to </a:t>
            </a:r>
            <a:br>
              <a:rPr lang="en-US" dirty="0"/>
            </a:br>
            <a:r>
              <a:rPr lang="en-US" dirty="0"/>
              <a:t>Think About</a:t>
            </a:r>
          </a:p>
        </p:txBody>
      </p:sp>
    </p:spTree>
    <p:extLst>
      <p:ext uri="{BB962C8B-B14F-4D97-AF65-F5344CB8AC3E}">
        <p14:creationId xmlns:p14="http://schemas.microsoft.com/office/powerpoint/2010/main" val="839548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B7D6E3-8165-4ACC-A8A2-CA025A0669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You’re focused on testing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CFF7E-0FB7-4E7F-8F95-0611BD61E3D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Assumption</a:t>
            </a:r>
          </a:p>
        </p:txBody>
      </p:sp>
    </p:spTree>
    <p:extLst>
      <p:ext uri="{BB962C8B-B14F-4D97-AF65-F5344CB8AC3E}">
        <p14:creationId xmlns:p14="http://schemas.microsoft.com/office/powerpoint/2010/main" val="1568322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860B57-9D27-4550-AC83-6EA83F90C5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Code that checks if a user is authorized</a:t>
            </a:r>
          </a:p>
          <a:p>
            <a:pPr lvl="1"/>
            <a:r>
              <a:rPr lang="en-US" dirty="0"/>
              <a:t>Security decisions</a:t>
            </a:r>
          </a:p>
          <a:p>
            <a:r>
              <a:rPr lang="en-US" dirty="0"/>
              <a:t>Code that you’re trying to authorize</a:t>
            </a:r>
          </a:p>
          <a:p>
            <a:pPr lvl="1"/>
            <a:r>
              <a:rPr lang="en-US" dirty="0"/>
              <a:t>Actions you’re trying to protect</a:t>
            </a:r>
          </a:p>
          <a:p>
            <a:endParaRPr lang="en-US" dirty="0"/>
          </a:p>
          <a:p>
            <a:r>
              <a:rPr lang="en-US" dirty="0"/>
              <a:t>Keep these separated!!!</a:t>
            </a:r>
          </a:p>
          <a:p>
            <a:pPr lvl="1"/>
            <a:r>
              <a:rPr lang="en-US" dirty="0"/>
              <a:t>Single Responsibility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9FACF-9CB8-435E-A12C-921CA0BF739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Two Types of Code Related to Authorization</a:t>
            </a:r>
          </a:p>
        </p:txBody>
      </p:sp>
    </p:spTree>
    <p:extLst>
      <p:ext uri="{BB962C8B-B14F-4D97-AF65-F5344CB8AC3E}">
        <p14:creationId xmlns:p14="http://schemas.microsoft.com/office/powerpoint/2010/main" val="3924720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5FE9D-6C26-4F62-A00C-B396E793D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always going to be easier </a:t>
            </a:r>
            <a:br>
              <a:rPr lang="en-US" dirty="0"/>
            </a:br>
            <a:r>
              <a:rPr lang="en-US" dirty="0"/>
              <a:t>to unit test the code that makes </a:t>
            </a:r>
            <a:br>
              <a:rPr lang="en-US" dirty="0"/>
            </a:br>
            <a:r>
              <a:rPr lang="en-US" dirty="0"/>
              <a:t>the security decisions</a:t>
            </a:r>
          </a:p>
        </p:txBody>
      </p:sp>
    </p:spTree>
    <p:extLst>
      <p:ext uri="{BB962C8B-B14F-4D97-AF65-F5344CB8AC3E}">
        <p14:creationId xmlns:p14="http://schemas.microsoft.com/office/powerpoint/2010/main" val="1197297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D9448-230F-4E75-9FB3-4988B649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you’re trying to test </a:t>
            </a:r>
            <a:br>
              <a:rPr lang="en-US" dirty="0"/>
            </a:br>
            <a:r>
              <a:rPr lang="en-US" dirty="0"/>
              <a:t>the decision code and </a:t>
            </a:r>
            <a:br>
              <a:rPr lang="en-US" dirty="0"/>
            </a:br>
            <a:r>
              <a:rPr lang="en-US" dirty="0"/>
              <a:t>the protected code </a:t>
            </a:r>
            <a:br>
              <a:rPr lang="en-US" dirty="0"/>
            </a:br>
            <a:r>
              <a:rPr lang="en-US" dirty="0"/>
              <a:t>at the same time…</a:t>
            </a:r>
          </a:p>
        </p:txBody>
      </p:sp>
    </p:spTree>
    <p:extLst>
      <p:ext uri="{BB962C8B-B14F-4D97-AF65-F5344CB8AC3E}">
        <p14:creationId xmlns:p14="http://schemas.microsoft.com/office/powerpoint/2010/main" val="2821897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E651-F391-4AA3-B5A7-B5D94CEC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…it’s probably an </a:t>
            </a:r>
            <a:r>
              <a:rPr lang="en-US" u="sng" dirty="0"/>
              <a:t>integration</a:t>
            </a:r>
            <a:r>
              <a:rPr lang="en-US" dirty="0"/>
              <a:t> test </a:t>
            </a:r>
            <a:br>
              <a:rPr lang="en-US" dirty="0"/>
            </a:br>
            <a:r>
              <a:rPr lang="en-US" dirty="0"/>
              <a:t>and not a </a:t>
            </a:r>
            <a:r>
              <a:rPr lang="en-US" u="sng" dirty="0"/>
              <a:t>unit</a:t>
            </a:r>
            <a:r>
              <a:rPr lang="en-US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2137710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516A5D-AE93-42DF-BEBE-66DB871141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Using the [Authorize] attribute</a:t>
            </a:r>
          </a:p>
          <a:p>
            <a:pPr lvl="1"/>
            <a:r>
              <a:rPr lang="en-US" dirty="0"/>
              <a:t>Part of ASP.NET Core</a:t>
            </a:r>
          </a:p>
          <a:p>
            <a:pPr lvl="1"/>
            <a:r>
              <a:rPr lang="en-US" dirty="0"/>
              <a:t>Apply to Controllers or Controller methods</a:t>
            </a:r>
          </a:p>
          <a:p>
            <a:r>
              <a:rPr lang="en-US" dirty="0"/>
              <a:t>Custom logic</a:t>
            </a:r>
          </a:p>
          <a:p>
            <a:pPr lvl="1"/>
            <a:r>
              <a:rPr lang="en-US" dirty="0"/>
              <a:t>Checks against IPrincipal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852F7-D607-4B98-8356-896BA9A7BB3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Two Ways to Implement Authorization in ASP.NET Core</a:t>
            </a:r>
          </a:p>
        </p:txBody>
      </p:sp>
    </p:spTree>
    <p:extLst>
      <p:ext uri="{BB962C8B-B14F-4D97-AF65-F5344CB8AC3E}">
        <p14:creationId xmlns:p14="http://schemas.microsoft.com/office/powerpoint/2010/main" val="24047974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AD45F3B-76F0-4D72-9F16-412AD056AF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Apply it to a </a:t>
            </a:r>
          </a:p>
          <a:p>
            <a:pPr lvl="1"/>
            <a:r>
              <a:rPr lang="en-US" dirty="0"/>
              <a:t>Controller class</a:t>
            </a:r>
          </a:p>
          <a:p>
            <a:pPr lvl="1"/>
            <a:r>
              <a:rPr lang="en-US" dirty="0"/>
              <a:t>Controller method</a:t>
            </a:r>
          </a:p>
          <a:p>
            <a:pPr lvl="1"/>
            <a:endParaRPr lang="en-US" dirty="0"/>
          </a:p>
          <a:p>
            <a:r>
              <a:rPr lang="en-US" dirty="0"/>
              <a:t>User must be authenticated</a:t>
            </a:r>
          </a:p>
          <a:p>
            <a:pPr lvl="1"/>
            <a:r>
              <a:rPr lang="en-US" dirty="0"/>
              <a:t>[Authorize()]</a:t>
            </a:r>
          </a:p>
          <a:p>
            <a:r>
              <a:rPr lang="en-US" dirty="0"/>
              <a:t>Role-based authorization</a:t>
            </a:r>
          </a:p>
          <a:p>
            <a:pPr lvl="1"/>
            <a:r>
              <a:rPr lang="en-US" dirty="0"/>
              <a:t>[Authorize(Roles = "Administrator")]</a:t>
            </a:r>
          </a:p>
          <a:p>
            <a:r>
              <a:rPr lang="en-US" dirty="0"/>
              <a:t>Policy-based authorization</a:t>
            </a:r>
          </a:p>
          <a:p>
            <a:pPr lvl="1"/>
            <a:r>
              <a:rPr lang="en-US" dirty="0"/>
              <a:t>[Authorize(Policy = “</a:t>
            </a:r>
            <a:r>
              <a:rPr lang="en-US" dirty="0" err="1"/>
              <a:t>AdminOnlyPolicy</a:t>
            </a:r>
            <a:r>
              <a:rPr lang="en-US" dirty="0"/>
              <a:t>")]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77684-6CE1-49E0-B3A9-F5AF0474AC8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The </a:t>
            </a:r>
            <a:br>
              <a:rPr lang="en-US" dirty="0"/>
            </a:br>
            <a:r>
              <a:rPr lang="en-US" dirty="0"/>
              <a:t>[Authorize] Attribute</a:t>
            </a:r>
          </a:p>
        </p:txBody>
      </p:sp>
    </p:spTree>
    <p:extLst>
      <p:ext uri="{BB962C8B-B14F-4D97-AF65-F5344CB8AC3E}">
        <p14:creationId xmlns:p14="http://schemas.microsoft.com/office/powerpoint/2010/main" val="501393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CF3314-C766-4CFF-9337-24936BA7C9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Nearly impossible to unit test</a:t>
            </a:r>
          </a:p>
          <a:p>
            <a:r>
              <a:rPr lang="en-US" dirty="0"/>
              <a:t>It’s really hard to integration test</a:t>
            </a:r>
          </a:p>
          <a:p>
            <a:endParaRPr lang="en-US" dirty="0"/>
          </a:p>
          <a:p>
            <a:r>
              <a:rPr lang="en-US" dirty="0"/>
              <a:t>My recommendation:</a:t>
            </a:r>
          </a:p>
          <a:p>
            <a:pPr lvl="1"/>
            <a:r>
              <a:rPr lang="en-US" dirty="0"/>
              <a:t>Don’t try to test that it’s working</a:t>
            </a:r>
          </a:p>
          <a:p>
            <a:pPr lvl="1"/>
            <a:r>
              <a:rPr lang="en-US" dirty="0"/>
              <a:t>Use reflection to check that the attribute is there with the right value(s)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FEF09-172E-43C6-B368-3D6C16B3B0E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The Bad News About the </a:t>
            </a:r>
            <a:br>
              <a:rPr lang="en-US" dirty="0"/>
            </a:br>
            <a:r>
              <a:rPr lang="en-US" dirty="0"/>
              <a:t>[Authorize] Attribute</a:t>
            </a:r>
          </a:p>
        </p:txBody>
      </p:sp>
    </p:spTree>
    <p:extLst>
      <p:ext uri="{BB962C8B-B14F-4D97-AF65-F5344CB8AC3E}">
        <p14:creationId xmlns:p14="http://schemas.microsoft.com/office/powerpoint/2010/main" val="2042277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A9790F-D8D5-41B9-BDE5-795AF83492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Get an instance of IPrincipal</a:t>
            </a:r>
          </a:p>
          <a:p>
            <a:r>
              <a:rPr lang="en-US" dirty="0"/>
              <a:t>Write checks against IPrincipal</a:t>
            </a:r>
          </a:p>
          <a:p>
            <a:r>
              <a:rPr lang="en-US" dirty="0"/>
              <a:t>Succeed or fail based on the checks</a:t>
            </a:r>
          </a:p>
          <a:p>
            <a:endParaRPr lang="en-US" dirty="0"/>
          </a:p>
          <a:p>
            <a:r>
              <a:rPr lang="en-US" dirty="0"/>
              <a:t>Recommendation:</a:t>
            </a:r>
          </a:p>
          <a:p>
            <a:pPr lvl="1"/>
            <a:r>
              <a:rPr lang="en-US" dirty="0"/>
              <a:t>Group the checks into methods that make the authorization decisions</a:t>
            </a:r>
          </a:p>
          <a:p>
            <a:pPr lvl="1"/>
            <a:r>
              <a:rPr lang="en-US" dirty="0"/>
              <a:t>Unit test the logic that makes the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18C82-3E05-4810-916F-9C8F8466591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Checks </a:t>
            </a:r>
            <a:br>
              <a:rPr lang="en-US" dirty="0"/>
            </a:br>
            <a:r>
              <a:rPr lang="en-US" dirty="0"/>
              <a:t>Against IPrincipal</a:t>
            </a:r>
          </a:p>
        </p:txBody>
      </p:sp>
    </p:spTree>
    <p:extLst>
      <p:ext uri="{BB962C8B-B14F-4D97-AF65-F5344CB8AC3E}">
        <p14:creationId xmlns:p14="http://schemas.microsoft.com/office/powerpoint/2010/main" val="427512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4AD4-CCEB-4996-B055-8B266F6E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Architecting an </a:t>
            </a:r>
            <a:br>
              <a:rPr lang="en-US" dirty="0"/>
            </a:br>
            <a:r>
              <a:rPr lang="en-US" dirty="0"/>
              <a:t>ASP.NET Core MVC Application </a:t>
            </a:r>
            <a:br>
              <a:rPr lang="en-US" dirty="0"/>
            </a:br>
            <a:r>
              <a:rPr lang="en-US" dirty="0"/>
              <a:t>for Unit Testability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Just released on 12/31!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0D4EED-D9B9-45B3-BE69-D033700DE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9922" y="3961063"/>
            <a:ext cx="3464156" cy="74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985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1B65C8-0100-4439-8399-78D56194BA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Encapsulates the authorization decision logic</a:t>
            </a:r>
          </a:p>
          <a:p>
            <a:r>
              <a:rPr lang="en-US" dirty="0"/>
              <a:t>[Authorize(Policy = “</a:t>
            </a:r>
            <a:r>
              <a:rPr lang="en-US" dirty="0" err="1"/>
              <a:t>AdminOnlyPolicy</a:t>
            </a:r>
            <a:r>
              <a:rPr lang="en-US" dirty="0"/>
              <a:t>")]</a:t>
            </a:r>
          </a:p>
          <a:p>
            <a:r>
              <a:rPr lang="en-US" dirty="0"/>
              <a:t>Define policies in </a:t>
            </a:r>
            <a:r>
              <a:rPr lang="en-US" dirty="0" err="1"/>
              <a:t>Startup.cs</a:t>
            </a:r>
            <a:endParaRPr lang="en-US" dirty="0"/>
          </a:p>
          <a:p>
            <a:r>
              <a:rPr lang="en-US" dirty="0"/>
              <a:t>Policy has two parts:</a:t>
            </a:r>
          </a:p>
          <a:p>
            <a:pPr lvl="1"/>
            <a:r>
              <a:rPr lang="en-US" dirty="0"/>
              <a:t>Requirement</a:t>
            </a:r>
          </a:p>
          <a:p>
            <a:pPr lvl="1"/>
            <a:r>
              <a:rPr lang="en-US" dirty="0"/>
              <a:t>Handler</a:t>
            </a:r>
          </a:p>
          <a:p>
            <a:pPr fontAlgn="ctr"/>
            <a:r>
              <a:rPr lang="en-US" dirty="0" err="1"/>
              <a:t>IAuthorizationRequirement</a:t>
            </a:r>
            <a:endParaRPr lang="en-US" dirty="0"/>
          </a:p>
          <a:p>
            <a:pPr fontAlgn="ctr"/>
            <a:r>
              <a:rPr lang="en-US" dirty="0" err="1"/>
              <a:t>AuthorizationHandler</a:t>
            </a:r>
            <a:r>
              <a:rPr lang="en-US" dirty="0"/>
              <a:t>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17C5E-E102-43E0-A38C-D398CC8E536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69111" y="1199178"/>
            <a:ext cx="2829917" cy="2734519"/>
          </a:xfrm>
        </p:spPr>
        <p:txBody>
          <a:bodyPr/>
          <a:lstStyle/>
          <a:p>
            <a:r>
              <a:rPr lang="en-US" dirty="0"/>
              <a:t>ASP.NET Core Security Policies</a:t>
            </a:r>
          </a:p>
        </p:txBody>
      </p:sp>
    </p:spTree>
    <p:extLst>
      <p:ext uri="{BB962C8B-B14F-4D97-AF65-F5344CB8AC3E}">
        <p14:creationId xmlns:p14="http://schemas.microsoft.com/office/powerpoint/2010/main" val="9721528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26FEA2-BD5C-4B55-BC25-33AC0867A7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IAuthorizationRequirement</a:t>
            </a:r>
            <a:endParaRPr lang="en-US" dirty="0"/>
          </a:p>
          <a:p>
            <a:pPr fontAlgn="ctr"/>
            <a:r>
              <a:rPr lang="en-US" dirty="0"/>
              <a:t>Configuration information related to a Policy</a:t>
            </a:r>
          </a:p>
          <a:p>
            <a:pPr fontAlgn="ctr"/>
            <a:endParaRPr lang="en-US" dirty="0"/>
          </a:p>
          <a:p>
            <a:pPr fontAlgn="ctr"/>
            <a:r>
              <a:rPr lang="en-US" dirty="0"/>
              <a:t>Create a class</a:t>
            </a:r>
          </a:p>
          <a:p>
            <a:pPr fontAlgn="ctr"/>
            <a:r>
              <a:rPr lang="en-US" dirty="0"/>
              <a:t>Implement the interface</a:t>
            </a:r>
          </a:p>
          <a:p>
            <a:pPr fontAlgn="ctr"/>
            <a:r>
              <a:rPr lang="en-US" dirty="0"/>
              <a:t>(Optional) Provide properties for config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FEFB9-B936-4BD8-A644-5B719AD650F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err="1"/>
              <a:t>IAuthorization</a:t>
            </a:r>
            <a:br>
              <a:rPr lang="en-US" dirty="0"/>
            </a:br>
            <a:r>
              <a:rPr lang="en-US" dirty="0"/>
              <a:t>Requirement</a:t>
            </a:r>
          </a:p>
        </p:txBody>
      </p:sp>
    </p:spTree>
    <p:extLst>
      <p:ext uri="{BB962C8B-B14F-4D97-AF65-F5344CB8AC3E}">
        <p14:creationId xmlns:p14="http://schemas.microsoft.com/office/powerpoint/2010/main" val="4203365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C7FA96-8666-4A2F-A891-CF24D063B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AuthorizationHandler</a:t>
            </a:r>
            <a:r>
              <a:rPr lang="en-US" dirty="0"/>
              <a:t>&lt;T&gt;</a:t>
            </a:r>
          </a:p>
          <a:p>
            <a:pPr lvl="1"/>
            <a:r>
              <a:rPr lang="en-US" dirty="0"/>
              <a:t>T = Class the implements </a:t>
            </a:r>
            <a:r>
              <a:rPr lang="en-US" dirty="0" err="1"/>
              <a:t>IAuthorizationRequirement</a:t>
            </a:r>
            <a:endParaRPr lang="en-US" dirty="0"/>
          </a:p>
          <a:p>
            <a:r>
              <a:rPr lang="en-US" dirty="0"/>
              <a:t>Implement </a:t>
            </a:r>
            <a:r>
              <a:rPr lang="en-US" dirty="0" err="1"/>
              <a:t>HandleRequirementAsync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	context, requirement)</a:t>
            </a:r>
          </a:p>
          <a:p>
            <a:r>
              <a:rPr lang="en-US" dirty="0" err="1"/>
              <a:t>AuthorizationHandlerContext</a:t>
            </a:r>
            <a:endParaRPr lang="en-US" dirty="0"/>
          </a:p>
          <a:p>
            <a:pPr lvl="1"/>
            <a:r>
              <a:rPr lang="en-US" dirty="0"/>
              <a:t>Current authorization check info</a:t>
            </a:r>
          </a:p>
          <a:p>
            <a:pPr lvl="1"/>
            <a:r>
              <a:rPr lang="en-US" dirty="0"/>
              <a:t>Identity, Principal</a:t>
            </a:r>
          </a:p>
          <a:p>
            <a:pPr lvl="1"/>
            <a:r>
              <a:rPr lang="en-US" dirty="0"/>
              <a:t>MVC Context</a:t>
            </a:r>
          </a:p>
          <a:p>
            <a:r>
              <a:rPr lang="en-US" dirty="0"/>
              <a:t>Make the decision</a:t>
            </a:r>
          </a:p>
          <a:p>
            <a:pPr lvl="1"/>
            <a:r>
              <a:rPr lang="en-US" dirty="0"/>
              <a:t>Succeed()</a:t>
            </a:r>
          </a:p>
          <a:p>
            <a:pPr lvl="1"/>
            <a:r>
              <a:rPr lang="en-US" dirty="0"/>
              <a:t>Fail()</a:t>
            </a:r>
          </a:p>
          <a:p>
            <a:pPr lvl="1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11DF1-337A-481D-A535-9D3BA365922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Authorization</a:t>
            </a:r>
            <a:br>
              <a:rPr lang="en-US" dirty="0"/>
            </a:br>
            <a:r>
              <a:rPr lang="en-US" dirty="0"/>
              <a:t>Handler&lt;T&gt;</a:t>
            </a:r>
          </a:p>
        </p:txBody>
      </p:sp>
    </p:spTree>
    <p:extLst>
      <p:ext uri="{BB962C8B-B14F-4D97-AF65-F5344CB8AC3E}">
        <p14:creationId xmlns:p14="http://schemas.microsoft.com/office/powerpoint/2010/main" val="2494496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78914C-ED2E-44B0-B36B-060E55255F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Unit test the policy handler logic in isolation</a:t>
            </a:r>
          </a:p>
          <a:p>
            <a:r>
              <a:rPr lang="en-US" dirty="0"/>
              <a:t>Focus testing on </a:t>
            </a:r>
            <a:r>
              <a:rPr lang="en-US" dirty="0" err="1"/>
              <a:t>AuthorizationHandler</a:t>
            </a:r>
            <a:r>
              <a:rPr lang="en-US" dirty="0"/>
              <a:t>&lt;T&gt;</a:t>
            </a:r>
          </a:p>
          <a:p>
            <a:endParaRPr lang="en-US" dirty="0"/>
          </a:p>
          <a:p>
            <a:r>
              <a:rPr lang="en-US" dirty="0"/>
              <a:t>Integration testing policy handlers with Controllers is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0E85-D2EB-4FD5-AFE0-CC2AAB8D471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Testing the Policies</a:t>
            </a:r>
          </a:p>
        </p:txBody>
      </p:sp>
    </p:spTree>
    <p:extLst>
      <p:ext uri="{BB962C8B-B14F-4D97-AF65-F5344CB8AC3E}">
        <p14:creationId xmlns:p14="http://schemas.microsoft.com/office/powerpoint/2010/main" val="32789506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538D30-2684-498F-A47D-56887885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up:</a:t>
            </a:r>
            <a:br>
              <a:rPr lang="en-US" dirty="0"/>
            </a:br>
            <a:r>
              <a:rPr lang="en-US" dirty="0"/>
              <a:t>Demos</a:t>
            </a:r>
          </a:p>
        </p:txBody>
      </p:sp>
    </p:spTree>
    <p:extLst>
      <p:ext uri="{BB962C8B-B14F-4D97-AF65-F5344CB8AC3E}">
        <p14:creationId xmlns:p14="http://schemas.microsoft.com/office/powerpoint/2010/main" val="1391286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1D4993-F81B-4895-B30D-6FF14EDCB2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Unit testing the [Authorize()] attribute</a:t>
            </a:r>
          </a:p>
          <a:p>
            <a:r>
              <a:rPr lang="en-US" dirty="0"/>
              <a:t>“Didn’t you say that was impossible?”</a:t>
            </a:r>
          </a:p>
          <a:p>
            <a:r>
              <a:rPr lang="en-US" dirty="0"/>
              <a:t>Testing the </a:t>
            </a:r>
            <a:r>
              <a:rPr lang="en-US" i="1" dirty="0"/>
              <a:t>existence</a:t>
            </a:r>
            <a:r>
              <a:rPr lang="en-US" dirty="0"/>
              <a:t> of [Authorize()] using Reflection</a:t>
            </a:r>
          </a:p>
          <a:p>
            <a:r>
              <a:rPr lang="en-US" dirty="0"/>
              <a:t>Avoids integration tests</a:t>
            </a:r>
          </a:p>
          <a:p>
            <a:r>
              <a:rPr lang="en-US" dirty="0"/>
              <a:t>Trusts that the decision implementation works</a:t>
            </a:r>
          </a:p>
          <a:p>
            <a:endParaRPr lang="en-US" dirty="0"/>
          </a:p>
          <a:p>
            <a:r>
              <a:rPr lang="en-US" dirty="0"/>
              <a:t>Technique is by David Pine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15776-D2D3-4B7B-AD85-54437A5E8F0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33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3EAD2-1083-4F81-87DB-8325F7354A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David Pine</a:t>
            </a:r>
          </a:p>
          <a:p>
            <a:r>
              <a:rPr lang="en-US" dirty="0"/>
              <a:t>Microsoft MVP</a:t>
            </a:r>
          </a:p>
          <a:p>
            <a:r>
              <a:rPr lang="en-US"/>
              <a:t>Google Developer Expert</a:t>
            </a:r>
            <a:endParaRPr lang="en-US" dirty="0"/>
          </a:p>
          <a:p>
            <a:r>
              <a:rPr lang="en-US" dirty="0"/>
              <a:t>Twitter: @davidpine7</a:t>
            </a:r>
          </a:p>
          <a:p>
            <a:r>
              <a:rPr lang="en-US" u="sng" dirty="0">
                <a:hlinkClick r:id="rId2"/>
              </a:rPr>
              <a:t>https://davidpine.net/blog/</a:t>
            </a:r>
            <a:br>
              <a:rPr lang="en-US" u="sng" dirty="0">
                <a:hlinkClick r:id="rId2"/>
              </a:rPr>
            </a:br>
            <a:r>
              <a:rPr lang="en-US" u="sng" dirty="0">
                <a:hlinkClick r:id="rId2"/>
              </a:rPr>
              <a:t>asp-net-core-security-unit-testing/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BEAEB-8746-42B1-8823-DB75112DE6F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Credit for </a:t>
            </a:r>
            <a:br>
              <a:rPr lang="en-US" dirty="0"/>
            </a:br>
            <a:r>
              <a:rPr lang="en-US" dirty="0"/>
              <a:t>This Idea</a:t>
            </a:r>
          </a:p>
        </p:txBody>
      </p:sp>
    </p:spTree>
    <p:extLst>
      <p:ext uri="{BB962C8B-B14F-4D97-AF65-F5344CB8AC3E}">
        <p14:creationId xmlns:p14="http://schemas.microsoft.com/office/powerpoint/2010/main" val="23952004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A505D-F1A0-415A-8888-B79F2D8AEC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Multi-part demo</a:t>
            </a:r>
          </a:p>
          <a:p>
            <a:r>
              <a:rPr lang="en-US" dirty="0"/>
              <a:t>ASP.NET Core </a:t>
            </a:r>
            <a:r>
              <a:rPr lang="en-US" dirty="0" err="1"/>
              <a:t>AuthorizationHandler</a:t>
            </a:r>
            <a:r>
              <a:rPr lang="en-US" dirty="0"/>
              <a:t> and Policy-based Authorization</a:t>
            </a:r>
          </a:p>
          <a:p>
            <a:r>
              <a:rPr lang="en-US" dirty="0"/>
              <a:t>Part 1: The overall code structure</a:t>
            </a:r>
          </a:p>
          <a:p>
            <a:r>
              <a:rPr lang="en-US" dirty="0"/>
              <a:t>Part 2: Implement the unit tests</a:t>
            </a:r>
          </a:p>
          <a:p>
            <a:r>
              <a:rPr lang="en-US" dirty="0"/>
              <a:t>Part 3: Implement </a:t>
            </a:r>
            <a:r>
              <a:rPr lang="en-US" dirty="0" err="1"/>
              <a:t>AuthorizationHandler</a:t>
            </a:r>
            <a:r>
              <a:rPr lang="en-US" dirty="0"/>
              <a:t>&lt;T&gt;</a:t>
            </a:r>
          </a:p>
          <a:p>
            <a:r>
              <a:rPr lang="en-US" dirty="0"/>
              <a:t>Part 4: Create the policy</a:t>
            </a:r>
          </a:p>
          <a:p>
            <a:pPr lvl="1"/>
            <a:r>
              <a:rPr lang="en-US" dirty="0"/>
              <a:t>Hook it in to ASP.NET Core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D15C76-8DCF-4339-8D8B-EBF01F29E0E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29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A505D-F1A0-415A-8888-B79F2D8AEC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The President Database is going start selling subscriptions</a:t>
            </a:r>
          </a:p>
          <a:p>
            <a:pPr lvl="1"/>
            <a:r>
              <a:rPr lang="en-US" dirty="0"/>
              <a:t>Basic </a:t>
            </a:r>
            <a:r>
              <a:rPr lang="en-US" dirty="0">
                <a:sym typeface="Wingdings" panose="05000000000000000000" pitchFamily="2" charset="2"/>
              </a:rPr>
              <a:t> Search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Ultimate  Search + Images</a:t>
            </a:r>
            <a:endParaRPr lang="en-US" dirty="0"/>
          </a:p>
          <a:p>
            <a:r>
              <a:rPr lang="en-US" dirty="0"/>
              <a:t>Decide if a user is authorized to do something</a:t>
            </a:r>
          </a:p>
          <a:p>
            <a:r>
              <a:rPr lang="en-US" dirty="0"/>
              <a:t>Strategy Pattern</a:t>
            </a:r>
          </a:p>
          <a:p>
            <a:pPr lvl="1"/>
            <a:r>
              <a:rPr lang="en-US" dirty="0"/>
              <a:t>Strategy encapsulates algorithms &amp; business logic</a:t>
            </a:r>
          </a:p>
          <a:p>
            <a:r>
              <a:rPr lang="en-US" dirty="0" err="1"/>
              <a:t>IUserAuthorizationStrategy</a:t>
            </a:r>
            <a:endParaRPr lang="en-US" dirty="0"/>
          </a:p>
          <a:p>
            <a:r>
              <a:rPr lang="en-US" dirty="0" err="1"/>
              <a:t>DefaultUserAuthorizationStrategy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1592A7-68CF-400D-8E97-9465F1D356F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297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67F8207-E8D6-4A24-9FBA-3BF23769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Core Middleware</a:t>
            </a:r>
          </a:p>
        </p:txBody>
      </p:sp>
    </p:spTree>
    <p:extLst>
      <p:ext uri="{BB962C8B-B14F-4D97-AF65-F5344CB8AC3E}">
        <p14:creationId xmlns:p14="http://schemas.microsoft.com/office/powerpoint/2010/main" val="259309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6F06-586F-493F-A54E-226E0DBBA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with the show.</a:t>
            </a:r>
          </a:p>
        </p:txBody>
      </p:sp>
    </p:spTree>
    <p:extLst>
      <p:ext uri="{BB962C8B-B14F-4D97-AF65-F5344CB8AC3E}">
        <p14:creationId xmlns:p14="http://schemas.microsoft.com/office/powerpoint/2010/main" val="20637796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EBB96-1E9A-40F1-85ED-4B355EDAF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middleware?</a:t>
            </a:r>
          </a:p>
        </p:txBody>
      </p:sp>
    </p:spTree>
    <p:extLst>
      <p:ext uri="{BB962C8B-B14F-4D97-AF65-F5344CB8AC3E}">
        <p14:creationId xmlns:p14="http://schemas.microsoft.com/office/powerpoint/2010/main" val="3680160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13EA-CBA9-4976-A948-A8F05DC0B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stuff in the middle</a:t>
            </a:r>
          </a:p>
        </p:txBody>
      </p:sp>
    </p:spTree>
    <p:extLst>
      <p:ext uri="{BB962C8B-B14F-4D97-AF65-F5344CB8AC3E}">
        <p14:creationId xmlns:p14="http://schemas.microsoft.com/office/powerpoint/2010/main" val="28565518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3CA4A-11EB-4FE2-A7F7-1AF2FD3E2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Middleware lets you plug </a:t>
            </a:r>
            <a:br>
              <a:rPr lang="en-US" dirty="0"/>
            </a:br>
            <a:r>
              <a:rPr lang="en-US" dirty="0"/>
              <a:t>your code into the </a:t>
            </a:r>
            <a:br>
              <a:rPr lang="en-US" dirty="0"/>
            </a:br>
            <a:r>
              <a:rPr lang="en-US" dirty="0"/>
              <a:t>ASP.NET Core execution pipeline</a:t>
            </a:r>
          </a:p>
        </p:txBody>
      </p:sp>
    </p:spTree>
    <p:extLst>
      <p:ext uri="{BB962C8B-B14F-4D97-AF65-F5344CB8AC3E}">
        <p14:creationId xmlns:p14="http://schemas.microsoft.com/office/powerpoint/2010/main" val="7954834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F8A514-7A08-4DCC-9570-B78BE8E91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Middleware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84D7C3-DDFC-4393-835B-D86BBCB03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424" y="883656"/>
            <a:ext cx="5571151" cy="35655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9BA09E8-056A-4E7D-B058-2E010573FD72}"/>
              </a:ext>
            </a:extLst>
          </p:cNvPr>
          <p:cNvSpPr/>
          <p:nvPr/>
        </p:nvSpPr>
        <p:spPr>
          <a:xfrm>
            <a:off x="1160317" y="4563707"/>
            <a:ext cx="682336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https://docs.microsoft.com/en-us/aspnet/core/fundamentals/middleware</a:t>
            </a:r>
          </a:p>
        </p:txBody>
      </p:sp>
    </p:spTree>
    <p:extLst>
      <p:ext uri="{BB962C8B-B14F-4D97-AF65-F5344CB8AC3E}">
        <p14:creationId xmlns:p14="http://schemas.microsoft.com/office/powerpoint/2010/main" val="23536258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F27D3E7-00B7-4F39-BE96-2189530B1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“What does middleware have </a:t>
            </a:r>
            <a:br>
              <a:rPr lang="en-US" dirty="0"/>
            </a:br>
            <a:r>
              <a:rPr lang="en-US" dirty="0"/>
              <a:t>to do with security?”</a:t>
            </a:r>
          </a:p>
        </p:txBody>
      </p:sp>
    </p:spTree>
    <p:extLst>
      <p:ext uri="{BB962C8B-B14F-4D97-AF65-F5344CB8AC3E}">
        <p14:creationId xmlns:p14="http://schemas.microsoft.com/office/powerpoint/2010/main" val="2867597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DB44D-1596-4D9C-AB1D-1A8A8AE05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necessarily anything…</a:t>
            </a:r>
          </a:p>
        </p:txBody>
      </p:sp>
    </p:spTree>
    <p:extLst>
      <p:ext uri="{BB962C8B-B14F-4D97-AF65-F5344CB8AC3E}">
        <p14:creationId xmlns:p14="http://schemas.microsoft.com/office/powerpoint/2010/main" val="26293246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4FFA-2E0A-4474-B8D6-7BD5665F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…but it can be really helpful in </a:t>
            </a:r>
            <a:br>
              <a:rPr lang="en-US" dirty="0"/>
            </a:br>
            <a:r>
              <a:rPr lang="en-US" dirty="0"/>
              <a:t>security scenarios</a:t>
            </a:r>
          </a:p>
        </p:txBody>
      </p:sp>
    </p:spTree>
    <p:extLst>
      <p:ext uri="{BB962C8B-B14F-4D97-AF65-F5344CB8AC3E}">
        <p14:creationId xmlns:p14="http://schemas.microsoft.com/office/powerpoint/2010/main" val="35080441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3BF2DE-1BCA-4DF1-BFD5-D2F2FF408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Middleware to hook into the </a:t>
            </a:r>
            <a:br>
              <a:rPr lang="en-US" dirty="0"/>
            </a:br>
            <a:r>
              <a:rPr lang="en-US" dirty="0"/>
              <a:t>execution pipeline and </a:t>
            </a:r>
            <a:br>
              <a:rPr lang="en-US" dirty="0"/>
            </a:br>
            <a:r>
              <a:rPr lang="en-US" dirty="0"/>
              <a:t>populate claims</a:t>
            </a:r>
          </a:p>
        </p:txBody>
      </p:sp>
    </p:spTree>
    <p:extLst>
      <p:ext uri="{BB962C8B-B14F-4D97-AF65-F5344CB8AC3E}">
        <p14:creationId xmlns:p14="http://schemas.microsoft.com/office/powerpoint/2010/main" val="29004999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28F50-FDD8-4984-A25A-35451CA737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Really easy</a:t>
            </a:r>
          </a:p>
          <a:p>
            <a:r>
              <a:rPr lang="en-US" dirty="0"/>
              <a:t>Create a class that implements</a:t>
            </a:r>
            <a:br>
              <a:rPr lang="en-US" dirty="0"/>
            </a:br>
            <a:r>
              <a:rPr lang="en-US" dirty="0" err="1"/>
              <a:t>Microsoft.AspNetCore.Http.IMiddleware</a:t>
            </a:r>
            <a:endParaRPr lang="en-US" dirty="0"/>
          </a:p>
          <a:p>
            <a:r>
              <a:rPr lang="en-US" dirty="0" err="1"/>
              <a:t>InvokeAsync</a:t>
            </a:r>
            <a:r>
              <a:rPr lang="en-US" dirty="0"/>
              <a:t>(</a:t>
            </a:r>
            <a:r>
              <a:rPr lang="en-US" dirty="0" err="1"/>
              <a:t>HttpContext</a:t>
            </a:r>
            <a:r>
              <a:rPr lang="en-US" dirty="0"/>
              <a:t> context, </a:t>
            </a:r>
            <a:r>
              <a:rPr lang="en-US" dirty="0" err="1"/>
              <a:t>RequestDelegate</a:t>
            </a:r>
            <a:r>
              <a:rPr lang="en-US" dirty="0"/>
              <a:t> next)</a:t>
            </a:r>
          </a:p>
          <a:p>
            <a:endParaRPr lang="en-US" dirty="0"/>
          </a:p>
          <a:p>
            <a:r>
              <a:rPr lang="en-US" dirty="0"/>
              <a:t>Configure </a:t>
            </a:r>
            <a:r>
              <a:rPr lang="en-US" dirty="0" err="1"/>
              <a:t>Startup.cs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32D2AB-6F7C-4A1C-A67B-21DA58AE2A3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Implementing Middleware</a:t>
            </a:r>
          </a:p>
        </p:txBody>
      </p:sp>
    </p:spTree>
    <p:extLst>
      <p:ext uri="{BB962C8B-B14F-4D97-AF65-F5344CB8AC3E}">
        <p14:creationId xmlns:p14="http://schemas.microsoft.com/office/powerpoint/2010/main" val="990698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A505D-F1A0-415A-8888-B79F2D8AEC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fontAlgn="ctr"/>
            <a:r>
              <a:rPr lang="en-US" dirty="0"/>
              <a:t>ASP.NET Core Middleware</a:t>
            </a:r>
          </a:p>
          <a:p>
            <a:pPr fontAlgn="ctr"/>
            <a:r>
              <a:rPr lang="en-US" dirty="0"/>
              <a:t>Load information about user’s subscription status</a:t>
            </a:r>
          </a:p>
          <a:p>
            <a:pPr fontAlgn="ctr"/>
            <a:r>
              <a:rPr lang="en-US" dirty="0"/>
              <a:t>Populate claims</a:t>
            </a:r>
          </a:p>
          <a:p>
            <a:pPr fontAlgn="ctr"/>
            <a:r>
              <a:rPr lang="en-US" dirty="0"/>
              <a:t>Unit Tests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B82D1D-9892-4E65-96EC-AE50D46DA57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4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fontAlgn="ctr"/>
            <a:r>
              <a:rPr lang="en-US" dirty="0"/>
              <a:t>Security Overview</a:t>
            </a:r>
          </a:p>
          <a:p>
            <a:pPr lvl="1" fontAlgn="ctr"/>
            <a:r>
              <a:rPr lang="en-US" dirty="0"/>
              <a:t>Authentication vs. Authorization</a:t>
            </a:r>
          </a:p>
          <a:p>
            <a:pPr lvl="1" fontAlgn="ctr"/>
            <a:r>
              <a:rPr lang="en-US" dirty="0"/>
              <a:t>Role-based security</a:t>
            </a:r>
          </a:p>
          <a:p>
            <a:pPr lvl="1" fontAlgn="ctr"/>
            <a:r>
              <a:rPr lang="en-US" dirty="0"/>
              <a:t>Claims-based security</a:t>
            </a:r>
          </a:p>
          <a:p>
            <a:pPr fontAlgn="ctr"/>
            <a:r>
              <a:rPr lang="en-US" dirty="0"/>
              <a:t>Security in ASP.NET Core</a:t>
            </a:r>
          </a:p>
          <a:p>
            <a:pPr lvl="1" fontAlgn="ctr"/>
            <a:r>
              <a:rPr lang="en-US" dirty="0"/>
              <a:t>[Authorize]</a:t>
            </a:r>
          </a:p>
          <a:p>
            <a:pPr lvl="1" fontAlgn="ctr"/>
            <a:r>
              <a:rPr lang="en-US" dirty="0"/>
              <a:t>Role-based</a:t>
            </a:r>
          </a:p>
          <a:p>
            <a:pPr lvl="1" fontAlgn="ctr"/>
            <a:r>
              <a:rPr lang="en-US" dirty="0"/>
              <a:t>Policy-based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ctr"/>
            <a:r>
              <a:rPr lang="en-US" dirty="0"/>
              <a:t>Use the Strategy Pattern to make authorization decisions</a:t>
            </a:r>
          </a:p>
          <a:p>
            <a:pPr fontAlgn="ctr"/>
            <a:r>
              <a:rPr lang="en-US" dirty="0"/>
              <a:t>ASP.NET Core Middleware</a:t>
            </a:r>
          </a:p>
        </p:txBody>
      </p:sp>
    </p:spTree>
    <p:extLst>
      <p:ext uri="{BB962C8B-B14F-4D97-AF65-F5344CB8AC3E}">
        <p14:creationId xmlns:p14="http://schemas.microsoft.com/office/powerpoint/2010/main" val="15560536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last questions?</a:t>
            </a:r>
          </a:p>
        </p:txBody>
      </p:sp>
    </p:spTree>
    <p:extLst>
      <p:ext uri="{BB962C8B-B14F-4D97-AF65-F5344CB8AC3E}">
        <p14:creationId xmlns:p14="http://schemas.microsoft.com/office/powerpoint/2010/main" val="14604846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pic>
        <p:nvPicPr>
          <p:cNvPr id="3" name="Picture 4" descr="benday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6833" y="3128420"/>
            <a:ext cx="4810807" cy="97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55046" y="4196522"/>
            <a:ext cx="4345490" cy="461669"/>
          </a:xfrm>
          <a:prstGeom prst="rect">
            <a:avLst/>
          </a:prstGeom>
          <a:noFill/>
        </p:spPr>
        <p:txBody>
          <a:bodyPr wrap="none" lIns="134464" tIns="107571" rIns="134464" bIns="107571" rtlCol="0">
            <a:spAutoFit/>
          </a:bodyPr>
          <a:lstStyle/>
          <a:p>
            <a:pPr defTabSz="685800">
              <a:lnSpc>
                <a:spcPct val="90000"/>
              </a:lnSpc>
              <a:spcAft>
                <a:spcPts val="441"/>
              </a:spcAft>
            </a:pPr>
            <a:r>
              <a:rPr lang="en-US" sz="176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www.benday.com | benday@benday.com</a:t>
            </a:r>
          </a:p>
        </p:txBody>
      </p:sp>
    </p:spTree>
    <p:extLst>
      <p:ext uri="{BB962C8B-B14F-4D97-AF65-F5344CB8AC3E}">
        <p14:creationId xmlns:p14="http://schemas.microsoft.com/office/powerpoint/2010/main" val="78332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06E6-FB3A-4FA1-B2B0-4E24263D2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Overview</a:t>
            </a:r>
          </a:p>
        </p:txBody>
      </p:sp>
    </p:spTree>
    <p:extLst>
      <p:ext uri="{BB962C8B-B14F-4D97-AF65-F5344CB8AC3E}">
        <p14:creationId xmlns:p14="http://schemas.microsoft.com/office/powerpoint/2010/main" val="144277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5E3327-4D90-4D1B-A039-78EA85361E5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Authorization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1C9BF-FF75-4E09-897D-F7FA146FF5E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Authentication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48DB96-4A0C-4A19-8B13-0C461A1FA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Big Pieces</a:t>
            </a:r>
          </a:p>
        </p:txBody>
      </p:sp>
    </p:spTree>
    <p:extLst>
      <p:ext uri="{BB962C8B-B14F-4D97-AF65-F5344CB8AC3E}">
        <p14:creationId xmlns:p14="http://schemas.microsoft.com/office/powerpoint/2010/main" val="208238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4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5F1663-768B-4665-82E5-D6BA4609BB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  <a:p>
            <a:pPr lvl="1"/>
            <a:r>
              <a:rPr lang="en-US" dirty="0"/>
              <a:t>Who are you?</a:t>
            </a:r>
          </a:p>
          <a:p>
            <a:r>
              <a:rPr lang="en-US" dirty="0"/>
              <a:t>Authorization</a:t>
            </a:r>
          </a:p>
          <a:p>
            <a:pPr lvl="1"/>
            <a:r>
              <a:rPr lang="en-US" dirty="0"/>
              <a:t>What can you do?</a:t>
            </a:r>
          </a:p>
          <a:p>
            <a:pPr lvl="1"/>
            <a:r>
              <a:rPr lang="en-US" dirty="0"/>
              <a:t>Permissions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E82D3E-7D11-40F9-B8D1-B492C5A3A43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Two Big Pieces</a:t>
            </a:r>
          </a:p>
        </p:txBody>
      </p:sp>
    </p:spTree>
    <p:extLst>
      <p:ext uri="{BB962C8B-B14F-4D97-AF65-F5344CB8AC3E}">
        <p14:creationId xmlns:p14="http://schemas.microsoft.com/office/powerpoint/2010/main" val="2607686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C8421D-9E28-4C18-ADC3-9C7D877725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Username &amp; passwords in your application</a:t>
            </a:r>
          </a:p>
          <a:p>
            <a:r>
              <a:rPr lang="en-US" dirty="0"/>
              <a:t>Social logins</a:t>
            </a:r>
          </a:p>
          <a:p>
            <a:pPr lvl="1"/>
            <a:r>
              <a:rPr lang="en-US" dirty="0"/>
              <a:t>Google, Facebook, Twitter, Microsoft Accounts (MSA)</a:t>
            </a:r>
          </a:p>
          <a:p>
            <a:r>
              <a:rPr lang="en-US" dirty="0"/>
              <a:t>Azure Active Directory (AAD)</a:t>
            </a:r>
          </a:p>
          <a:p>
            <a:r>
              <a:rPr lang="en-US" dirty="0"/>
              <a:t>Windows Active Directory</a:t>
            </a:r>
          </a:p>
          <a:p>
            <a:r>
              <a:rPr lang="en-US" dirty="0"/>
              <a:t>Lots of other options</a:t>
            </a:r>
          </a:p>
          <a:p>
            <a:endParaRPr lang="en-US" dirty="0"/>
          </a:p>
          <a:p>
            <a:r>
              <a:rPr lang="en-US" dirty="0"/>
              <a:t>Bad news: </a:t>
            </a:r>
            <a:br>
              <a:rPr lang="en-US" dirty="0"/>
            </a:br>
            <a:r>
              <a:rPr lang="en-US" dirty="0"/>
              <a:t>	Authentication is more complex</a:t>
            </a:r>
          </a:p>
          <a:p>
            <a:r>
              <a:rPr lang="en-US" dirty="0"/>
              <a:t>Good news: </a:t>
            </a:r>
            <a:br>
              <a:rPr lang="en-US" dirty="0"/>
            </a:br>
            <a:r>
              <a:rPr lang="en-US" dirty="0"/>
              <a:t>	It’s usually external to your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5FCBB-3862-4E07-9AF9-BA7D89819F2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</p:spTree>
    <p:extLst>
      <p:ext uri="{BB962C8B-B14F-4D97-AF65-F5344CB8AC3E}">
        <p14:creationId xmlns:p14="http://schemas.microsoft.com/office/powerpoint/2010/main" val="31746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">
      <a:majorFont>
        <a:latin typeface="Segoe UI Semi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941</Words>
  <Application>Microsoft Macintosh PowerPoint</Application>
  <PresentationFormat>On-screen Show (16:9)</PresentationFormat>
  <Paragraphs>244</Paragraphs>
  <Slides>51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Calibri</vt:lpstr>
      <vt:lpstr>Gotham Medium</vt:lpstr>
      <vt:lpstr>Segoe UI</vt:lpstr>
      <vt:lpstr>Segoe UI Semilight</vt:lpstr>
      <vt:lpstr>Office Theme</vt:lpstr>
      <vt:lpstr>Implementing Security in  ASP.NET Core:  Claims, Patterns, and Policies</vt:lpstr>
      <vt:lpstr>Benjamin Day</vt:lpstr>
      <vt:lpstr>Architecting an  ASP.NET Core MVC Application  for Unit Testability  Just released on 12/31!</vt:lpstr>
      <vt:lpstr>On with the show.</vt:lpstr>
      <vt:lpstr>Overview</vt:lpstr>
      <vt:lpstr>Security Overview</vt:lpstr>
      <vt:lpstr>Two Big Pieces</vt:lpstr>
      <vt:lpstr>PowerPoint Presentation</vt:lpstr>
      <vt:lpstr>PowerPoint Presentation</vt:lpstr>
      <vt:lpstr>PowerPoint Presentation</vt:lpstr>
      <vt:lpstr>Permissions in ASP.NET</vt:lpstr>
      <vt:lpstr>PowerPoint Presentation</vt:lpstr>
      <vt:lpstr>Beware: Role-based security has limitations</vt:lpstr>
      <vt:lpstr>PowerPoint Presentation</vt:lpstr>
      <vt:lpstr>PowerPoint Presentation</vt:lpstr>
      <vt:lpstr>PowerPoint Presentation</vt:lpstr>
      <vt:lpstr>ASP.NET Core security is  primarily about Claims</vt:lpstr>
      <vt:lpstr>How is security implemented  in ASP.NET Core?</vt:lpstr>
      <vt:lpstr>Security in ASP.NET Core</vt:lpstr>
      <vt:lpstr>PowerPoint Presentation</vt:lpstr>
      <vt:lpstr>PowerPoint Presentation</vt:lpstr>
      <vt:lpstr>PowerPoint Presentation</vt:lpstr>
      <vt:lpstr>It’s always going to be easier  to unit test the code that makes  the security decisions</vt:lpstr>
      <vt:lpstr>If you’re trying to test  the decision code and  the protected code  at the same time…</vt:lpstr>
      <vt:lpstr>…it’s probably an integration test  and not a unit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up: Demos</vt:lpstr>
      <vt:lpstr>PowerPoint Presentation</vt:lpstr>
      <vt:lpstr>PowerPoint Presentation</vt:lpstr>
      <vt:lpstr>PowerPoint Presentation</vt:lpstr>
      <vt:lpstr>PowerPoint Presentation</vt:lpstr>
      <vt:lpstr>ASP.NET Core Middleware</vt:lpstr>
      <vt:lpstr>What is middleware?</vt:lpstr>
      <vt:lpstr>It’s stuff in the middle</vt:lpstr>
      <vt:lpstr>Middleware lets you plug  your code into the  ASP.NET Core execution pipeline</vt:lpstr>
      <vt:lpstr>Middleware</vt:lpstr>
      <vt:lpstr>“What does middleware have  to do with security?”</vt:lpstr>
      <vt:lpstr>Not necessarily anything…</vt:lpstr>
      <vt:lpstr>…but it can be really helpful in  security scenarios</vt:lpstr>
      <vt:lpstr>Use Middleware to hook into the  execution pipeline and  populate claims</vt:lpstr>
      <vt:lpstr>PowerPoint Presentation</vt:lpstr>
      <vt:lpstr>PowerPoint Presentation</vt:lpstr>
      <vt:lpstr>Any last questions?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2015-02-16T21:29:58Z</dcterms:created>
  <dcterms:modified xsi:type="dcterms:W3CDTF">2019-01-04T11:13:31Z</dcterms:modified>
</cp:coreProperties>
</file>