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60" r:id="rId1"/>
  </p:sldMasterIdLst>
  <p:notesMasterIdLst>
    <p:notesMasterId r:id="rId134"/>
  </p:notesMasterIdLst>
  <p:handoutMasterIdLst>
    <p:handoutMasterId r:id="rId135"/>
  </p:handoutMasterIdLst>
  <p:sldIdLst>
    <p:sldId id="337" r:id="rId2"/>
    <p:sldId id="348" r:id="rId3"/>
    <p:sldId id="342" r:id="rId4"/>
    <p:sldId id="509" r:id="rId5"/>
    <p:sldId id="510" r:id="rId6"/>
    <p:sldId id="303" r:id="rId7"/>
    <p:sldId id="693" r:id="rId8"/>
    <p:sldId id="694" r:id="rId9"/>
    <p:sldId id="695" r:id="rId10"/>
    <p:sldId id="692" r:id="rId11"/>
    <p:sldId id="562" r:id="rId12"/>
    <p:sldId id="563" r:id="rId13"/>
    <p:sldId id="564" r:id="rId14"/>
    <p:sldId id="696" r:id="rId15"/>
    <p:sldId id="565" r:id="rId16"/>
    <p:sldId id="566" r:id="rId17"/>
    <p:sldId id="567" r:id="rId18"/>
    <p:sldId id="568" r:id="rId19"/>
    <p:sldId id="569" r:id="rId20"/>
    <p:sldId id="570" r:id="rId21"/>
    <p:sldId id="572" r:id="rId22"/>
    <p:sldId id="573" r:id="rId23"/>
    <p:sldId id="575" r:id="rId24"/>
    <p:sldId id="574" r:id="rId25"/>
    <p:sldId id="576" r:id="rId26"/>
    <p:sldId id="578" r:id="rId27"/>
    <p:sldId id="579" r:id="rId28"/>
    <p:sldId id="598" r:id="rId29"/>
    <p:sldId id="582" r:id="rId30"/>
    <p:sldId id="580" r:id="rId31"/>
    <p:sldId id="581" r:id="rId32"/>
    <p:sldId id="583" r:id="rId33"/>
    <p:sldId id="584" r:id="rId34"/>
    <p:sldId id="585" r:id="rId35"/>
    <p:sldId id="586" r:id="rId36"/>
    <p:sldId id="587" r:id="rId37"/>
    <p:sldId id="588" r:id="rId38"/>
    <p:sldId id="589" r:id="rId39"/>
    <p:sldId id="590" r:id="rId40"/>
    <p:sldId id="593" r:id="rId41"/>
    <p:sldId id="594" r:id="rId42"/>
    <p:sldId id="592" r:id="rId43"/>
    <p:sldId id="595" r:id="rId44"/>
    <p:sldId id="597" r:id="rId45"/>
    <p:sldId id="591" r:id="rId46"/>
    <p:sldId id="599" r:id="rId47"/>
    <p:sldId id="619" r:id="rId48"/>
    <p:sldId id="603" r:id="rId49"/>
    <p:sldId id="606" r:id="rId50"/>
    <p:sldId id="610" r:id="rId51"/>
    <p:sldId id="611" r:id="rId52"/>
    <p:sldId id="612" r:id="rId53"/>
    <p:sldId id="601" r:id="rId54"/>
    <p:sldId id="613" r:id="rId55"/>
    <p:sldId id="605" r:id="rId56"/>
    <p:sldId id="608" r:id="rId57"/>
    <p:sldId id="609" r:id="rId58"/>
    <p:sldId id="614" r:id="rId59"/>
    <p:sldId id="615" r:id="rId60"/>
    <p:sldId id="616" r:id="rId61"/>
    <p:sldId id="618" r:id="rId62"/>
    <p:sldId id="617" r:id="rId63"/>
    <p:sldId id="607" r:id="rId64"/>
    <p:sldId id="620" r:id="rId65"/>
    <p:sldId id="621" r:id="rId66"/>
    <p:sldId id="622" r:id="rId67"/>
    <p:sldId id="623" r:id="rId68"/>
    <p:sldId id="624" r:id="rId69"/>
    <p:sldId id="625" r:id="rId70"/>
    <p:sldId id="626" r:id="rId71"/>
    <p:sldId id="627" r:id="rId72"/>
    <p:sldId id="630" r:id="rId73"/>
    <p:sldId id="628" r:id="rId74"/>
    <p:sldId id="634" r:id="rId75"/>
    <p:sldId id="631" r:id="rId76"/>
    <p:sldId id="632" r:id="rId77"/>
    <p:sldId id="633" r:id="rId78"/>
    <p:sldId id="636" r:id="rId79"/>
    <p:sldId id="639" r:id="rId80"/>
    <p:sldId id="635" r:id="rId81"/>
    <p:sldId id="638" r:id="rId82"/>
    <p:sldId id="640" r:id="rId83"/>
    <p:sldId id="643" r:id="rId84"/>
    <p:sldId id="642" r:id="rId85"/>
    <p:sldId id="645" r:id="rId86"/>
    <p:sldId id="646" r:id="rId87"/>
    <p:sldId id="647" r:id="rId88"/>
    <p:sldId id="648" r:id="rId89"/>
    <p:sldId id="650" r:id="rId90"/>
    <p:sldId id="661" r:id="rId91"/>
    <p:sldId id="656" r:id="rId92"/>
    <p:sldId id="657" r:id="rId93"/>
    <p:sldId id="651" r:id="rId94"/>
    <p:sldId id="654" r:id="rId95"/>
    <p:sldId id="652" r:id="rId96"/>
    <p:sldId id="655" r:id="rId97"/>
    <p:sldId id="659" r:id="rId98"/>
    <p:sldId id="660" r:id="rId99"/>
    <p:sldId id="662" r:id="rId100"/>
    <p:sldId id="663" r:id="rId101"/>
    <p:sldId id="664" r:id="rId102"/>
    <p:sldId id="665" r:id="rId103"/>
    <p:sldId id="666" r:id="rId104"/>
    <p:sldId id="667" r:id="rId105"/>
    <p:sldId id="668" r:id="rId106"/>
    <p:sldId id="669" r:id="rId107"/>
    <p:sldId id="670" r:id="rId108"/>
    <p:sldId id="671" r:id="rId109"/>
    <p:sldId id="672" r:id="rId110"/>
    <p:sldId id="673" r:id="rId111"/>
    <p:sldId id="674" r:id="rId112"/>
    <p:sldId id="675" r:id="rId113"/>
    <p:sldId id="676" r:id="rId114"/>
    <p:sldId id="677" r:id="rId115"/>
    <p:sldId id="649" r:id="rId116"/>
    <p:sldId id="679" r:id="rId117"/>
    <p:sldId id="680" r:id="rId118"/>
    <p:sldId id="681" r:id="rId119"/>
    <p:sldId id="682" r:id="rId120"/>
    <p:sldId id="683" r:id="rId121"/>
    <p:sldId id="629" r:id="rId122"/>
    <p:sldId id="684" r:id="rId123"/>
    <p:sldId id="685" r:id="rId124"/>
    <p:sldId id="686" r:id="rId125"/>
    <p:sldId id="687" r:id="rId126"/>
    <p:sldId id="688" r:id="rId127"/>
    <p:sldId id="644" r:id="rId128"/>
    <p:sldId id="689" r:id="rId129"/>
    <p:sldId id="690" r:id="rId130"/>
    <p:sldId id="691" r:id="rId131"/>
    <p:sldId id="301" r:id="rId132"/>
    <p:sldId id="302" r:id="rId1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09E616-2274-4EB2-AED5-56DF5673F7E3}">
          <p14:sldIdLst>
            <p14:sldId id="337"/>
            <p14:sldId id="348"/>
            <p14:sldId id="342"/>
            <p14:sldId id="509"/>
            <p14:sldId id="510"/>
          </p14:sldIdLst>
        </p14:section>
        <p14:section name="Overview" id="{2257874B-8DEE-40A8-8280-71AA21AA800B}">
          <p14:sldIdLst>
            <p14:sldId id="303"/>
            <p14:sldId id="693"/>
            <p14:sldId id="694"/>
            <p14:sldId id="695"/>
            <p14:sldId id="692"/>
            <p14:sldId id="562"/>
            <p14:sldId id="563"/>
            <p14:sldId id="564"/>
            <p14:sldId id="696"/>
            <p14:sldId id="565"/>
            <p14:sldId id="566"/>
            <p14:sldId id="567"/>
            <p14:sldId id="568"/>
            <p14:sldId id="569"/>
            <p14:sldId id="570"/>
            <p14:sldId id="572"/>
            <p14:sldId id="573"/>
            <p14:sldId id="575"/>
          </p14:sldIdLst>
        </p14:section>
        <p14:section name="ORM" id="{27EC6734-2FEF-438A-9851-CF084DDD697D}">
          <p14:sldIdLst>
            <p14:sldId id="574"/>
            <p14:sldId id="576"/>
            <p14:sldId id="578"/>
            <p14:sldId id="579"/>
            <p14:sldId id="598"/>
            <p14:sldId id="582"/>
            <p14:sldId id="580"/>
            <p14:sldId id="581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3"/>
            <p14:sldId id="594"/>
            <p14:sldId id="592"/>
            <p14:sldId id="595"/>
            <p14:sldId id="597"/>
            <p14:sldId id="591"/>
            <p14:sldId id="599"/>
            <p14:sldId id="619"/>
            <p14:sldId id="603"/>
            <p14:sldId id="606"/>
            <p14:sldId id="610"/>
            <p14:sldId id="611"/>
            <p14:sldId id="612"/>
            <p14:sldId id="601"/>
            <p14:sldId id="613"/>
            <p14:sldId id="605"/>
            <p14:sldId id="608"/>
            <p14:sldId id="609"/>
            <p14:sldId id="614"/>
            <p14:sldId id="615"/>
            <p14:sldId id="616"/>
            <p14:sldId id="618"/>
            <p14:sldId id="617"/>
            <p14:sldId id="607"/>
            <p14:sldId id="620"/>
            <p14:sldId id="621"/>
          </p14:sldIdLst>
        </p14:section>
        <p14:section name="Adapters" id="{F992F0C1-EF41-4278-9FC3-715EFFA7B858}">
          <p14:sldIdLst>
            <p14:sldId id="622"/>
            <p14:sldId id="623"/>
            <p14:sldId id="624"/>
            <p14:sldId id="625"/>
            <p14:sldId id="626"/>
            <p14:sldId id="627"/>
            <p14:sldId id="630"/>
            <p14:sldId id="628"/>
            <p14:sldId id="634"/>
          </p14:sldIdLst>
        </p14:section>
        <p14:section name="Presidents App Design" id="{2BC6964B-4D9A-43A4-AED8-E889FC184AB8}">
          <p14:sldIdLst>
            <p14:sldId id="631"/>
            <p14:sldId id="632"/>
            <p14:sldId id="633"/>
            <p14:sldId id="636"/>
            <p14:sldId id="639"/>
            <p14:sldId id="635"/>
            <p14:sldId id="638"/>
            <p14:sldId id="640"/>
            <p14:sldId id="643"/>
            <p14:sldId id="642"/>
            <p14:sldId id="645"/>
            <p14:sldId id="646"/>
            <p14:sldId id="647"/>
            <p14:sldId id="648"/>
            <p14:sldId id="650"/>
          </p14:sldIdLst>
        </p14:section>
        <p14:section name="Demo: Adapters" id="{23BC83AC-D7C2-4B1D-B6C6-BE2E08CE3D95}">
          <p14:sldIdLst>
            <p14:sldId id="661"/>
            <p14:sldId id="656"/>
            <p14:sldId id="657"/>
            <p14:sldId id="651"/>
          </p14:sldIdLst>
        </p14:section>
        <p14:section name="Demo: Repositories" id="{20E558E7-3C7D-4E4D-BD5E-AA2E3C7ADF78}">
          <p14:sldIdLst>
            <p14:sldId id="654"/>
            <p14:sldId id="652"/>
          </p14:sldIdLst>
        </p14:section>
        <p14:section name="Demo: Service Layer Pattern" id="{32CB8012-6DC2-4E32-B8F4-89DBE1944ACA}">
          <p14:sldIdLst>
            <p14:sldId id="655"/>
            <p14:sldId id="659"/>
          </p14:sldIdLst>
        </p14:section>
        <p14:section name="Demo: Mocking" id="{CC68040F-E83B-4DD6-A621-8EC317F3E948}">
          <p14:sldIdLst>
            <p14:sldId id="660"/>
          </p14:sldIdLst>
        </p14:section>
        <p14:section name="Security Stuff" id="{D34C2963-4722-4D25-87C6-7E97ED79CB7B}">
          <p14:sldIdLst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</p14:sldIdLst>
        </p14:section>
        <p14:section name="Security Demos" id="{FCE775DC-DB18-445D-89FB-44E28F6C688C}">
          <p14:sldIdLst>
            <p14:sldId id="675"/>
            <p14:sldId id="676"/>
            <p14:sldId id="677"/>
            <p14:sldId id="649"/>
            <p14:sldId id="679"/>
            <p14:sldId id="680"/>
          </p14:sldIdLst>
        </p14:section>
        <p14:section name="Middleware" id="{FCFD8F43-D468-4C04-8CB7-20C91B7CDA18}">
          <p14:sldIdLst>
            <p14:sldId id="681"/>
            <p14:sldId id="682"/>
            <p14:sldId id="683"/>
            <p14:sldId id="629"/>
            <p14:sldId id="684"/>
            <p14:sldId id="685"/>
            <p14:sldId id="686"/>
            <p14:sldId id="687"/>
            <p14:sldId id="688"/>
            <p14:sldId id="644"/>
            <p14:sldId id="689"/>
            <p14:sldId id="690"/>
          </p14:sldIdLst>
        </p14:section>
        <p14:section name="Demo: Middleware" id="{B9FB0DE8-D8A8-49DF-A1DB-8EDDBCFE0A63}">
          <p14:sldIdLst>
            <p14:sldId id="691"/>
          </p14:sldIdLst>
        </p14:section>
        <p14:section name="Outro" id="{EF921BB3-811A-455F-9894-3733EB4751CB}">
          <p14:sldIdLst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213F"/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3" autoAdjust="0"/>
    <p:restoredTop sz="87600" autoAdjust="0"/>
  </p:normalViewPr>
  <p:slideViewPr>
    <p:cSldViewPr>
      <p:cViewPr varScale="1">
        <p:scale>
          <a:sx n="105" d="100"/>
          <a:sy n="105" d="100"/>
        </p:scale>
        <p:origin x="63" y="483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notesMaster" Target="notesMasters/notesMaster1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95953-A127-41FD-9B94-0335C31F434A}" type="doc">
      <dgm:prSet loTypeId="urn:microsoft.com/office/officeart/2005/8/layout/chevron1" loCatId="process" qsTypeId="urn:microsoft.com/office/officeart/2005/8/quickstyle/simple1" qsCatId="simple" csTypeId="urn:microsoft.com/office/officeart/2005/8/colors/accent1_3" csCatId="accent1" phldr="1"/>
      <dgm:spPr/>
    </dgm:pt>
    <dgm:pt modelId="{9D97ED57-4344-44DB-8CCD-1F46AB4BB58E}">
      <dgm:prSet phldrT="[Text]"/>
      <dgm:spPr/>
      <dgm:t>
        <a:bodyPr/>
        <a:lstStyle/>
        <a:p>
          <a:r>
            <a:rPr lang="en-US" dirty="0"/>
            <a:t>MVC</a:t>
          </a:r>
        </a:p>
      </dgm:t>
    </dgm:pt>
    <dgm:pt modelId="{8C30BE83-8FB0-461E-8D79-206C854A42B1}" type="parTrans" cxnId="{191FFF02-343C-4B31-803E-CD982B0E43E7}">
      <dgm:prSet/>
      <dgm:spPr/>
      <dgm:t>
        <a:bodyPr/>
        <a:lstStyle/>
        <a:p>
          <a:endParaRPr lang="en-US"/>
        </a:p>
      </dgm:t>
    </dgm:pt>
    <dgm:pt modelId="{1E5FDDF9-1E18-4B27-B297-6EC657755197}" type="sibTrans" cxnId="{191FFF02-343C-4B31-803E-CD982B0E43E7}">
      <dgm:prSet/>
      <dgm:spPr/>
      <dgm:t>
        <a:bodyPr/>
        <a:lstStyle/>
        <a:p>
          <a:endParaRPr lang="en-US"/>
        </a:p>
      </dgm:t>
    </dgm:pt>
    <dgm:pt modelId="{9D00F55D-DAD9-4A62-9672-6226A78B292D}">
      <dgm:prSet phldrT="[Text]"/>
      <dgm:spPr/>
      <dgm:t>
        <a:bodyPr/>
        <a:lstStyle/>
        <a:p>
          <a:r>
            <a:rPr lang="en-US" dirty="0"/>
            <a:t>Service Layer</a:t>
          </a:r>
        </a:p>
      </dgm:t>
    </dgm:pt>
    <dgm:pt modelId="{115F6F3F-0BEC-4A25-ABD6-96BCF72EB4D4}" type="parTrans" cxnId="{6734E3E4-2231-46BE-8D5A-E127B1429577}">
      <dgm:prSet/>
      <dgm:spPr/>
      <dgm:t>
        <a:bodyPr/>
        <a:lstStyle/>
        <a:p>
          <a:endParaRPr lang="en-US"/>
        </a:p>
      </dgm:t>
    </dgm:pt>
    <dgm:pt modelId="{DE4056EA-2575-4151-85BF-4B2CAE07E2CF}" type="sibTrans" cxnId="{6734E3E4-2231-46BE-8D5A-E127B1429577}">
      <dgm:prSet/>
      <dgm:spPr/>
      <dgm:t>
        <a:bodyPr/>
        <a:lstStyle/>
        <a:p>
          <a:endParaRPr lang="en-US"/>
        </a:p>
      </dgm:t>
    </dgm:pt>
    <dgm:pt modelId="{B2FD9458-B98A-4F9F-BBCA-D0EC638FB4D6}">
      <dgm:prSet phldrT="[Text]"/>
      <dgm:spPr/>
      <dgm:t>
        <a:bodyPr/>
        <a:lstStyle/>
        <a:p>
          <a:r>
            <a:rPr lang="en-US" dirty="0"/>
            <a:t>Repository &amp; Adapter</a:t>
          </a:r>
        </a:p>
      </dgm:t>
    </dgm:pt>
    <dgm:pt modelId="{F189DA6B-E60F-44D0-BF9B-F944BF0CE159}" type="parTrans" cxnId="{0989EA0C-8408-4583-9854-77C756DFE1A0}">
      <dgm:prSet/>
      <dgm:spPr/>
      <dgm:t>
        <a:bodyPr/>
        <a:lstStyle/>
        <a:p>
          <a:endParaRPr lang="en-US"/>
        </a:p>
      </dgm:t>
    </dgm:pt>
    <dgm:pt modelId="{EEFCA96A-3207-4ED5-B1AA-8AEF986917BC}" type="sibTrans" cxnId="{0989EA0C-8408-4583-9854-77C756DFE1A0}">
      <dgm:prSet/>
      <dgm:spPr/>
      <dgm:t>
        <a:bodyPr/>
        <a:lstStyle/>
        <a:p>
          <a:endParaRPr lang="en-US"/>
        </a:p>
      </dgm:t>
    </dgm:pt>
    <dgm:pt modelId="{5653AB1E-EAF1-4F45-8EC2-6C98D1D570DF}">
      <dgm:prSet phldrT="[Text]"/>
      <dgm:spPr/>
      <dgm:t>
        <a:bodyPr/>
        <a:lstStyle/>
        <a:p>
          <a:r>
            <a:rPr lang="en-US" dirty="0"/>
            <a:t>Entity Framework</a:t>
          </a:r>
        </a:p>
      </dgm:t>
    </dgm:pt>
    <dgm:pt modelId="{33D9585F-65CC-4EF7-A8FD-7B953EAEDDE0}" type="parTrans" cxnId="{E1571D90-4FB8-4E53-B231-35C61AC13807}">
      <dgm:prSet/>
      <dgm:spPr/>
      <dgm:t>
        <a:bodyPr/>
        <a:lstStyle/>
        <a:p>
          <a:endParaRPr lang="en-US"/>
        </a:p>
      </dgm:t>
    </dgm:pt>
    <dgm:pt modelId="{3965DDBD-FC76-4E43-AA2F-1C59A7C89937}" type="sibTrans" cxnId="{E1571D90-4FB8-4E53-B231-35C61AC13807}">
      <dgm:prSet/>
      <dgm:spPr/>
      <dgm:t>
        <a:bodyPr/>
        <a:lstStyle/>
        <a:p>
          <a:endParaRPr lang="en-US"/>
        </a:p>
      </dgm:t>
    </dgm:pt>
    <dgm:pt modelId="{332A87A8-70D6-4109-8481-7A280FF71545}">
      <dgm:prSet phldrT="[Text]"/>
      <dgm:spPr/>
      <dgm:t>
        <a:bodyPr/>
        <a:lstStyle/>
        <a:p>
          <a:r>
            <a:rPr lang="en-US" dirty="0"/>
            <a:t>Database</a:t>
          </a:r>
        </a:p>
      </dgm:t>
    </dgm:pt>
    <dgm:pt modelId="{51BD1A08-E4C6-4F9D-86A6-E195A11A11EE}" type="parTrans" cxnId="{5FDF7F9D-5F2C-4E9B-92FC-35303A71037F}">
      <dgm:prSet/>
      <dgm:spPr/>
      <dgm:t>
        <a:bodyPr/>
        <a:lstStyle/>
        <a:p>
          <a:endParaRPr lang="en-US"/>
        </a:p>
      </dgm:t>
    </dgm:pt>
    <dgm:pt modelId="{B094DDE4-4587-40B7-AAD5-DB3468EFFFA3}" type="sibTrans" cxnId="{5FDF7F9D-5F2C-4E9B-92FC-35303A71037F}">
      <dgm:prSet/>
      <dgm:spPr/>
      <dgm:t>
        <a:bodyPr/>
        <a:lstStyle/>
        <a:p>
          <a:endParaRPr lang="en-US"/>
        </a:p>
      </dgm:t>
    </dgm:pt>
    <dgm:pt modelId="{034488D4-0205-400F-8DA1-4D72BEE796D8}" type="pres">
      <dgm:prSet presAssocID="{4E795953-A127-41FD-9B94-0335C31F434A}" presName="Name0" presStyleCnt="0">
        <dgm:presLayoutVars>
          <dgm:dir/>
          <dgm:animLvl val="lvl"/>
          <dgm:resizeHandles val="exact"/>
        </dgm:presLayoutVars>
      </dgm:prSet>
      <dgm:spPr/>
    </dgm:pt>
    <dgm:pt modelId="{60FBDD1C-7F84-4E03-AF77-B8BFF99A84E4}" type="pres">
      <dgm:prSet presAssocID="{9D97ED57-4344-44DB-8CCD-1F46AB4BB58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0C35515-AADC-4C4A-BB4A-34A2EC2D57D5}" type="pres">
      <dgm:prSet presAssocID="{1E5FDDF9-1E18-4B27-B297-6EC657755197}" presName="parTxOnlySpace" presStyleCnt="0"/>
      <dgm:spPr/>
    </dgm:pt>
    <dgm:pt modelId="{107CEBF4-DFF1-4F55-AEC7-5354602435B1}" type="pres">
      <dgm:prSet presAssocID="{9D00F55D-DAD9-4A62-9672-6226A78B292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F886578-5430-45E8-8655-BB0FCA08DA3D}" type="pres">
      <dgm:prSet presAssocID="{DE4056EA-2575-4151-85BF-4B2CAE07E2CF}" presName="parTxOnlySpace" presStyleCnt="0"/>
      <dgm:spPr/>
    </dgm:pt>
    <dgm:pt modelId="{BCE6B855-0EA6-4D54-B180-20271A7A6334}" type="pres">
      <dgm:prSet presAssocID="{B2FD9458-B98A-4F9F-BBCA-D0EC638FB4D6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9F919FA-44DE-4633-AFA4-92F009ADB95F}" type="pres">
      <dgm:prSet presAssocID="{EEFCA96A-3207-4ED5-B1AA-8AEF986917BC}" presName="parTxOnlySpace" presStyleCnt="0"/>
      <dgm:spPr/>
    </dgm:pt>
    <dgm:pt modelId="{3C7B43FD-60D5-49B9-9570-4CEC6BECF3FF}" type="pres">
      <dgm:prSet presAssocID="{5653AB1E-EAF1-4F45-8EC2-6C98D1D570D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5971643-1564-47AF-8A86-8867730B3E3F}" type="pres">
      <dgm:prSet presAssocID="{3965DDBD-FC76-4E43-AA2F-1C59A7C89937}" presName="parTxOnlySpace" presStyleCnt="0"/>
      <dgm:spPr/>
    </dgm:pt>
    <dgm:pt modelId="{A056F960-A321-4966-8237-2C4DCF309B28}" type="pres">
      <dgm:prSet presAssocID="{332A87A8-70D6-4109-8481-7A280FF7154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91FFF02-343C-4B31-803E-CD982B0E43E7}" srcId="{4E795953-A127-41FD-9B94-0335C31F434A}" destId="{9D97ED57-4344-44DB-8CCD-1F46AB4BB58E}" srcOrd="0" destOrd="0" parTransId="{8C30BE83-8FB0-461E-8D79-206C854A42B1}" sibTransId="{1E5FDDF9-1E18-4B27-B297-6EC657755197}"/>
    <dgm:cxn modelId="{0989EA0C-8408-4583-9854-77C756DFE1A0}" srcId="{4E795953-A127-41FD-9B94-0335C31F434A}" destId="{B2FD9458-B98A-4F9F-BBCA-D0EC638FB4D6}" srcOrd="2" destOrd="0" parTransId="{F189DA6B-E60F-44D0-BF9B-F944BF0CE159}" sibTransId="{EEFCA96A-3207-4ED5-B1AA-8AEF986917BC}"/>
    <dgm:cxn modelId="{777DEE14-16F9-4122-96CE-9315C7D48C6C}" type="presOf" srcId="{9D97ED57-4344-44DB-8CCD-1F46AB4BB58E}" destId="{60FBDD1C-7F84-4E03-AF77-B8BFF99A84E4}" srcOrd="0" destOrd="0" presId="urn:microsoft.com/office/officeart/2005/8/layout/chevron1"/>
    <dgm:cxn modelId="{D90CC22A-A842-4FEB-9EFC-98E4BF168EC6}" type="presOf" srcId="{4E795953-A127-41FD-9B94-0335C31F434A}" destId="{034488D4-0205-400F-8DA1-4D72BEE796D8}" srcOrd="0" destOrd="0" presId="urn:microsoft.com/office/officeart/2005/8/layout/chevron1"/>
    <dgm:cxn modelId="{C6DB6961-957C-419F-A2FD-706650746E83}" type="presOf" srcId="{9D00F55D-DAD9-4A62-9672-6226A78B292D}" destId="{107CEBF4-DFF1-4F55-AEC7-5354602435B1}" srcOrd="0" destOrd="0" presId="urn:microsoft.com/office/officeart/2005/8/layout/chevron1"/>
    <dgm:cxn modelId="{B4092062-EA3D-4B14-BC20-067455214570}" type="presOf" srcId="{B2FD9458-B98A-4F9F-BBCA-D0EC638FB4D6}" destId="{BCE6B855-0EA6-4D54-B180-20271A7A6334}" srcOrd="0" destOrd="0" presId="urn:microsoft.com/office/officeart/2005/8/layout/chevron1"/>
    <dgm:cxn modelId="{C848E184-B89F-487F-80F5-3DC394A4A6CE}" type="presOf" srcId="{332A87A8-70D6-4109-8481-7A280FF71545}" destId="{A056F960-A321-4966-8237-2C4DCF309B28}" srcOrd="0" destOrd="0" presId="urn:microsoft.com/office/officeart/2005/8/layout/chevron1"/>
    <dgm:cxn modelId="{E1571D90-4FB8-4E53-B231-35C61AC13807}" srcId="{4E795953-A127-41FD-9B94-0335C31F434A}" destId="{5653AB1E-EAF1-4F45-8EC2-6C98D1D570DF}" srcOrd="3" destOrd="0" parTransId="{33D9585F-65CC-4EF7-A8FD-7B953EAEDDE0}" sibTransId="{3965DDBD-FC76-4E43-AA2F-1C59A7C89937}"/>
    <dgm:cxn modelId="{5FDF7F9D-5F2C-4E9B-92FC-35303A71037F}" srcId="{4E795953-A127-41FD-9B94-0335C31F434A}" destId="{332A87A8-70D6-4109-8481-7A280FF71545}" srcOrd="4" destOrd="0" parTransId="{51BD1A08-E4C6-4F9D-86A6-E195A11A11EE}" sibTransId="{B094DDE4-4587-40B7-AAD5-DB3468EFFFA3}"/>
    <dgm:cxn modelId="{6734E3E4-2231-46BE-8D5A-E127B1429577}" srcId="{4E795953-A127-41FD-9B94-0335C31F434A}" destId="{9D00F55D-DAD9-4A62-9672-6226A78B292D}" srcOrd="1" destOrd="0" parTransId="{115F6F3F-0BEC-4A25-ABD6-96BCF72EB4D4}" sibTransId="{DE4056EA-2575-4151-85BF-4B2CAE07E2CF}"/>
    <dgm:cxn modelId="{A0EA4DF9-6E88-4263-A9AE-373D447633AA}" type="presOf" srcId="{5653AB1E-EAF1-4F45-8EC2-6C98D1D570DF}" destId="{3C7B43FD-60D5-49B9-9570-4CEC6BECF3FF}" srcOrd="0" destOrd="0" presId="urn:microsoft.com/office/officeart/2005/8/layout/chevron1"/>
    <dgm:cxn modelId="{99729A9F-6DA2-40E0-8E8C-B156FF55183C}" type="presParOf" srcId="{034488D4-0205-400F-8DA1-4D72BEE796D8}" destId="{60FBDD1C-7F84-4E03-AF77-B8BFF99A84E4}" srcOrd="0" destOrd="0" presId="urn:microsoft.com/office/officeart/2005/8/layout/chevron1"/>
    <dgm:cxn modelId="{873B1838-B21C-4250-ADE4-BD92761B5054}" type="presParOf" srcId="{034488D4-0205-400F-8DA1-4D72BEE796D8}" destId="{E0C35515-AADC-4C4A-BB4A-34A2EC2D57D5}" srcOrd="1" destOrd="0" presId="urn:microsoft.com/office/officeart/2005/8/layout/chevron1"/>
    <dgm:cxn modelId="{86BECCFD-E6BA-4DFC-8BCB-32ABCC833943}" type="presParOf" srcId="{034488D4-0205-400F-8DA1-4D72BEE796D8}" destId="{107CEBF4-DFF1-4F55-AEC7-5354602435B1}" srcOrd="2" destOrd="0" presId="urn:microsoft.com/office/officeart/2005/8/layout/chevron1"/>
    <dgm:cxn modelId="{E0C643F0-AA73-4E35-88A5-913F8210318B}" type="presParOf" srcId="{034488D4-0205-400F-8DA1-4D72BEE796D8}" destId="{EF886578-5430-45E8-8655-BB0FCA08DA3D}" srcOrd="3" destOrd="0" presId="urn:microsoft.com/office/officeart/2005/8/layout/chevron1"/>
    <dgm:cxn modelId="{D2AF5DA5-FABB-442D-B61F-EFF9A7F12E86}" type="presParOf" srcId="{034488D4-0205-400F-8DA1-4D72BEE796D8}" destId="{BCE6B855-0EA6-4D54-B180-20271A7A6334}" srcOrd="4" destOrd="0" presId="urn:microsoft.com/office/officeart/2005/8/layout/chevron1"/>
    <dgm:cxn modelId="{55CD3E7F-5252-4C78-9D14-9FF669D8FD3E}" type="presParOf" srcId="{034488D4-0205-400F-8DA1-4D72BEE796D8}" destId="{99F919FA-44DE-4633-AFA4-92F009ADB95F}" srcOrd="5" destOrd="0" presId="urn:microsoft.com/office/officeart/2005/8/layout/chevron1"/>
    <dgm:cxn modelId="{3F6AE274-8E7F-4280-BC67-87568E61E666}" type="presParOf" srcId="{034488D4-0205-400F-8DA1-4D72BEE796D8}" destId="{3C7B43FD-60D5-49B9-9570-4CEC6BECF3FF}" srcOrd="6" destOrd="0" presId="urn:microsoft.com/office/officeart/2005/8/layout/chevron1"/>
    <dgm:cxn modelId="{C089D324-9267-4F0D-AF12-9E6DCEEC49A0}" type="presParOf" srcId="{034488D4-0205-400F-8DA1-4D72BEE796D8}" destId="{E5971643-1564-47AF-8A86-8867730B3E3F}" srcOrd="7" destOrd="0" presId="urn:microsoft.com/office/officeart/2005/8/layout/chevron1"/>
    <dgm:cxn modelId="{34F67A94-35ED-4B8D-A3E1-679C9118FF55}" type="presParOf" srcId="{034488D4-0205-400F-8DA1-4D72BEE796D8}" destId="{A056F960-A321-4966-8237-2C4DCF309B28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C7A59-5434-4AEB-880B-70D29223EDD5}" type="doc">
      <dgm:prSet loTypeId="urn:microsoft.com/office/officeart/2005/8/layout/chevron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1DD6612-6391-4442-A32E-00E63C01BF05}">
      <dgm:prSet phldrT="[Text]"/>
      <dgm:spPr/>
      <dgm:t>
        <a:bodyPr/>
        <a:lstStyle/>
        <a:p>
          <a:r>
            <a:rPr lang="en-US" dirty="0"/>
            <a:t>Strategy Pattern</a:t>
          </a:r>
        </a:p>
      </dgm:t>
    </dgm:pt>
    <dgm:pt modelId="{182999A9-CCBB-4011-9509-935EA8C54162}" type="parTrans" cxnId="{9ADE8ADA-2288-4991-935C-B3345E96705D}">
      <dgm:prSet/>
      <dgm:spPr/>
      <dgm:t>
        <a:bodyPr/>
        <a:lstStyle/>
        <a:p>
          <a:endParaRPr lang="en-US"/>
        </a:p>
      </dgm:t>
    </dgm:pt>
    <dgm:pt modelId="{C7AB01F8-052B-4857-9873-A3C79A6F6150}" type="sibTrans" cxnId="{9ADE8ADA-2288-4991-935C-B3345E96705D}">
      <dgm:prSet/>
      <dgm:spPr/>
      <dgm:t>
        <a:bodyPr/>
        <a:lstStyle/>
        <a:p>
          <a:endParaRPr lang="en-US"/>
        </a:p>
      </dgm:t>
    </dgm:pt>
    <dgm:pt modelId="{0188D714-F7F2-4E08-B157-E768D76C7C95}">
      <dgm:prSet phldrT="[Text]"/>
      <dgm:spPr/>
      <dgm:t>
        <a:bodyPr/>
        <a:lstStyle/>
        <a:p>
          <a:r>
            <a:rPr lang="en-US" dirty="0"/>
            <a:t>Validation</a:t>
          </a:r>
        </a:p>
      </dgm:t>
    </dgm:pt>
    <dgm:pt modelId="{5200C9B1-E819-4460-9763-53E7183430B4}" type="parTrans" cxnId="{46D3276D-61B2-434A-A068-F0F6BE410335}">
      <dgm:prSet/>
      <dgm:spPr/>
      <dgm:t>
        <a:bodyPr/>
        <a:lstStyle/>
        <a:p>
          <a:endParaRPr lang="en-US"/>
        </a:p>
      </dgm:t>
    </dgm:pt>
    <dgm:pt modelId="{375C0B4D-A4F5-4B86-AE21-756C64B12EE5}" type="sibTrans" cxnId="{46D3276D-61B2-434A-A068-F0F6BE410335}">
      <dgm:prSet/>
      <dgm:spPr/>
      <dgm:t>
        <a:bodyPr/>
        <a:lstStyle/>
        <a:p>
          <a:endParaRPr lang="en-US"/>
        </a:p>
      </dgm:t>
    </dgm:pt>
    <dgm:pt modelId="{23684B15-7CB6-400C-B9BC-D9289C1982B5}">
      <dgm:prSet phldrT="[Text]"/>
      <dgm:spPr/>
      <dgm:t>
        <a:bodyPr/>
        <a:lstStyle/>
        <a:p>
          <a:r>
            <a:rPr lang="en-US" dirty="0"/>
            <a:t>Security decisions</a:t>
          </a:r>
        </a:p>
      </dgm:t>
    </dgm:pt>
    <dgm:pt modelId="{75ACABCC-F417-44F0-8950-229807331124}" type="parTrans" cxnId="{A4BB6693-51CF-415F-9B74-DDAB5C4D760F}">
      <dgm:prSet/>
      <dgm:spPr/>
      <dgm:t>
        <a:bodyPr/>
        <a:lstStyle/>
        <a:p>
          <a:endParaRPr lang="en-US"/>
        </a:p>
      </dgm:t>
    </dgm:pt>
    <dgm:pt modelId="{8AD87770-470C-42A6-B598-3FEA7707B403}" type="sibTrans" cxnId="{A4BB6693-51CF-415F-9B74-DDAB5C4D760F}">
      <dgm:prSet/>
      <dgm:spPr/>
      <dgm:t>
        <a:bodyPr/>
        <a:lstStyle/>
        <a:p>
          <a:endParaRPr lang="en-US"/>
        </a:p>
      </dgm:t>
    </dgm:pt>
    <dgm:pt modelId="{4A09C544-CB96-49B8-86AC-6ABC1CB561AD}">
      <dgm:prSet phldrT="[Text]"/>
      <dgm:spPr/>
      <dgm:t>
        <a:bodyPr/>
        <a:lstStyle/>
        <a:p>
          <a:r>
            <a:rPr lang="en-US" dirty="0"/>
            <a:t>Dependency Injection</a:t>
          </a:r>
        </a:p>
      </dgm:t>
    </dgm:pt>
    <dgm:pt modelId="{CAC2055C-DF19-4A9A-B7D3-4C11E5AE1273}" type="parTrans" cxnId="{B46DFA5C-4FAD-4920-B842-AB731CCBD6EB}">
      <dgm:prSet/>
      <dgm:spPr/>
      <dgm:t>
        <a:bodyPr/>
        <a:lstStyle/>
        <a:p>
          <a:endParaRPr lang="en-US"/>
        </a:p>
      </dgm:t>
    </dgm:pt>
    <dgm:pt modelId="{13A7CD7D-D5E1-4896-804F-3D65915A68CC}" type="sibTrans" cxnId="{B46DFA5C-4FAD-4920-B842-AB731CCBD6EB}">
      <dgm:prSet/>
      <dgm:spPr/>
      <dgm:t>
        <a:bodyPr/>
        <a:lstStyle/>
        <a:p>
          <a:endParaRPr lang="en-US"/>
        </a:p>
      </dgm:t>
    </dgm:pt>
    <dgm:pt modelId="{E42F83A6-62E1-493C-852C-C049C5032A04}">
      <dgm:prSet phldrT="[Text]"/>
      <dgm:spPr/>
      <dgm:t>
        <a:bodyPr/>
        <a:lstStyle/>
        <a:p>
          <a:r>
            <a:rPr lang="en-US" dirty="0"/>
            <a:t>Pull everything together</a:t>
          </a:r>
        </a:p>
      </dgm:t>
    </dgm:pt>
    <dgm:pt modelId="{CDDD96C9-515F-4520-9450-05A353E6C3C0}" type="parTrans" cxnId="{A777AF27-51BC-465F-AA4F-9E2D3EB5A02F}">
      <dgm:prSet/>
      <dgm:spPr/>
    </dgm:pt>
    <dgm:pt modelId="{9BC40DBF-4372-4856-827C-7CDA60D08442}" type="sibTrans" cxnId="{A777AF27-51BC-465F-AA4F-9E2D3EB5A02F}">
      <dgm:prSet/>
      <dgm:spPr/>
    </dgm:pt>
    <dgm:pt modelId="{FAE496BA-D169-4928-98A4-7CA11A3EE72E}">
      <dgm:prSet phldrT="[Text]"/>
      <dgm:spPr/>
      <dgm:t>
        <a:bodyPr/>
        <a:lstStyle/>
        <a:p>
          <a:r>
            <a:rPr lang="en-US" dirty="0"/>
            <a:t>Keep it all ‘loose’</a:t>
          </a:r>
        </a:p>
      </dgm:t>
    </dgm:pt>
    <dgm:pt modelId="{44F0DA9A-FFD5-4DFC-A738-3F2F392130A2}" type="parTrans" cxnId="{4D6C1E4F-4EB3-43BB-8D9D-E209B2EFDA45}">
      <dgm:prSet/>
      <dgm:spPr/>
    </dgm:pt>
    <dgm:pt modelId="{A203D626-135C-4B0C-A928-35FBDF7226EC}" type="sibTrans" cxnId="{4D6C1E4F-4EB3-43BB-8D9D-E209B2EFDA45}">
      <dgm:prSet/>
      <dgm:spPr/>
    </dgm:pt>
    <dgm:pt modelId="{6F44221F-AA9E-4300-A0AA-AF6CEA1BEE1D}" type="pres">
      <dgm:prSet presAssocID="{E88C7A59-5434-4AEB-880B-70D29223EDD5}" presName="linearFlow" presStyleCnt="0">
        <dgm:presLayoutVars>
          <dgm:dir/>
          <dgm:animLvl val="lvl"/>
          <dgm:resizeHandles val="exact"/>
        </dgm:presLayoutVars>
      </dgm:prSet>
      <dgm:spPr/>
    </dgm:pt>
    <dgm:pt modelId="{112BD644-60CC-4C58-A63B-C60235F9C194}" type="pres">
      <dgm:prSet presAssocID="{31DD6612-6391-4442-A32E-00E63C01BF05}" presName="composite" presStyleCnt="0"/>
      <dgm:spPr/>
    </dgm:pt>
    <dgm:pt modelId="{D6091F6E-5F53-4FA9-AF3C-27D14CED8645}" type="pres">
      <dgm:prSet presAssocID="{31DD6612-6391-4442-A32E-00E63C01BF05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9E90A70-320D-4D92-9F5E-C435B7BD43FC}" type="pres">
      <dgm:prSet presAssocID="{31DD6612-6391-4442-A32E-00E63C01BF05}" presName="descendantText" presStyleLbl="alignAcc1" presStyleIdx="0" presStyleCnt="2">
        <dgm:presLayoutVars>
          <dgm:bulletEnabled val="1"/>
        </dgm:presLayoutVars>
      </dgm:prSet>
      <dgm:spPr/>
    </dgm:pt>
    <dgm:pt modelId="{74528141-B3EA-49E3-A6AA-C6A01780E088}" type="pres">
      <dgm:prSet presAssocID="{C7AB01F8-052B-4857-9873-A3C79A6F6150}" presName="sp" presStyleCnt="0"/>
      <dgm:spPr/>
    </dgm:pt>
    <dgm:pt modelId="{4BD58CAF-586F-4309-8141-E44BF4509AA8}" type="pres">
      <dgm:prSet presAssocID="{4A09C544-CB96-49B8-86AC-6ABC1CB561AD}" presName="composite" presStyleCnt="0"/>
      <dgm:spPr/>
    </dgm:pt>
    <dgm:pt modelId="{9E6FA6BD-5D69-4ADC-8492-C298167C3674}" type="pres">
      <dgm:prSet presAssocID="{4A09C544-CB96-49B8-86AC-6ABC1CB561AD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D95541FE-FE1E-468C-AB34-C1067FDE93EB}" type="pres">
      <dgm:prSet presAssocID="{4A09C544-CB96-49B8-86AC-6ABC1CB561AD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A777AF27-51BC-465F-AA4F-9E2D3EB5A02F}" srcId="{4A09C544-CB96-49B8-86AC-6ABC1CB561AD}" destId="{E42F83A6-62E1-493C-852C-C049C5032A04}" srcOrd="1" destOrd="0" parTransId="{CDDD96C9-515F-4520-9450-05A353E6C3C0}" sibTransId="{9BC40DBF-4372-4856-827C-7CDA60D08442}"/>
    <dgm:cxn modelId="{0302E52C-76E3-400B-BBED-824F940712C9}" type="presOf" srcId="{23684B15-7CB6-400C-B9BC-D9289C1982B5}" destId="{59E90A70-320D-4D92-9F5E-C435B7BD43FC}" srcOrd="0" destOrd="1" presId="urn:microsoft.com/office/officeart/2005/8/layout/chevron2"/>
    <dgm:cxn modelId="{9245A330-EF36-4274-B915-03FAABBBCAC9}" type="presOf" srcId="{0188D714-F7F2-4E08-B157-E768D76C7C95}" destId="{59E90A70-320D-4D92-9F5E-C435B7BD43FC}" srcOrd="0" destOrd="0" presId="urn:microsoft.com/office/officeart/2005/8/layout/chevron2"/>
    <dgm:cxn modelId="{D7F3563D-34EA-4434-8477-6A96B92EF37F}" type="presOf" srcId="{4A09C544-CB96-49B8-86AC-6ABC1CB561AD}" destId="{9E6FA6BD-5D69-4ADC-8492-C298167C3674}" srcOrd="0" destOrd="0" presId="urn:microsoft.com/office/officeart/2005/8/layout/chevron2"/>
    <dgm:cxn modelId="{B46DFA5C-4FAD-4920-B842-AB731CCBD6EB}" srcId="{E88C7A59-5434-4AEB-880B-70D29223EDD5}" destId="{4A09C544-CB96-49B8-86AC-6ABC1CB561AD}" srcOrd="1" destOrd="0" parTransId="{CAC2055C-DF19-4A9A-B7D3-4C11E5AE1273}" sibTransId="{13A7CD7D-D5E1-4896-804F-3D65915A68CC}"/>
    <dgm:cxn modelId="{46D3276D-61B2-434A-A068-F0F6BE410335}" srcId="{31DD6612-6391-4442-A32E-00E63C01BF05}" destId="{0188D714-F7F2-4E08-B157-E768D76C7C95}" srcOrd="0" destOrd="0" parTransId="{5200C9B1-E819-4460-9763-53E7183430B4}" sibTransId="{375C0B4D-A4F5-4B86-AE21-756C64B12EE5}"/>
    <dgm:cxn modelId="{4D6C1E4F-4EB3-43BB-8D9D-E209B2EFDA45}" srcId="{4A09C544-CB96-49B8-86AC-6ABC1CB561AD}" destId="{FAE496BA-D169-4928-98A4-7CA11A3EE72E}" srcOrd="0" destOrd="0" parTransId="{44F0DA9A-FFD5-4DFC-A738-3F2F392130A2}" sibTransId="{A203D626-135C-4B0C-A928-35FBDF7226EC}"/>
    <dgm:cxn modelId="{5727847A-53E8-47B2-A8FD-0F4F1E1B8592}" type="presOf" srcId="{FAE496BA-D169-4928-98A4-7CA11A3EE72E}" destId="{D95541FE-FE1E-468C-AB34-C1067FDE93EB}" srcOrd="0" destOrd="0" presId="urn:microsoft.com/office/officeart/2005/8/layout/chevron2"/>
    <dgm:cxn modelId="{A4BB6693-51CF-415F-9B74-DDAB5C4D760F}" srcId="{31DD6612-6391-4442-A32E-00E63C01BF05}" destId="{23684B15-7CB6-400C-B9BC-D9289C1982B5}" srcOrd="1" destOrd="0" parTransId="{75ACABCC-F417-44F0-8950-229807331124}" sibTransId="{8AD87770-470C-42A6-B598-3FEA7707B403}"/>
    <dgm:cxn modelId="{7EA02997-FA72-4821-B9BC-997E656A04B9}" type="presOf" srcId="{E88C7A59-5434-4AEB-880B-70D29223EDD5}" destId="{6F44221F-AA9E-4300-A0AA-AF6CEA1BEE1D}" srcOrd="0" destOrd="0" presId="urn:microsoft.com/office/officeart/2005/8/layout/chevron2"/>
    <dgm:cxn modelId="{917719C2-10BA-42E3-B25D-A201B715D18F}" type="presOf" srcId="{31DD6612-6391-4442-A32E-00E63C01BF05}" destId="{D6091F6E-5F53-4FA9-AF3C-27D14CED8645}" srcOrd="0" destOrd="0" presId="urn:microsoft.com/office/officeart/2005/8/layout/chevron2"/>
    <dgm:cxn modelId="{9ADE8ADA-2288-4991-935C-B3345E96705D}" srcId="{E88C7A59-5434-4AEB-880B-70D29223EDD5}" destId="{31DD6612-6391-4442-A32E-00E63C01BF05}" srcOrd="0" destOrd="0" parTransId="{182999A9-CCBB-4011-9509-935EA8C54162}" sibTransId="{C7AB01F8-052B-4857-9873-A3C79A6F6150}"/>
    <dgm:cxn modelId="{6C479EF6-1418-4384-93F5-E3D559D720FF}" type="presOf" srcId="{E42F83A6-62E1-493C-852C-C049C5032A04}" destId="{D95541FE-FE1E-468C-AB34-C1067FDE93EB}" srcOrd="0" destOrd="1" presId="urn:microsoft.com/office/officeart/2005/8/layout/chevron2"/>
    <dgm:cxn modelId="{DE425B2E-EFC3-4191-9647-0FD11EDAE24C}" type="presParOf" srcId="{6F44221F-AA9E-4300-A0AA-AF6CEA1BEE1D}" destId="{112BD644-60CC-4C58-A63B-C60235F9C194}" srcOrd="0" destOrd="0" presId="urn:microsoft.com/office/officeart/2005/8/layout/chevron2"/>
    <dgm:cxn modelId="{D09EE888-FF52-4B54-A100-246B2FC9D36F}" type="presParOf" srcId="{112BD644-60CC-4C58-A63B-C60235F9C194}" destId="{D6091F6E-5F53-4FA9-AF3C-27D14CED8645}" srcOrd="0" destOrd="0" presId="urn:microsoft.com/office/officeart/2005/8/layout/chevron2"/>
    <dgm:cxn modelId="{D4024370-CAA4-4D58-9EB8-1AD61B860490}" type="presParOf" srcId="{112BD644-60CC-4C58-A63B-C60235F9C194}" destId="{59E90A70-320D-4D92-9F5E-C435B7BD43FC}" srcOrd="1" destOrd="0" presId="urn:microsoft.com/office/officeart/2005/8/layout/chevron2"/>
    <dgm:cxn modelId="{783C5F2E-57C2-435E-8819-2929EA937E47}" type="presParOf" srcId="{6F44221F-AA9E-4300-A0AA-AF6CEA1BEE1D}" destId="{74528141-B3EA-49E3-A6AA-C6A01780E088}" srcOrd="1" destOrd="0" presId="urn:microsoft.com/office/officeart/2005/8/layout/chevron2"/>
    <dgm:cxn modelId="{0AACA169-B41D-45C8-9DCF-1CD94891D96D}" type="presParOf" srcId="{6F44221F-AA9E-4300-A0AA-AF6CEA1BEE1D}" destId="{4BD58CAF-586F-4309-8141-E44BF4509AA8}" srcOrd="2" destOrd="0" presId="urn:microsoft.com/office/officeart/2005/8/layout/chevron2"/>
    <dgm:cxn modelId="{8E6D23F6-4545-4DF6-A86E-5AAE41270CB5}" type="presParOf" srcId="{4BD58CAF-586F-4309-8141-E44BF4509AA8}" destId="{9E6FA6BD-5D69-4ADC-8492-C298167C3674}" srcOrd="0" destOrd="0" presId="urn:microsoft.com/office/officeart/2005/8/layout/chevron2"/>
    <dgm:cxn modelId="{EF4E4631-6F0E-43E1-A52C-ACE5EC13CCC7}" type="presParOf" srcId="{4BD58CAF-586F-4309-8141-E44BF4509AA8}" destId="{D95541FE-FE1E-468C-AB34-C1067FDE93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BDD1C-7F84-4E03-AF77-B8BFF99A84E4}">
      <dsp:nvSpPr>
        <dsp:cNvPr id="0" name=""/>
        <dsp:cNvSpPr/>
      </dsp:nvSpPr>
      <dsp:spPr>
        <a:xfrm>
          <a:off x="1618" y="359605"/>
          <a:ext cx="1440470" cy="576188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MVC</a:t>
          </a:r>
        </a:p>
      </dsp:txBody>
      <dsp:txXfrm>
        <a:off x="289712" y="359605"/>
        <a:ext cx="864282" cy="576188"/>
      </dsp:txXfrm>
    </dsp:sp>
    <dsp:sp modelId="{107CEBF4-DFF1-4F55-AEC7-5354602435B1}">
      <dsp:nvSpPr>
        <dsp:cNvPr id="0" name=""/>
        <dsp:cNvSpPr/>
      </dsp:nvSpPr>
      <dsp:spPr>
        <a:xfrm>
          <a:off x="1298041" y="359605"/>
          <a:ext cx="1440470" cy="576188"/>
        </a:xfrm>
        <a:prstGeom prst="chevron">
          <a:avLst/>
        </a:prstGeom>
        <a:solidFill>
          <a:schemeClr val="accent1">
            <a:shade val="80000"/>
            <a:hueOff val="67816"/>
            <a:satOff val="1294"/>
            <a:lumOff val="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Service Layer</a:t>
          </a:r>
        </a:p>
      </dsp:txBody>
      <dsp:txXfrm>
        <a:off x="1586135" y="359605"/>
        <a:ext cx="864282" cy="576188"/>
      </dsp:txXfrm>
    </dsp:sp>
    <dsp:sp modelId="{BCE6B855-0EA6-4D54-B180-20271A7A6334}">
      <dsp:nvSpPr>
        <dsp:cNvPr id="0" name=""/>
        <dsp:cNvSpPr/>
      </dsp:nvSpPr>
      <dsp:spPr>
        <a:xfrm>
          <a:off x="2594464" y="359605"/>
          <a:ext cx="1440470" cy="576188"/>
        </a:xfrm>
        <a:prstGeom prst="chevron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Repository &amp; Adapter</a:t>
          </a:r>
        </a:p>
      </dsp:txBody>
      <dsp:txXfrm>
        <a:off x="2882558" y="359605"/>
        <a:ext cx="864282" cy="576188"/>
      </dsp:txXfrm>
    </dsp:sp>
    <dsp:sp modelId="{3C7B43FD-60D5-49B9-9570-4CEC6BECF3FF}">
      <dsp:nvSpPr>
        <dsp:cNvPr id="0" name=""/>
        <dsp:cNvSpPr/>
      </dsp:nvSpPr>
      <dsp:spPr>
        <a:xfrm>
          <a:off x="3890888" y="359605"/>
          <a:ext cx="1440470" cy="576188"/>
        </a:xfrm>
        <a:prstGeom prst="chevron">
          <a:avLst/>
        </a:prstGeom>
        <a:solidFill>
          <a:schemeClr val="accent1">
            <a:shade val="80000"/>
            <a:hueOff val="203448"/>
            <a:satOff val="3881"/>
            <a:lumOff val="171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Entity Framework</a:t>
          </a:r>
        </a:p>
      </dsp:txBody>
      <dsp:txXfrm>
        <a:off x="4178982" y="359605"/>
        <a:ext cx="864282" cy="576188"/>
      </dsp:txXfrm>
    </dsp:sp>
    <dsp:sp modelId="{A056F960-A321-4966-8237-2C4DCF309B28}">
      <dsp:nvSpPr>
        <dsp:cNvPr id="0" name=""/>
        <dsp:cNvSpPr/>
      </dsp:nvSpPr>
      <dsp:spPr>
        <a:xfrm>
          <a:off x="5187311" y="359605"/>
          <a:ext cx="1440470" cy="576188"/>
        </a:xfrm>
        <a:prstGeom prst="chevron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Database</a:t>
          </a:r>
        </a:p>
      </dsp:txBody>
      <dsp:txXfrm>
        <a:off x="5475405" y="359605"/>
        <a:ext cx="864282" cy="576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91F6E-5F53-4FA9-AF3C-27D14CED8645}">
      <dsp:nvSpPr>
        <dsp:cNvPr id="0" name=""/>
        <dsp:cNvSpPr/>
      </dsp:nvSpPr>
      <dsp:spPr>
        <a:xfrm rot="5400000">
          <a:off x="-134079" y="134173"/>
          <a:ext cx="893861" cy="6257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Strategy Pattern</a:t>
          </a:r>
        </a:p>
      </dsp:txBody>
      <dsp:txXfrm rot="-5400000">
        <a:off x="1" y="312946"/>
        <a:ext cx="625703" cy="268158"/>
      </dsp:txXfrm>
    </dsp:sp>
    <dsp:sp modelId="{59E90A70-320D-4D92-9F5E-C435B7BD43FC}">
      <dsp:nvSpPr>
        <dsp:cNvPr id="0" name=""/>
        <dsp:cNvSpPr/>
      </dsp:nvSpPr>
      <dsp:spPr>
        <a:xfrm rot="5400000">
          <a:off x="2079746" y="-1453949"/>
          <a:ext cx="581010" cy="3489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Validation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Security decisions</a:t>
          </a:r>
        </a:p>
      </dsp:txBody>
      <dsp:txXfrm rot="-5400000">
        <a:off x="625704" y="28456"/>
        <a:ext cx="3460733" cy="524284"/>
      </dsp:txXfrm>
    </dsp:sp>
    <dsp:sp modelId="{9E6FA6BD-5D69-4ADC-8492-C298167C3674}">
      <dsp:nvSpPr>
        <dsp:cNvPr id="0" name=""/>
        <dsp:cNvSpPr/>
      </dsp:nvSpPr>
      <dsp:spPr>
        <a:xfrm rot="5400000">
          <a:off x="-134079" y="840323"/>
          <a:ext cx="893861" cy="62570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Dependency Injection</a:t>
          </a:r>
        </a:p>
      </dsp:txBody>
      <dsp:txXfrm rot="-5400000">
        <a:off x="1" y="1019096"/>
        <a:ext cx="625703" cy="268158"/>
      </dsp:txXfrm>
    </dsp:sp>
    <dsp:sp modelId="{D95541FE-FE1E-468C-AB34-C1067FDE93EB}">
      <dsp:nvSpPr>
        <dsp:cNvPr id="0" name=""/>
        <dsp:cNvSpPr/>
      </dsp:nvSpPr>
      <dsp:spPr>
        <a:xfrm rot="5400000">
          <a:off x="2079746" y="-747798"/>
          <a:ext cx="581010" cy="34890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Keep it all ‘loose’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Pull everything together</a:t>
          </a:r>
        </a:p>
      </dsp:txBody>
      <dsp:txXfrm rot="-5400000">
        <a:off x="625704" y="734607"/>
        <a:ext cx="3460733" cy="524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Austin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18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9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04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43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4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42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84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7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76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46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79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82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57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1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74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72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90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80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7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688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25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72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53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790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602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002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53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654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58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8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070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437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064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777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490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379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06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196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404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860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0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44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14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121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820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175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61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044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929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719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819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691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355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776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572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1203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695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43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5401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260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203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63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415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8643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4313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4644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253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019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5790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858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111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2907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66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2615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789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5745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5834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2046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5713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9580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2285D-B62D-0345-9A0E-5D91D31CA9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3292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1021"/>
            <a:ext cx="6858000" cy="492329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32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489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614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7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400" b="1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55795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folHlink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0" y="1540964"/>
            <a:ext cx="3471862" cy="3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700" b="0" i="0" dirty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tx1"/>
                </a:solidFill>
              </a:defRPr>
            </a:lvl1pPr>
            <a:lvl2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BC78E3-7874-483D-BAA5-0DD25A87BC8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400" b="1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DEMO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B813F8-CEE0-4EFB-9E5B-59346BB59976}"/>
              </a:ext>
            </a:extLst>
          </p:cNvPr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0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155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0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306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594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1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24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8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-no-water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59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96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2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57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4"/>
            <a:ext cx="3471862" cy="3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700" b="0" i="0" dirty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35380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4"/>
            <a:ext cx="3471862" cy="3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700" b="0" i="0" dirty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4585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4"/>
            <a:ext cx="3471862" cy="3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700" b="0" i="0" dirty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17678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4"/>
            <a:ext cx="3471862" cy="39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700" b="0" i="0" dirty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81646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33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8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35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70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231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406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mportant Statem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3170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9"/>
          <a:srcRect/>
          <a:stretch>
            <a:fillRect/>
          </a:stretch>
        </p:blipFill>
        <p:spPr bwMode="auto">
          <a:xfrm>
            <a:off x="77328" y="4740651"/>
            <a:ext cx="30539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82724" y="4785968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@benday</a:t>
            </a:r>
            <a:r>
              <a:rPr lang="en-US" sz="1050" dirty="0"/>
              <a:t> |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www.benday.com</a:t>
            </a:r>
          </a:p>
        </p:txBody>
      </p:sp>
    </p:spTree>
    <p:extLst>
      <p:ext uri="{BB962C8B-B14F-4D97-AF65-F5344CB8AC3E}">
        <p14:creationId xmlns:p14="http://schemas.microsoft.com/office/powerpoint/2010/main" val="218902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828" r:id="rId9"/>
    <p:sldLayoutId id="2147483769" r:id="rId10"/>
    <p:sldLayoutId id="2147483770" r:id="rId11"/>
    <p:sldLayoutId id="2147483771" r:id="rId12"/>
    <p:sldLayoutId id="2147483829" r:id="rId13"/>
    <p:sldLayoutId id="2147483833" r:id="rId14"/>
    <p:sldLayoutId id="2147483772" r:id="rId15"/>
    <p:sldLayoutId id="2147483773" r:id="rId16"/>
    <p:sldLayoutId id="2147483774" r:id="rId17"/>
    <p:sldLayoutId id="2147483775" r:id="rId18"/>
    <p:sldLayoutId id="2147483825" r:id="rId19"/>
    <p:sldLayoutId id="2147483827" r:id="rId20"/>
    <p:sldLayoutId id="2147483830" r:id="rId21"/>
    <p:sldLayoutId id="2147483831" r:id="rId22"/>
    <p:sldLayoutId id="2147483832" r:id="rId23"/>
    <p:sldLayoutId id="2147483834" r:id="rId24"/>
    <p:sldLayoutId id="2147483836" r:id="rId25"/>
    <p:sldLayoutId id="2147483837" r:id="rId26"/>
    <p:sldLayoutId id="2147483838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s://davidpine.net/blog/asp-net-core-security-unit-testing/" TargetMode="External"/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709DA5-75EF-486E-B68F-DDF37A8A76E4}"/>
              </a:ext>
            </a:extLst>
          </p:cNvPr>
          <p:cNvSpPr/>
          <p:nvPr/>
        </p:nvSpPr>
        <p:spPr>
          <a:xfrm>
            <a:off x="1219200" y="1070314"/>
            <a:ext cx="776381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685800"/>
            <a:r>
              <a:rPr lang="en-US" sz="33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Non-Useless Unit Testing </a:t>
            </a:r>
            <a:r>
              <a:rPr lang="en-US" sz="33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 </a:t>
            </a:r>
            <a:br>
              <a:rPr lang="en-US" sz="33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33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Entity </a:t>
            </a:r>
            <a:r>
              <a:rPr lang="en-US" sz="33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Framework Core &amp; ASP.NET 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0E639-B194-4572-B44F-606D2D77B5D0}"/>
              </a:ext>
            </a:extLst>
          </p:cNvPr>
          <p:cNvSpPr txBox="1"/>
          <p:nvPr/>
        </p:nvSpPr>
        <p:spPr>
          <a:xfrm>
            <a:off x="6983648" y="3638550"/>
            <a:ext cx="18133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Benjamin Day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@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benday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347B0-A686-45E1-A33D-5DD5B2305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42517"/>
            <a:ext cx="1244699" cy="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1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E1F6FA-B6D8-444D-9AA4-DA90AE37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Architecture / Design Patterns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0172745-9576-4CD9-B290-031E639E1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862887"/>
              </p:ext>
            </p:extLst>
          </p:nvPr>
        </p:nvGraphicFramePr>
        <p:xfrm>
          <a:off x="1143000" y="1352550"/>
          <a:ext cx="66294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A65480E-60B9-4359-909D-1368DE6FCA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8984239"/>
              </p:ext>
            </p:extLst>
          </p:nvPr>
        </p:nvGraphicFramePr>
        <p:xfrm>
          <a:off x="2133600" y="2800350"/>
          <a:ext cx="41148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559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FBDD1C-7F84-4E03-AF77-B8BFF99A8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7CEBF4-DFF1-4F55-AEC7-535460243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E6B855-0EA6-4D54-B180-20271A7A6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7B43FD-60D5-49B9-9570-4CEC6BECF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56F960-A321-4966-8237-2C4DCF309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11" grpId="0">
        <p:bldAsOne/>
      </p:bldGraphic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860B57-9D27-4550-AC83-6EA83F90C5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Code that checks if a user is authorized</a:t>
            </a:r>
          </a:p>
          <a:p>
            <a:pPr lvl="1"/>
            <a:r>
              <a:rPr lang="en-US" dirty="0"/>
              <a:t>Security decisions</a:t>
            </a:r>
          </a:p>
          <a:p>
            <a:r>
              <a:rPr lang="en-US" dirty="0"/>
              <a:t>Code that you’re trying to authorize</a:t>
            </a:r>
          </a:p>
          <a:p>
            <a:pPr lvl="1"/>
            <a:r>
              <a:rPr lang="en-US" dirty="0"/>
              <a:t>Actions you’re trying to protect</a:t>
            </a:r>
          </a:p>
          <a:p>
            <a:endParaRPr lang="en-US" dirty="0"/>
          </a:p>
          <a:p>
            <a:r>
              <a:rPr lang="en-US" dirty="0"/>
              <a:t>Keep these separated!!!</a:t>
            </a:r>
          </a:p>
          <a:p>
            <a:pPr lvl="1"/>
            <a:r>
              <a:rPr lang="en-US" dirty="0"/>
              <a:t>Single Responsibility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9FACF-9CB8-435E-A12C-921CA0BF739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Two Types of Code Related to Authorization</a:t>
            </a:r>
          </a:p>
        </p:txBody>
      </p:sp>
    </p:spTree>
    <p:extLst>
      <p:ext uri="{BB962C8B-B14F-4D97-AF65-F5344CB8AC3E}">
        <p14:creationId xmlns:p14="http://schemas.microsoft.com/office/powerpoint/2010/main" val="39247203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5FE9D-6C26-4F62-A00C-B396E793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always going to be easier </a:t>
            </a:r>
            <a:br>
              <a:rPr lang="en-US" dirty="0"/>
            </a:br>
            <a:r>
              <a:rPr lang="en-US" dirty="0"/>
              <a:t>to unit test the code that makes </a:t>
            </a:r>
            <a:br>
              <a:rPr lang="en-US" dirty="0"/>
            </a:br>
            <a:r>
              <a:rPr lang="en-US" dirty="0"/>
              <a:t>the security decisions</a:t>
            </a:r>
          </a:p>
        </p:txBody>
      </p:sp>
    </p:spTree>
    <p:extLst>
      <p:ext uri="{BB962C8B-B14F-4D97-AF65-F5344CB8AC3E}">
        <p14:creationId xmlns:p14="http://schemas.microsoft.com/office/powerpoint/2010/main" val="11972977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9448-230F-4E75-9FB3-4988B6495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you’re trying to test </a:t>
            </a:r>
            <a:br>
              <a:rPr lang="en-US" dirty="0"/>
            </a:br>
            <a:r>
              <a:rPr lang="en-US" dirty="0"/>
              <a:t>the decision code and </a:t>
            </a:r>
            <a:br>
              <a:rPr lang="en-US" dirty="0"/>
            </a:br>
            <a:r>
              <a:rPr lang="en-US" dirty="0"/>
              <a:t>the protected code </a:t>
            </a:r>
            <a:br>
              <a:rPr lang="en-US" dirty="0"/>
            </a:br>
            <a:r>
              <a:rPr lang="en-US" dirty="0"/>
              <a:t>at the same time…</a:t>
            </a:r>
          </a:p>
        </p:txBody>
      </p:sp>
    </p:spTree>
    <p:extLst>
      <p:ext uri="{BB962C8B-B14F-4D97-AF65-F5344CB8AC3E}">
        <p14:creationId xmlns:p14="http://schemas.microsoft.com/office/powerpoint/2010/main" val="282189792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E651-F391-4AA3-B5A7-B5D94CEC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…it’s probably an </a:t>
            </a:r>
            <a:r>
              <a:rPr lang="en-US" u="sng" dirty="0"/>
              <a:t>integration</a:t>
            </a:r>
            <a:r>
              <a:rPr lang="en-US" dirty="0"/>
              <a:t> test </a:t>
            </a:r>
            <a:br>
              <a:rPr lang="en-US" dirty="0"/>
            </a:br>
            <a:r>
              <a:rPr lang="en-US" dirty="0"/>
              <a:t>and not a </a:t>
            </a:r>
            <a:r>
              <a:rPr lang="en-US" u="sng" dirty="0"/>
              <a:t>unit</a:t>
            </a:r>
            <a:r>
              <a:rPr lang="en-US" dirty="0"/>
              <a:t> test</a:t>
            </a:r>
          </a:p>
        </p:txBody>
      </p:sp>
    </p:spTree>
    <p:extLst>
      <p:ext uri="{BB962C8B-B14F-4D97-AF65-F5344CB8AC3E}">
        <p14:creationId xmlns:p14="http://schemas.microsoft.com/office/powerpoint/2010/main" val="221377107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516A5D-AE93-42DF-BEBE-66DB871141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Using the [Authorize] attribute</a:t>
            </a:r>
          </a:p>
          <a:p>
            <a:pPr lvl="1"/>
            <a:r>
              <a:rPr lang="en-US" dirty="0"/>
              <a:t>Part of ASP.NET Core</a:t>
            </a:r>
          </a:p>
          <a:p>
            <a:pPr lvl="1"/>
            <a:r>
              <a:rPr lang="en-US" dirty="0"/>
              <a:t>Apply to Controllers or Controller methods</a:t>
            </a:r>
          </a:p>
          <a:p>
            <a:r>
              <a:rPr lang="en-US" dirty="0"/>
              <a:t>Custom logic</a:t>
            </a:r>
          </a:p>
          <a:p>
            <a:pPr lvl="1"/>
            <a:r>
              <a:rPr lang="en-US" dirty="0"/>
              <a:t>Checks against IPrincipal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852F7-D607-4B98-8356-896BA9A7BB3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Two Ways to Implement Authorization in ASP.NET Core</a:t>
            </a:r>
          </a:p>
        </p:txBody>
      </p:sp>
    </p:spTree>
    <p:extLst>
      <p:ext uri="{BB962C8B-B14F-4D97-AF65-F5344CB8AC3E}">
        <p14:creationId xmlns:p14="http://schemas.microsoft.com/office/powerpoint/2010/main" val="240479749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D45F3B-76F0-4D72-9F16-412AD056AF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Apply it to a </a:t>
            </a:r>
          </a:p>
          <a:p>
            <a:pPr lvl="1"/>
            <a:r>
              <a:rPr lang="en-US" dirty="0"/>
              <a:t>Controller class</a:t>
            </a:r>
          </a:p>
          <a:p>
            <a:pPr lvl="1"/>
            <a:r>
              <a:rPr lang="en-US" dirty="0"/>
              <a:t>Controller method</a:t>
            </a:r>
          </a:p>
          <a:p>
            <a:pPr lvl="1"/>
            <a:endParaRPr lang="en-US" dirty="0"/>
          </a:p>
          <a:p>
            <a:r>
              <a:rPr lang="en-US" dirty="0"/>
              <a:t>User must be authenticated</a:t>
            </a:r>
          </a:p>
          <a:p>
            <a:pPr lvl="1"/>
            <a:r>
              <a:rPr lang="en-US" dirty="0"/>
              <a:t>[Authorize()]</a:t>
            </a:r>
          </a:p>
          <a:p>
            <a:r>
              <a:rPr lang="en-US" dirty="0"/>
              <a:t>Role-based authorization</a:t>
            </a:r>
          </a:p>
          <a:p>
            <a:pPr lvl="1"/>
            <a:r>
              <a:rPr lang="en-US" dirty="0"/>
              <a:t>[Authorize(Roles = "Administrator")]</a:t>
            </a:r>
          </a:p>
          <a:p>
            <a:r>
              <a:rPr lang="en-US" dirty="0"/>
              <a:t>Policy-based authorization</a:t>
            </a:r>
          </a:p>
          <a:p>
            <a:pPr lvl="1"/>
            <a:r>
              <a:rPr lang="en-US" dirty="0"/>
              <a:t>[Authorize(Policy = “</a:t>
            </a:r>
            <a:r>
              <a:rPr lang="en-US" dirty="0" err="1"/>
              <a:t>AdminOnlyPolicy</a:t>
            </a:r>
            <a:r>
              <a:rPr lang="en-US" dirty="0"/>
              <a:t>")]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77684-6CE1-49E0-B3A9-F5AF0474AC8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The </a:t>
            </a:r>
            <a:br>
              <a:rPr lang="en-US" dirty="0"/>
            </a:br>
            <a:r>
              <a:rPr lang="en-US" dirty="0"/>
              <a:t>[Authorize] Attribute</a:t>
            </a:r>
          </a:p>
        </p:txBody>
      </p:sp>
    </p:spTree>
    <p:extLst>
      <p:ext uri="{BB962C8B-B14F-4D97-AF65-F5344CB8AC3E}">
        <p14:creationId xmlns:p14="http://schemas.microsoft.com/office/powerpoint/2010/main" val="50139385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CF3314-C766-4CFF-9337-24936BA7C9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Nearly impossible to unit test</a:t>
            </a:r>
          </a:p>
          <a:p>
            <a:r>
              <a:rPr lang="en-US" dirty="0"/>
              <a:t>It’s really hard to integration test</a:t>
            </a:r>
          </a:p>
          <a:p>
            <a:endParaRPr lang="en-US" dirty="0"/>
          </a:p>
          <a:p>
            <a:r>
              <a:rPr lang="en-US" dirty="0"/>
              <a:t>My recommendation:</a:t>
            </a:r>
          </a:p>
          <a:p>
            <a:pPr lvl="1"/>
            <a:r>
              <a:rPr lang="en-US" dirty="0"/>
              <a:t>Don’t try to test that it’s working</a:t>
            </a:r>
          </a:p>
          <a:p>
            <a:pPr lvl="1"/>
            <a:r>
              <a:rPr lang="en-US" dirty="0"/>
              <a:t>Use reflection to check that the attribute is there with the right value(s)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FEF09-172E-43C6-B368-3D6C16B3B0E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The Bad News About the </a:t>
            </a:r>
            <a:br>
              <a:rPr lang="en-US" dirty="0"/>
            </a:br>
            <a:r>
              <a:rPr lang="en-US" dirty="0"/>
              <a:t>[Authorize] Attribute</a:t>
            </a:r>
          </a:p>
        </p:txBody>
      </p:sp>
    </p:spTree>
    <p:extLst>
      <p:ext uri="{BB962C8B-B14F-4D97-AF65-F5344CB8AC3E}">
        <p14:creationId xmlns:p14="http://schemas.microsoft.com/office/powerpoint/2010/main" val="204227760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A9790F-D8D5-41B9-BDE5-795AF83492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Get an instance of IPrincipal</a:t>
            </a:r>
          </a:p>
          <a:p>
            <a:r>
              <a:rPr lang="en-US" dirty="0"/>
              <a:t>Write checks against IPrincipal</a:t>
            </a:r>
          </a:p>
          <a:p>
            <a:r>
              <a:rPr lang="en-US" dirty="0"/>
              <a:t>Succeed or fail based on the checks</a:t>
            </a:r>
          </a:p>
          <a:p>
            <a:endParaRPr lang="en-US" dirty="0"/>
          </a:p>
          <a:p>
            <a:r>
              <a:rPr lang="en-US" dirty="0"/>
              <a:t>Recommendation:</a:t>
            </a:r>
          </a:p>
          <a:p>
            <a:pPr lvl="1"/>
            <a:r>
              <a:rPr lang="en-US" dirty="0"/>
              <a:t>Group the checks into methods that make the authorization decisions</a:t>
            </a:r>
          </a:p>
          <a:p>
            <a:pPr lvl="1"/>
            <a:r>
              <a:rPr lang="en-US" dirty="0"/>
              <a:t>Unit test the logic that makes the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8C82-3E05-4810-916F-9C8F8466591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Checks </a:t>
            </a:r>
            <a:br>
              <a:rPr lang="en-US" dirty="0"/>
            </a:br>
            <a:r>
              <a:rPr lang="en-US" dirty="0"/>
              <a:t>Against IPrincipal</a:t>
            </a:r>
          </a:p>
        </p:txBody>
      </p:sp>
    </p:spTree>
    <p:extLst>
      <p:ext uri="{BB962C8B-B14F-4D97-AF65-F5344CB8AC3E}">
        <p14:creationId xmlns:p14="http://schemas.microsoft.com/office/powerpoint/2010/main" val="427512323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1B65C8-0100-4439-8399-78D56194BA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Encapsulates the authorization decision logic</a:t>
            </a:r>
          </a:p>
          <a:p>
            <a:r>
              <a:rPr lang="en-US" dirty="0"/>
              <a:t>[Authorize(Policy = “</a:t>
            </a:r>
            <a:r>
              <a:rPr lang="en-US" dirty="0" err="1"/>
              <a:t>AdminOnlyPolicy</a:t>
            </a:r>
            <a:r>
              <a:rPr lang="en-US" dirty="0"/>
              <a:t>")]</a:t>
            </a:r>
          </a:p>
          <a:p>
            <a:r>
              <a:rPr lang="en-US" dirty="0"/>
              <a:t>Define policies in </a:t>
            </a:r>
            <a:r>
              <a:rPr lang="en-US" dirty="0" err="1"/>
              <a:t>Startup.cs</a:t>
            </a:r>
            <a:endParaRPr lang="en-US" dirty="0"/>
          </a:p>
          <a:p>
            <a:r>
              <a:rPr lang="en-US" dirty="0"/>
              <a:t>Policy has two parts:</a:t>
            </a:r>
          </a:p>
          <a:p>
            <a:pPr lvl="1"/>
            <a:r>
              <a:rPr lang="en-US" dirty="0"/>
              <a:t>Requirement</a:t>
            </a:r>
          </a:p>
          <a:p>
            <a:pPr lvl="1"/>
            <a:r>
              <a:rPr lang="en-US" dirty="0"/>
              <a:t>Handler</a:t>
            </a:r>
          </a:p>
          <a:p>
            <a:pPr fontAlgn="ctr"/>
            <a:r>
              <a:rPr lang="en-US" dirty="0" err="1"/>
              <a:t>IAuthorizationRequirement</a:t>
            </a:r>
            <a:endParaRPr lang="en-US" dirty="0"/>
          </a:p>
          <a:p>
            <a:pPr fontAlgn="ctr"/>
            <a:r>
              <a:rPr lang="en-US" dirty="0" err="1"/>
              <a:t>AuthorizationHandler</a:t>
            </a:r>
            <a:r>
              <a:rPr lang="en-US" dirty="0"/>
              <a:t>&lt;T&gt;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17C5E-E102-43E0-A38C-D398CC8E53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9111" y="1199178"/>
            <a:ext cx="2829917" cy="2734519"/>
          </a:xfrm>
        </p:spPr>
        <p:txBody>
          <a:bodyPr/>
          <a:lstStyle/>
          <a:p>
            <a:r>
              <a:rPr lang="en-US" dirty="0"/>
              <a:t>ASP.NET Core Security Policies</a:t>
            </a:r>
          </a:p>
        </p:txBody>
      </p:sp>
    </p:spTree>
    <p:extLst>
      <p:ext uri="{BB962C8B-B14F-4D97-AF65-F5344CB8AC3E}">
        <p14:creationId xmlns:p14="http://schemas.microsoft.com/office/powerpoint/2010/main" val="9721528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26FEA2-BD5C-4B55-BC25-33AC0867A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IAuthorizationRequirement</a:t>
            </a:r>
            <a:endParaRPr lang="en-US" dirty="0"/>
          </a:p>
          <a:p>
            <a:pPr fontAlgn="ctr"/>
            <a:r>
              <a:rPr lang="en-US" dirty="0"/>
              <a:t>Configuration information related to a Policy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Create a class</a:t>
            </a:r>
          </a:p>
          <a:p>
            <a:pPr fontAlgn="ctr"/>
            <a:r>
              <a:rPr lang="en-US" dirty="0"/>
              <a:t>Implement the interface</a:t>
            </a:r>
          </a:p>
          <a:p>
            <a:pPr fontAlgn="ctr"/>
            <a:r>
              <a:rPr lang="en-US" dirty="0"/>
              <a:t>(Optional) Provide properties for config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FEFB9-B936-4BD8-A644-5B719AD650F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/>
              <a:t>IAuthorization</a:t>
            </a:r>
            <a:br>
              <a:rPr lang="en-US" dirty="0"/>
            </a:br>
            <a:r>
              <a:rPr lang="en-US" dirty="0"/>
              <a:t>Requirement</a:t>
            </a:r>
          </a:p>
        </p:txBody>
      </p:sp>
    </p:spTree>
    <p:extLst>
      <p:ext uri="{BB962C8B-B14F-4D97-AF65-F5344CB8AC3E}">
        <p14:creationId xmlns:p14="http://schemas.microsoft.com/office/powerpoint/2010/main" val="420336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A8FC6-0C19-4C42-ACCC-4EC91E61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 are at the </a:t>
            </a:r>
            <a:br>
              <a:rPr lang="en-US" dirty="0"/>
            </a:br>
            <a:r>
              <a:rPr lang="en-US" dirty="0"/>
              <a:t>center of the coding universe.</a:t>
            </a:r>
          </a:p>
        </p:txBody>
      </p:sp>
    </p:spTree>
    <p:extLst>
      <p:ext uri="{BB962C8B-B14F-4D97-AF65-F5344CB8AC3E}">
        <p14:creationId xmlns:p14="http://schemas.microsoft.com/office/powerpoint/2010/main" val="393953851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C7FA96-8666-4A2F-A891-CF24D063B6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AuthorizationHandler</a:t>
            </a:r>
            <a:r>
              <a:rPr lang="en-US" dirty="0"/>
              <a:t>&lt;T&gt;</a:t>
            </a:r>
          </a:p>
          <a:p>
            <a:pPr lvl="1"/>
            <a:r>
              <a:rPr lang="en-US" dirty="0"/>
              <a:t>T = Class the implements </a:t>
            </a:r>
            <a:r>
              <a:rPr lang="en-US" dirty="0" err="1"/>
              <a:t>IAuthorizationRequirement</a:t>
            </a:r>
            <a:endParaRPr lang="en-US" dirty="0"/>
          </a:p>
          <a:p>
            <a:r>
              <a:rPr lang="en-US" dirty="0"/>
              <a:t>Implement </a:t>
            </a:r>
            <a:r>
              <a:rPr lang="en-US" dirty="0" err="1"/>
              <a:t>HandleRequirementAsync</a:t>
            </a:r>
            <a:r>
              <a:rPr lang="en-US" dirty="0"/>
              <a:t>(</a:t>
            </a:r>
            <a:br>
              <a:rPr lang="en-US" dirty="0"/>
            </a:br>
            <a:r>
              <a:rPr lang="en-US" dirty="0"/>
              <a:t>	context, requirement)</a:t>
            </a:r>
          </a:p>
          <a:p>
            <a:r>
              <a:rPr lang="en-US" dirty="0" err="1"/>
              <a:t>AuthorizationHandlerContext</a:t>
            </a:r>
            <a:endParaRPr lang="en-US" dirty="0"/>
          </a:p>
          <a:p>
            <a:pPr lvl="1"/>
            <a:r>
              <a:rPr lang="en-US" dirty="0"/>
              <a:t>Current authorization check info</a:t>
            </a:r>
          </a:p>
          <a:p>
            <a:pPr lvl="1"/>
            <a:r>
              <a:rPr lang="en-US" dirty="0"/>
              <a:t>Identity, Principal</a:t>
            </a:r>
          </a:p>
          <a:p>
            <a:pPr lvl="1"/>
            <a:r>
              <a:rPr lang="en-US" dirty="0"/>
              <a:t>MVC Context</a:t>
            </a:r>
          </a:p>
          <a:p>
            <a:r>
              <a:rPr lang="en-US" dirty="0"/>
              <a:t>Make the decision</a:t>
            </a:r>
          </a:p>
          <a:p>
            <a:pPr lvl="1"/>
            <a:r>
              <a:rPr lang="en-US" dirty="0"/>
              <a:t>Succeed()</a:t>
            </a:r>
          </a:p>
          <a:p>
            <a:pPr lvl="1"/>
            <a:r>
              <a:rPr lang="en-US" dirty="0"/>
              <a:t>Fail()</a:t>
            </a:r>
          </a:p>
          <a:p>
            <a:pPr lv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11DF1-337A-481D-A535-9D3BA365922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Authorization</a:t>
            </a:r>
            <a:br>
              <a:rPr lang="en-US" dirty="0"/>
            </a:br>
            <a:r>
              <a:rPr lang="en-US" dirty="0"/>
              <a:t>Handler&lt;T&gt;</a:t>
            </a:r>
          </a:p>
        </p:txBody>
      </p:sp>
    </p:spTree>
    <p:extLst>
      <p:ext uri="{BB962C8B-B14F-4D97-AF65-F5344CB8AC3E}">
        <p14:creationId xmlns:p14="http://schemas.microsoft.com/office/powerpoint/2010/main" val="249449672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78914C-ED2E-44B0-B36B-060E55255F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Unit test the policy handler logic in isolation</a:t>
            </a:r>
          </a:p>
          <a:p>
            <a:r>
              <a:rPr lang="en-US" dirty="0"/>
              <a:t>Focus testing on </a:t>
            </a:r>
            <a:r>
              <a:rPr lang="en-US" dirty="0" err="1"/>
              <a:t>AuthorizationHandler</a:t>
            </a:r>
            <a:r>
              <a:rPr lang="en-US" dirty="0"/>
              <a:t>&lt;T&gt;</a:t>
            </a:r>
          </a:p>
          <a:p>
            <a:endParaRPr lang="en-US" dirty="0"/>
          </a:p>
          <a:p>
            <a:r>
              <a:rPr lang="en-US" dirty="0"/>
              <a:t>Integration testing policy handlers with Controllers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E0E85-D2EB-4FD5-AFE0-CC2AAB8D471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Testing the Policies</a:t>
            </a:r>
          </a:p>
        </p:txBody>
      </p:sp>
    </p:spTree>
    <p:extLst>
      <p:ext uri="{BB962C8B-B14F-4D97-AF65-F5344CB8AC3E}">
        <p14:creationId xmlns:p14="http://schemas.microsoft.com/office/powerpoint/2010/main" val="327895069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1D4993-F81B-4895-B30D-6FF14EDCB2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Unit testing the [Authorize()] attribute</a:t>
            </a:r>
          </a:p>
          <a:p>
            <a:r>
              <a:rPr lang="en-US" dirty="0"/>
              <a:t>“Didn’t you say that was impossible?”</a:t>
            </a:r>
          </a:p>
          <a:p>
            <a:r>
              <a:rPr lang="en-US" dirty="0"/>
              <a:t>Testing the </a:t>
            </a:r>
            <a:r>
              <a:rPr lang="en-US" i="1" dirty="0"/>
              <a:t>existence</a:t>
            </a:r>
            <a:r>
              <a:rPr lang="en-US" dirty="0"/>
              <a:t> of [Authorize()] using Reflection</a:t>
            </a:r>
          </a:p>
          <a:p>
            <a:r>
              <a:rPr lang="en-US" dirty="0"/>
              <a:t>Avoids integration tests</a:t>
            </a:r>
          </a:p>
          <a:p>
            <a:r>
              <a:rPr lang="en-US" dirty="0"/>
              <a:t>Trusts that the decision implementation works</a:t>
            </a:r>
          </a:p>
          <a:p>
            <a:endParaRPr lang="en-US" dirty="0"/>
          </a:p>
          <a:p>
            <a:r>
              <a:rPr lang="en-US" dirty="0"/>
              <a:t>Technique is by David Pine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FA95D-49C5-4CD4-ADF7-7DF5E221338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332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3EAD2-1083-4F81-87DB-8325F7354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David Pine</a:t>
            </a:r>
          </a:p>
          <a:p>
            <a:r>
              <a:rPr lang="en-US" dirty="0"/>
              <a:t>Microsoft MVP</a:t>
            </a:r>
          </a:p>
          <a:p>
            <a:r>
              <a:rPr lang="en-US"/>
              <a:t>Google Developer Expert</a:t>
            </a:r>
            <a:endParaRPr lang="en-US" dirty="0"/>
          </a:p>
          <a:p>
            <a:r>
              <a:rPr lang="en-US" dirty="0"/>
              <a:t>Twitter: @davidpine7</a:t>
            </a:r>
          </a:p>
          <a:p>
            <a:r>
              <a:rPr lang="en-US" u="sng" dirty="0">
                <a:hlinkClick r:id="rId2"/>
              </a:rPr>
              <a:t>https://davidpine.net/blog/</a:t>
            </a:r>
            <a:br>
              <a:rPr lang="en-US" u="sng" dirty="0">
                <a:hlinkClick r:id="rId2"/>
              </a:rPr>
            </a:br>
            <a:r>
              <a:rPr lang="en-US" u="sng" dirty="0">
                <a:hlinkClick r:id="rId2"/>
              </a:rPr>
              <a:t>asp-net-core-security-unit-testing/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BEAEB-8746-42B1-8823-DB75112DE6F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Credit for </a:t>
            </a:r>
            <a:br>
              <a:rPr lang="en-US" dirty="0"/>
            </a:br>
            <a:r>
              <a:rPr lang="en-US" dirty="0"/>
              <a:t>This Idea</a:t>
            </a:r>
          </a:p>
        </p:txBody>
      </p:sp>
    </p:spTree>
    <p:extLst>
      <p:ext uri="{BB962C8B-B14F-4D97-AF65-F5344CB8AC3E}">
        <p14:creationId xmlns:p14="http://schemas.microsoft.com/office/powerpoint/2010/main" val="239520044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538D30-2684-498F-A47D-56887885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up:</a:t>
            </a:r>
            <a:br>
              <a:rPr lang="en-US" dirty="0"/>
            </a:br>
            <a:r>
              <a:rPr lang="en-US" dirty="0"/>
              <a:t>Implementing </a:t>
            </a:r>
            <a:br>
              <a:rPr lang="en-US" dirty="0"/>
            </a:br>
            <a:r>
              <a:rPr lang="en-US" dirty="0" err="1"/>
              <a:t>AuthorizationHandler</a:t>
            </a:r>
            <a:r>
              <a:rPr lang="en-US" dirty="0"/>
              <a:t>&lt;T&gt;</a:t>
            </a:r>
          </a:p>
        </p:txBody>
      </p:sp>
    </p:spTree>
    <p:extLst>
      <p:ext uri="{BB962C8B-B14F-4D97-AF65-F5344CB8AC3E}">
        <p14:creationId xmlns:p14="http://schemas.microsoft.com/office/powerpoint/2010/main" val="420458443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A505D-F1A0-415A-8888-B79F2D8AEC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Multi-part demo</a:t>
            </a:r>
          </a:p>
          <a:p>
            <a:r>
              <a:rPr lang="en-US" dirty="0"/>
              <a:t>ASP.NET Core </a:t>
            </a:r>
            <a:r>
              <a:rPr lang="en-US" dirty="0" err="1"/>
              <a:t>AuthorizationHandler</a:t>
            </a:r>
            <a:r>
              <a:rPr lang="en-US" dirty="0"/>
              <a:t> and Policy-based Authorization</a:t>
            </a:r>
          </a:p>
          <a:p>
            <a:r>
              <a:rPr lang="en-US" dirty="0"/>
              <a:t>Part 1: The overall code structure</a:t>
            </a:r>
          </a:p>
          <a:p>
            <a:r>
              <a:rPr lang="en-US" dirty="0"/>
              <a:t>Part 2: Implement the unit tests</a:t>
            </a:r>
          </a:p>
          <a:p>
            <a:r>
              <a:rPr lang="en-US" dirty="0"/>
              <a:t>Part 3: Implement </a:t>
            </a:r>
            <a:r>
              <a:rPr lang="en-US" dirty="0" err="1"/>
              <a:t>AuthorizationHandler</a:t>
            </a:r>
            <a:r>
              <a:rPr lang="en-US" dirty="0"/>
              <a:t>&lt;T&gt;</a:t>
            </a:r>
          </a:p>
          <a:p>
            <a:r>
              <a:rPr lang="en-US" dirty="0"/>
              <a:t>Part 4: Create the policy</a:t>
            </a:r>
          </a:p>
          <a:p>
            <a:pPr lvl="1"/>
            <a:r>
              <a:rPr lang="en-US" dirty="0"/>
              <a:t>Hook it in to ASP.NET Core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B016B5-D6AD-4522-A5F4-3C4BFBDEB06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2928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02C7E7-53A4-402C-9374-2E5B181A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up:</a:t>
            </a:r>
            <a:br>
              <a:rPr lang="en-US" dirty="0"/>
            </a:br>
            <a:r>
              <a:rPr lang="en-US" dirty="0"/>
              <a:t>Use the Strategy Pattern</a:t>
            </a:r>
            <a:br>
              <a:rPr lang="en-US" dirty="0"/>
            </a:br>
            <a:r>
              <a:rPr lang="en-US" dirty="0"/>
              <a:t>to make authorization decisions</a:t>
            </a:r>
          </a:p>
        </p:txBody>
      </p:sp>
    </p:spTree>
    <p:extLst>
      <p:ext uri="{BB962C8B-B14F-4D97-AF65-F5344CB8AC3E}">
        <p14:creationId xmlns:p14="http://schemas.microsoft.com/office/powerpoint/2010/main" val="261987341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A505D-F1A0-415A-8888-B79F2D8AEC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President Database is going start selling subscriptions</a:t>
            </a:r>
          </a:p>
          <a:p>
            <a:pPr lvl="1"/>
            <a:r>
              <a:rPr lang="en-US" dirty="0"/>
              <a:t>Basic </a:t>
            </a:r>
            <a:r>
              <a:rPr lang="en-US" dirty="0">
                <a:sym typeface="Wingdings" panose="05000000000000000000" pitchFamily="2" charset="2"/>
              </a:rPr>
              <a:t> Search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Ultimate  Search + Images</a:t>
            </a:r>
            <a:endParaRPr lang="en-US" dirty="0"/>
          </a:p>
          <a:p>
            <a:r>
              <a:rPr lang="en-US" dirty="0"/>
              <a:t>Decide if a user is authorized to do something</a:t>
            </a:r>
          </a:p>
          <a:p>
            <a:r>
              <a:rPr lang="en-US" dirty="0"/>
              <a:t>Strategy Pattern</a:t>
            </a:r>
          </a:p>
          <a:p>
            <a:pPr lvl="1"/>
            <a:r>
              <a:rPr lang="en-US" dirty="0"/>
              <a:t>Strategy encapsulates algorithms &amp; business logic</a:t>
            </a:r>
          </a:p>
          <a:p>
            <a:r>
              <a:rPr lang="en-US" dirty="0" err="1"/>
              <a:t>IUserAuthorizationStrategy</a:t>
            </a:r>
            <a:endParaRPr lang="en-US" dirty="0"/>
          </a:p>
          <a:p>
            <a:r>
              <a:rPr lang="en-US" dirty="0" err="1"/>
              <a:t>DefaultUserAuthorizationStrategy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FF16D9-D11E-4308-AB6B-64A9B53BF70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2976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538D30-2684-498F-A47D-56887885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up:</a:t>
            </a:r>
            <a:br>
              <a:rPr lang="en-US" dirty="0"/>
            </a:br>
            <a:r>
              <a:rPr lang="en-US" dirty="0"/>
              <a:t>Middleware</a:t>
            </a:r>
          </a:p>
        </p:txBody>
      </p:sp>
    </p:spTree>
    <p:extLst>
      <p:ext uri="{BB962C8B-B14F-4D97-AF65-F5344CB8AC3E}">
        <p14:creationId xmlns:p14="http://schemas.microsoft.com/office/powerpoint/2010/main" val="265567873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7F8207-E8D6-4A24-9FBA-3BF237696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Middleware</a:t>
            </a:r>
          </a:p>
        </p:txBody>
      </p:sp>
    </p:spTree>
    <p:extLst>
      <p:ext uri="{BB962C8B-B14F-4D97-AF65-F5344CB8AC3E}">
        <p14:creationId xmlns:p14="http://schemas.microsoft.com/office/powerpoint/2010/main" val="259309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D989-7426-408D-80B3-763ED156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 goal:</a:t>
            </a:r>
            <a:br>
              <a:rPr lang="en-US" dirty="0"/>
            </a:br>
            <a:r>
              <a:rPr lang="en-US" dirty="0"/>
              <a:t>Test in isolation and </a:t>
            </a:r>
            <a:br>
              <a:rPr lang="en-US" dirty="0"/>
            </a:br>
            <a:r>
              <a:rPr lang="en-US" dirty="0"/>
              <a:t>test without dependencies</a:t>
            </a:r>
          </a:p>
        </p:txBody>
      </p:sp>
    </p:spTree>
    <p:extLst>
      <p:ext uri="{BB962C8B-B14F-4D97-AF65-F5344CB8AC3E}">
        <p14:creationId xmlns:p14="http://schemas.microsoft.com/office/powerpoint/2010/main" val="171632972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BB96-1E9A-40F1-85ED-4B355EDAF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middleware?</a:t>
            </a:r>
          </a:p>
        </p:txBody>
      </p:sp>
    </p:spTree>
    <p:extLst>
      <p:ext uri="{BB962C8B-B14F-4D97-AF65-F5344CB8AC3E}">
        <p14:creationId xmlns:p14="http://schemas.microsoft.com/office/powerpoint/2010/main" val="36801606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013EA-CBA9-4976-A948-A8F05DC0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stuff in the middle</a:t>
            </a:r>
          </a:p>
        </p:txBody>
      </p:sp>
    </p:spTree>
    <p:extLst>
      <p:ext uri="{BB962C8B-B14F-4D97-AF65-F5344CB8AC3E}">
        <p14:creationId xmlns:p14="http://schemas.microsoft.com/office/powerpoint/2010/main" val="285655183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CA4A-11EB-4FE2-A7F7-1AF2FD3E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Middleware lets you plug </a:t>
            </a:r>
            <a:br>
              <a:rPr lang="en-US" dirty="0"/>
            </a:br>
            <a:r>
              <a:rPr lang="en-US" dirty="0"/>
              <a:t>your code into the </a:t>
            </a:r>
            <a:br>
              <a:rPr lang="en-US" dirty="0"/>
            </a:br>
            <a:r>
              <a:rPr lang="en-US" dirty="0"/>
              <a:t>ASP.NET Core execution pipeline</a:t>
            </a:r>
          </a:p>
        </p:txBody>
      </p:sp>
    </p:spTree>
    <p:extLst>
      <p:ext uri="{BB962C8B-B14F-4D97-AF65-F5344CB8AC3E}">
        <p14:creationId xmlns:p14="http://schemas.microsoft.com/office/powerpoint/2010/main" val="79548342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F8A514-7A08-4DCC-9570-B78BE8E9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4D7C3-DDFC-4393-835B-D86BBCB03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24" y="883656"/>
            <a:ext cx="5571151" cy="35655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BA09E8-056A-4E7D-B058-2E010573FD72}"/>
              </a:ext>
            </a:extLst>
          </p:cNvPr>
          <p:cNvSpPr/>
          <p:nvPr/>
        </p:nvSpPr>
        <p:spPr>
          <a:xfrm>
            <a:off x="1160317" y="4563707"/>
            <a:ext cx="682336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https://docs.microsoft.com/en-us/aspnet/core/fundamentals/middleware</a:t>
            </a:r>
          </a:p>
        </p:txBody>
      </p:sp>
    </p:spTree>
    <p:extLst>
      <p:ext uri="{BB962C8B-B14F-4D97-AF65-F5344CB8AC3E}">
        <p14:creationId xmlns:p14="http://schemas.microsoft.com/office/powerpoint/2010/main" val="235362589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27D3E7-00B7-4F39-BE96-2189530B1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“What does middleware have </a:t>
            </a:r>
            <a:br>
              <a:rPr lang="en-US" dirty="0"/>
            </a:br>
            <a:r>
              <a:rPr lang="en-US" dirty="0"/>
              <a:t>to do with security?”</a:t>
            </a:r>
          </a:p>
        </p:txBody>
      </p:sp>
    </p:spTree>
    <p:extLst>
      <p:ext uri="{BB962C8B-B14F-4D97-AF65-F5344CB8AC3E}">
        <p14:creationId xmlns:p14="http://schemas.microsoft.com/office/powerpoint/2010/main" val="286759740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B44D-1596-4D9C-AB1D-1A8A8AE0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necessarily anything…</a:t>
            </a:r>
          </a:p>
        </p:txBody>
      </p:sp>
    </p:spTree>
    <p:extLst>
      <p:ext uri="{BB962C8B-B14F-4D97-AF65-F5344CB8AC3E}">
        <p14:creationId xmlns:p14="http://schemas.microsoft.com/office/powerpoint/2010/main" val="262932461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4FFA-2E0A-4474-B8D6-7BD5665F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it can be really helpful in </a:t>
            </a:r>
            <a:br>
              <a:rPr lang="en-US" dirty="0"/>
            </a:br>
            <a:r>
              <a:rPr lang="en-US" dirty="0"/>
              <a:t>security scenarios</a:t>
            </a:r>
          </a:p>
        </p:txBody>
      </p:sp>
    </p:spTree>
    <p:extLst>
      <p:ext uri="{BB962C8B-B14F-4D97-AF65-F5344CB8AC3E}">
        <p14:creationId xmlns:p14="http://schemas.microsoft.com/office/powerpoint/2010/main" val="350804417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3BF2DE-1BCA-4DF1-BFD5-D2F2FF40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Middleware to hook into the </a:t>
            </a:r>
            <a:br>
              <a:rPr lang="en-US" dirty="0"/>
            </a:br>
            <a:r>
              <a:rPr lang="en-US" dirty="0"/>
              <a:t>execution pipeline and </a:t>
            </a:r>
            <a:br>
              <a:rPr lang="en-US" dirty="0"/>
            </a:br>
            <a:r>
              <a:rPr lang="en-US" dirty="0"/>
              <a:t>populate claims</a:t>
            </a:r>
          </a:p>
        </p:txBody>
      </p:sp>
    </p:spTree>
    <p:extLst>
      <p:ext uri="{BB962C8B-B14F-4D97-AF65-F5344CB8AC3E}">
        <p14:creationId xmlns:p14="http://schemas.microsoft.com/office/powerpoint/2010/main" val="290049990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28F50-FDD8-4984-A25A-35451CA737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Really easy</a:t>
            </a:r>
          </a:p>
          <a:p>
            <a:r>
              <a:rPr lang="en-US" dirty="0"/>
              <a:t>Create a class that implements</a:t>
            </a:r>
            <a:br>
              <a:rPr lang="en-US" dirty="0"/>
            </a:br>
            <a:r>
              <a:rPr lang="en-US" dirty="0" err="1"/>
              <a:t>Microsoft.AspNetCore.Http.IMiddleware</a:t>
            </a:r>
            <a:endParaRPr lang="en-US" dirty="0"/>
          </a:p>
          <a:p>
            <a:r>
              <a:rPr lang="en-US" dirty="0" err="1"/>
              <a:t>InvokeAsync</a:t>
            </a:r>
            <a:r>
              <a:rPr lang="en-US" dirty="0"/>
              <a:t>(</a:t>
            </a:r>
            <a:r>
              <a:rPr lang="en-US" dirty="0" err="1"/>
              <a:t>HttpContext</a:t>
            </a:r>
            <a:r>
              <a:rPr lang="en-US" dirty="0"/>
              <a:t> context, </a:t>
            </a:r>
            <a:r>
              <a:rPr lang="en-US" dirty="0" err="1"/>
              <a:t>RequestDelegate</a:t>
            </a:r>
            <a:r>
              <a:rPr lang="en-US" dirty="0"/>
              <a:t> next)</a:t>
            </a:r>
          </a:p>
          <a:p>
            <a:endParaRPr lang="en-US" dirty="0"/>
          </a:p>
          <a:p>
            <a:r>
              <a:rPr lang="en-US" dirty="0"/>
              <a:t>Configure </a:t>
            </a:r>
            <a:r>
              <a:rPr lang="en-US" dirty="0" err="1"/>
              <a:t>Startup.cs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2D2AB-6F7C-4A1C-A67B-21DA58AE2A3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Implementing Middleware</a:t>
            </a:r>
          </a:p>
        </p:txBody>
      </p:sp>
    </p:spTree>
    <p:extLst>
      <p:ext uri="{BB962C8B-B14F-4D97-AF65-F5344CB8AC3E}">
        <p14:creationId xmlns:p14="http://schemas.microsoft.com/office/powerpoint/2010/main" val="9906982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C427F7-D4CB-4C00-9C7D-96809DC6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up:</a:t>
            </a:r>
            <a:br>
              <a:rPr lang="en-US" dirty="0"/>
            </a:br>
            <a:r>
              <a:rPr lang="en-US" dirty="0"/>
              <a:t>Middleware Demo</a:t>
            </a:r>
          </a:p>
        </p:txBody>
      </p:sp>
    </p:spTree>
    <p:extLst>
      <p:ext uri="{BB962C8B-B14F-4D97-AF65-F5344CB8AC3E}">
        <p14:creationId xmlns:p14="http://schemas.microsoft.com/office/powerpoint/2010/main" val="246605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5CBA-72A3-4252-B2A9-5ACBD243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 are the </a:t>
            </a:r>
            <a:br>
              <a:rPr lang="en-US" dirty="0"/>
            </a:br>
            <a:r>
              <a:rPr lang="en-US" dirty="0"/>
              <a:t>ultimate dependency.</a:t>
            </a:r>
          </a:p>
        </p:txBody>
      </p:sp>
    </p:spTree>
    <p:extLst>
      <p:ext uri="{BB962C8B-B14F-4D97-AF65-F5344CB8AC3E}">
        <p14:creationId xmlns:p14="http://schemas.microsoft.com/office/powerpoint/2010/main" val="20981343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A505D-F1A0-415A-8888-B79F2D8AEC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fontAlgn="ctr"/>
            <a:r>
              <a:rPr lang="en-US" dirty="0"/>
              <a:t>ASP.NET Core Middleware</a:t>
            </a:r>
          </a:p>
          <a:p>
            <a:pPr fontAlgn="ctr"/>
            <a:r>
              <a:rPr lang="en-US" dirty="0"/>
              <a:t>Load information about user’s subscription status</a:t>
            </a:r>
          </a:p>
          <a:p>
            <a:pPr fontAlgn="ctr"/>
            <a:r>
              <a:rPr lang="en-US" dirty="0"/>
              <a:t>Populate claims</a:t>
            </a:r>
          </a:p>
          <a:p>
            <a:pPr fontAlgn="ctr"/>
            <a:r>
              <a:rPr lang="en-US" dirty="0"/>
              <a:t>Unit Tests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BB13CF-E4A4-44C8-BE4B-6886B8C9468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4821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146048466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833" y="3128420"/>
            <a:ext cx="4810807" cy="9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046" y="4196522"/>
            <a:ext cx="4345490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 defTabSz="685800">
              <a:lnSpc>
                <a:spcPct val="90000"/>
              </a:lnSpc>
              <a:spcAft>
                <a:spcPts val="441"/>
              </a:spcAft>
            </a:pPr>
            <a:r>
              <a:rPr lang="en-US" sz="176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783321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A24B-927C-4E6B-9A0D-BC431B357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Secret:</a:t>
            </a:r>
            <a:br>
              <a:rPr lang="en-US" dirty="0"/>
            </a:br>
            <a:r>
              <a:rPr lang="en-US" dirty="0"/>
              <a:t>Don’t test your database</a:t>
            </a:r>
          </a:p>
        </p:txBody>
      </p:sp>
    </p:spTree>
    <p:extLst>
      <p:ext uri="{BB962C8B-B14F-4D97-AF65-F5344CB8AC3E}">
        <p14:creationId xmlns:p14="http://schemas.microsoft.com/office/powerpoint/2010/main" val="20506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5E89A-958F-4533-8D6F-1170658D1C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Code against interfaces</a:t>
            </a:r>
          </a:p>
          <a:p>
            <a:pPr lvl="1"/>
            <a:r>
              <a:rPr lang="en-US" dirty="0"/>
              <a:t>Code against </a:t>
            </a:r>
            <a:r>
              <a:rPr lang="en-US" dirty="0" err="1"/>
              <a:t>IPerson</a:t>
            </a:r>
            <a:r>
              <a:rPr lang="en-US" dirty="0"/>
              <a:t> not Person</a:t>
            </a:r>
          </a:p>
          <a:p>
            <a:r>
              <a:rPr lang="en-US" dirty="0"/>
              <a:t>Use dependency injection</a:t>
            </a:r>
          </a:p>
          <a:p>
            <a:pPr lvl="1"/>
            <a:r>
              <a:rPr lang="en-US" dirty="0"/>
              <a:t>Represent dependencies as interfaces</a:t>
            </a:r>
          </a:p>
          <a:p>
            <a:pPr lvl="1"/>
            <a:r>
              <a:rPr lang="en-US" dirty="0"/>
              <a:t>Pass dependencies in through the constructor of the relying class</a:t>
            </a:r>
          </a:p>
          <a:p>
            <a:r>
              <a:rPr lang="en-US" dirty="0"/>
              <a:t>Single Responsibility Principle (SRP)</a:t>
            </a:r>
          </a:p>
          <a:p>
            <a:pPr lvl="1"/>
            <a:r>
              <a:rPr lang="en-US" dirty="0"/>
              <a:t>A class should do only one thing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14467-C06A-4CB1-9A2A-0B2CA91389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Unit Testing Tips</a:t>
            </a:r>
          </a:p>
        </p:txBody>
      </p:sp>
    </p:spTree>
    <p:extLst>
      <p:ext uri="{BB962C8B-B14F-4D97-AF65-F5344CB8AC3E}">
        <p14:creationId xmlns:p14="http://schemas.microsoft.com/office/powerpoint/2010/main" val="3978842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5CBA-72A3-4252-B2A9-5ACBD243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 are the </a:t>
            </a:r>
            <a:br>
              <a:rPr lang="en-US" dirty="0"/>
            </a:br>
            <a:r>
              <a:rPr lang="en-US" dirty="0"/>
              <a:t>ultimate dependency.</a:t>
            </a:r>
          </a:p>
        </p:txBody>
      </p:sp>
    </p:spTree>
    <p:extLst>
      <p:ext uri="{BB962C8B-B14F-4D97-AF65-F5344CB8AC3E}">
        <p14:creationId xmlns:p14="http://schemas.microsoft.com/office/powerpoint/2010/main" val="156798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76B9C-3787-46F1-9EB6-9E2AD21DF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Hide your database behind an interface</a:t>
            </a:r>
          </a:p>
          <a:p>
            <a:r>
              <a:rPr lang="en-US" dirty="0"/>
              <a:t>Hide the database implementation details</a:t>
            </a:r>
          </a:p>
          <a:p>
            <a:r>
              <a:rPr lang="en-US" dirty="0">
                <a:sym typeface="Wingdings" panose="05000000000000000000" pitchFamily="2" charset="2"/>
              </a:rPr>
              <a:t>Hide the </a:t>
            </a:r>
            <a:r>
              <a:rPr lang="en-US" strike="sngStrike" dirty="0">
                <a:sym typeface="Wingdings" panose="05000000000000000000" pitchFamily="2" charset="2"/>
              </a:rPr>
              <a:t>database</a:t>
            </a:r>
            <a:r>
              <a:rPr lang="en-US" dirty="0">
                <a:sym typeface="Wingdings" panose="05000000000000000000" pitchFamily="2" charset="2"/>
              </a:rPr>
              <a:t> implementation 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C464-B505-4806-BC91-EB6D2514D4C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Database Unit Testing Goals</a:t>
            </a:r>
          </a:p>
        </p:txBody>
      </p:sp>
    </p:spTree>
    <p:extLst>
      <p:ext uri="{BB962C8B-B14F-4D97-AF65-F5344CB8AC3E}">
        <p14:creationId xmlns:p14="http://schemas.microsoft.com/office/powerpoint/2010/main" val="1878318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5AB3A4-3A4A-4F54-8D57-3D0634924C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Persistence = permanently stored</a:t>
            </a:r>
          </a:p>
          <a:p>
            <a:r>
              <a:rPr lang="en-US" dirty="0"/>
              <a:t>Persistence mechanism could be...</a:t>
            </a:r>
          </a:p>
          <a:p>
            <a:pPr lvl="1"/>
            <a:r>
              <a:rPr lang="en-US" dirty="0"/>
              <a:t>Relational database</a:t>
            </a:r>
          </a:p>
          <a:p>
            <a:pPr lvl="1"/>
            <a:r>
              <a:rPr lang="en-US" dirty="0"/>
              <a:t>NoSQL database</a:t>
            </a:r>
          </a:p>
          <a:p>
            <a:pPr lvl="1"/>
            <a:r>
              <a:rPr lang="en-US" dirty="0"/>
              <a:t>Document database</a:t>
            </a:r>
          </a:p>
          <a:p>
            <a:pPr lvl="1"/>
            <a:r>
              <a:rPr lang="en-US" dirty="0"/>
              <a:t>Web service</a:t>
            </a:r>
          </a:p>
          <a:p>
            <a:pPr lvl="1"/>
            <a:r>
              <a:rPr lang="en-US" dirty="0"/>
              <a:t>In-memory</a:t>
            </a:r>
          </a:p>
          <a:p>
            <a:pPr lvl="1"/>
            <a:r>
              <a:rPr lang="en-US" dirty="0"/>
              <a:t>File system</a:t>
            </a:r>
          </a:p>
          <a:p>
            <a:r>
              <a:rPr lang="en-US" dirty="0"/>
              <a:t>The “how” doesn’t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3F33A-4E71-498F-923F-458B8213D45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751" y="1199178"/>
            <a:ext cx="3314928" cy="2734519"/>
          </a:xfrm>
        </p:spPr>
        <p:txBody>
          <a:bodyPr/>
          <a:lstStyle/>
          <a:p>
            <a:r>
              <a:rPr lang="en-US" dirty="0"/>
              <a:t>Think “Persistence” Not “Database”</a:t>
            </a:r>
          </a:p>
        </p:txBody>
      </p:sp>
    </p:spTree>
    <p:extLst>
      <p:ext uri="{BB962C8B-B14F-4D97-AF65-F5344CB8AC3E}">
        <p14:creationId xmlns:p14="http://schemas.microsoft.com/office/powerpoint/2010/main" val="209160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0F4735-C307-4865-8C95-460B7BB0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Repository Pattern</a:t>
            </a:r>
          </a:p>
        </p:txBody>
      </p:sp>
    </p:spTree>
    <p:extLst>
      <p:ext uri="{BB962C8B-B14F-4D97-AF65-F5344CB8AC3E}">
        <p14:creationId xmlns:p14="http://schemas.microsoft.com/office/powerpoint/2010/main" val="202379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989489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Brookline, MA</a:t>
            </a:r>
          </a:p>
          <a:p>
            <a:r>
              <a:rPr lang="en-US" dirty="0"/>
              <a:t>Consultant &amp; Trainer</a:t>
            </a:r>
          </a:p>
          <a:p>
            <a:r>
              <a:rPr lang="en-US" dirty="0"/>
              <a:t>Rental Chief Technology Officer</a:t>
            </a:r>
          </a:p>
          <a:p>
            <a:r>
              <a:rPr lang="en-US" dirty="0"/>
              <a:t>Therapist for Teams</a:t>
            </a:r>
          </a:p>
          <a:p>
            <a:pPr>
              <a:lnSpc>
                <a:spcPct val="100000"/>
              </a:lnSpc>
            </a:pPr>
            <a:r>
              <a:rPr lang="en-US" dirty="0"/>
              <a:t>Scrum, DevOps, Azure, </a:t>
            </a:r>
            <a:br>
              <a:rPr lang="en-US" dirty="0"/>
            </a:br>
            <a:r>
              <a:rPr lang="en-US" dirty="0"/>
              <a:t>    Team Foundation Server, </a:t>
            </a:r>
            <a:br>
              <a:rPr lang="en-US" dirty="0"/>
            </a:br>
            <a:r>
              <a:rPr lang="en-US" dirty="0"/>
              <a:t>    Software Architecture &amp; Testing</a:t>
            </a:r>
          </a:p>
          <a:p>
            <a:r>
              <a:rPr lang="en-US" dirty="0"/>
              <a:t>Microsoft MVP</a:t>
            </a:r>
          </a:p>
          <a:p>
            <a:r>
              <a:rPr lang="en-US" dirty="0"/>
              <a:t>Pluralsight Author</a:t>
            </a:r>
          </a:p>
          <a:p>
            <a:r>
              <a:rPr lang="en-US" dirty="0" err="1"/>
              <a:t>Scrum.org</a:t>
            </a:r>
            <a:r>
              <a:rPr lang="en-US" dirty="0"/>
              <a:t> Trainer</a:t>
            </a:r>
          </a:p>
          <a:p>
            <a:r>
              <a:rPr lang="en-US" dirty="0"/>
              <a:t>@benday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80" y="2207135"/>
            <a:ext cx="3464156" cy="747791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580" y="1417870"/>
            <a:ext cx="3369780" cy="6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40" y="3181280"/>
            <a:ext cx="1972466" cy="682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0" y="3315749"/>
            <a:ext cx="1244699" cy="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6D6F1-1B74-49E0-9981-607AAADA75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Encapsulate persistence logic</a:t>
            </a:r>
          </a:p>
          <a:p>
            <a:pPr lvl="1"/>
            <a:r>
              <a:rPr lang="en-US" dirty="0"/>
              <a:t>Data access logic</a:t>
            </a:r>
          </a:p>
          <a:p>
            <a:r>
              <a:rPr lang="en-US" dirty="0"/>
              <a:t>Usually in the context of a single class</a:t>
            </a:r>
          </a:p>
          <a:p>
            <a:r>
              <a:rPr lang="en-US" dirty="0"/>
              <a:t>Need data access for a Person class?</a:t>
            </a:r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IPersonRepository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SqlServerPersonRepository</a:t>
            </a:r>
            <a:r>
              <a:rPr lang="en-US" dirty="0">
                <a:sym typeface="Wingdings" panose="05000000000000000000" pitchFamily="2" charset="2"/>
              </a:rPr>
              <a:t> : 	</a:t>
            </a:r>
            <a:r>
              <a:rPr lang="en-US" dirty="0" err="1">
                <a:sym typeface="Wingdings" panose="05000000000000000000" pitchFamily="2" charset="2"/>
              </a:rPr>
              <a:t>IPersonRepository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CosmosDocumentDbPersonRepository</a:t>
            </a:r>
            <a:r>
              <a:rPr lang="en-US" dirty="0">
                <a:sym typeface="Wingdings" panose="05000000000000000000" pitchFamily="2" charset="2"/>
              </a:rPr>
              <a:t> : 	</a:t>
            </a:r>
            <a:r>
              <a:rPr lang="en-US" dirty="0" err="1">
                <a:sym typeface="Wingdings" panose="05000000000000000000" pitchFamily="2" charset="2"/>
              </a:rPr>
              <a:t>IPersonRepository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67764-4D20-48EA-9118-14EBF71BF32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The Repository Pattern</a:t>
            </a:r>
          </a:p>
        </p:txBody>
      </p:sp>
    </p:spTree>
    <p:extLst>
      <p:ext uri="{BB962C8B-B14F-4D97-AF65-F5344CB8AC3E}">
        <p14:creationId xmlns:p14="http://schemas.microsoft.com/office/powerpoint/2010/main" val="95259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38591C-AAE0-46C1-A37B-E65BF063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IPersonRepository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A50F5-7CF9-4146-B206-4EC9654B7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578" y="1348703"/>
            <a:ext cx="5440849" cy="27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660310-7EEE-4F97-B439-141DB6C8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5143500"/>
          </a:xfrm>
        </p:spPr>
        <p:txBody>
          <a:bodyPr/>
          <a:lstStyle/>
          <a:p>
            <a:r>
              <a:rPr lang="en-US" dirty="0"/>
              <a:t>Next up: </a:t>
            </a:r>
            <a:br>
              <a:rPr lang="en-US" dirty="0"/>
            </a:br>
            <a:r>
              <a:rPr lang="en-US" dirty="0"/>
              <a:t>The Object-relational Impedance Mismatch Problem and </a:t>
            </a:r>
            <a:br>
              <a:rPr lang="en-US" dirty="0"/>
            </a:br>
            <a:r>
              <a:rPr lang="en-US" dirty="0"/>
              <a:t>the Adapter Pattern</a:t>
            </a:r>
          </a:p>
        </p:txBody>
      </p:sp>
    </p:spTree>
    <p:extLst>
      <p:ext uri="{BB962C8B-B14F-4D97-AF65-F5344CB8AC3E}">
        <p14:creationId xmlns:p14="http://schemas.microsoft.com/office/powerpoint/2010/main" val="2311798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38591C-AAE0-46C1-A37B-E65BF063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IPersonRepository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42BD3-190E-3741-BFC0-BC4CEE630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578" y="1348703"/>
            <a:ext cx="5440849" cy="273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12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8B61-50D5-4D1B-85F8-5D5E289F2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Object-relational Impedance Mismatch Problem</a:t>
            </a:r>
          </a:p>
        </p:txBody>
      </p:sp>
    </p:spTree>
    <p:extLst>
      <p:ext uri="{BB962C8B-B14F-4D97-AF65-F5344CB8AC3E}">
        <p14:creationId xmlns:p14="http://schemas.microsoft.com/office/powerpoint/2010/main" val="735515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051AE-8F3A-4E29-A3C9-41E0835AFB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78024" y="320028"/>
            <a:ext cx="5082266" cy="4492819"/>
          </a:xfrm>
        </p:spPr>
        <p:txBody>
          <a:bodyPr/>
          <a:lstStyle/>
          <a:p>
            <a:r>
              <a:rPr lang="en-US" dirty="0"/>
              <a:t>The data for an object is one thing</a:t>
            </a:r>
          </a:p>
          <a:p>
            <a:r>
              <a:rPr lang="en-US" dirty="0"/>
              <a:t>When stored in a database, it might be multiple things</a:t>
            </a:r>
          </a:p>
          <a:p>
            <a:endParaRPr lang="en-US" dirty="0"/>
          </a:p>
          <a:p>
            <a:r>
              <a:rPr lang="en-US" dirty="0"/>
              <a:t>Huge source of complexity</a:t>
            </a:r>
          </a:p>
          <a:p>
            <a:r>
              <a:rPr lang="en-US" dirty="0"/>
              <a:t>Complexity </a:t>
            </a:r>
            <a:r>
              <a:rPr lang="en-US" dirty="0">
                <a:sym typeface="Wingdings" panose="05000000000000000000" pitchFamily="2" charset="2"/>
              </a:rPr>
              <a:t> Bugs</a:t>
            </a:r>
          </a:p>
          <a:p>
            <a:r>
              <a:rPr lang="en-US" dirty="0">
                <a:sym typeface="Wingdings" panose="05000000000000000000" pitchFamily="2" charset="2"/>
              </a:rPr>
              <a:t>High probability of bugs 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i="1" dirty="0">
                <a:sym typeface="Wingdings" panose="05000000000000000000" pitchFamily="2" charset="2"/>
              </a:rPr>
              <a:t>“I want to test this”</a:t>
            </a: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6A8F6-70FE-447B-ACE7-39CD002B10D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Object-relational Impedance Mismatch</a:t>
            </a:r>
          </a:p>
        </p:txBody>
      </p:sp>
    </p:spTree>
    <p:extLst>
      <p:ext uri="{BB962C8B-B14F-4D97-AF65-F5344CB8AC3E}">
        <p14:creationId xmlns:p14="http://schemas.microsoft.com/office/powerpoint/2010/main" val="634844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C97E11-A3FB-4361-B202-78A3D826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vs. Database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90D84A-3D10-4B6B-896B-887D7C8A3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597" y="1132449"/>
            <a:ext cx="3433370" cy="37944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6B9E15-08D2-44C1-A4C3-EA6B32A4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75" y="1615229"/>
            <a:ext cx="3564731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C97E11-A3FB-4361-B202-78A3D826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vs. Database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90D84A-3D10-4B6B-896B-887D7C8A3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597" y="1132449"/>
            <a:ext cx="3433370" cy="37944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6B9E15-08D2-44C1-A4C3-EA6B32A4D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75" y="1615229"/>
            <a:ext cx="3564731" cy="28289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2BBD66-89B5-4EFA-BA35-91FA33912360}"/>
              </a:ext>
            </a:extLst>
          </p:cNvPr>
          <p:cNvSpPr/>
          <p:nvPr/>
        </p:nvSpPr>
        <p:spPr>
          <a:xfrm>
            <a:off x="763173" y="2011680"/>
            <a:ext cx="3369212" cy="815927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B06EC3D-A1E7-4B88-A552-D9F784834E70}"/>
              </a:ext>
            </a:extLst>
          </p:cNvPr>
          <p:cNvSpPr/>
          <p:nvPr/>
        </p:nvSpPr>
        <p:spPr>
          <a:xfrm rot="847487">
            <a:off x="4254059" y="2433711"/>
            <a:ext cx="675249" cy="40093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55BA2-99C0-4A7B-8ACA-11E103D7E3FC}"/>
              </a:ext>
            </a:extLst>
          </p:cNvPr>
          <p:cNvSpPr/>
          <p:nvPr/>
        </p:nvSpPr>
        <p:spPr>
          <a:xfrm>
            <a:off x="763174" y="2816094"/>
            <a:ext cx="3369212" cy="1031419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B48AD4-0748-49BF-8505-689963A72244}"/>
              </a:ext>
            </a:extLst>
          </p:cNvPr>
          <p:cNvSpPr/>
          <p:nvPr/>
        </p:nvSpPr>
        <p:spPr>
          <a:xfrm rot="847487">
            <a:off x="4236646" y="3336474"/>
            <a:ext cx="1827149" cy="40093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F56BF0-9E8B-493D-9B20-66D6E1C0C953}"/>
              </a:ext>
            </a:extLst>
          </p:cNvPr>
          <p:cNvSpPr/>
          <p:nvPr/>
        </p:nvSpPr>
        <p:spPr>
          <a:xfrm>
            <a:off x="763173" y="3819379"/>
            <a:ext cx="3369212" cy="436097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68B4606-39A3-4F64-86E4-F5D1DD2046F8}"/>
              </a:ext>
            </a:extLst>
          </p:cNvPr>
          <p:cNvSpPr/>
          <p:nvPr/>
        </p:nvSpPr>
        <p:spPr>
          <a:xfrm rot="18855168">
            <a:off x="3834902" y="2867107"/>
            <a:ext cx="2630638" cy="40093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3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8DCC9-F375-4506-97C0-8D701C5D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5143500"/>
          </a:xfrm>
        </p:spPr>
        <p:txBody>
          <a:bodyPr/>
          <a:lstStyle/>
          <a:p>
            <a:r>
              <a:rPr lang="en-US" dirty="0"/>
              <a:t>Routing all these pieces of data is a </a:t>
            </a:r>
            <a:br>
              <a:rPr lang="en-US" dirty="0"/>
            </a:br>
            <a:r>
              <a:rPr lang="en-US" dirty="0"/>
              <a:t>huge source of bugs.</a:t>
            </a:r>
          </a:p>
        </p:txBody>
      </p:sp>
    </p:spTree>
    <p:extLst>
      <p:ext uri="{BB962C8B-B14F-4D97-AF65-F5344CB8AC3E}">
        <p14:creationId xmlns:p14="http://schemas.microsoft.com/office/powerpoint/2010/main" val="3814701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B382FA3-7BEE-421D-A189-846275F1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access for Employee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 err="1">
                <a:sym typeface="Wingdings" panose="05000000000000000000" pitchFamily="2" charset="2"/>
              </a:rPr>
              <a:t>EmployeeDataAccess</a:t>
            </a:r>
            <a:r>
              <a:rPr lang="en-US" dirty="0">
                <a:sym typeface="Wingdings" panose="05000000000000000000" pitchFamily="2" charset="2"/>
              </a:rPr>
              <a:t> or </a:t>
            </a:r>
            <a:r>
              <a:rPr lang="en-US" dirty="0" err="1">
                <a:sym typeface="Wingdings" panose="05000000000000000000" pitchFamily="2" charset="2"/>
              </a:rPr>
              <a:t>EmployeeRepository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99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</a:t>
            </a:r>
            <a:br>
              <a:rPr lang="en-US" dirty="0"/>
            </a:br>
            <a:r>
              <a:rPr lang="en-US" dirty="0"/>
              <a:t>Visual Studio Team Services</a:t>
            </a:r>
            <a:br>
              <a:rPr lang="en-US" dirty="0"/>
            </a:br>
            <a:r>
              <a:rPr lang="en-US" dirty="0"/>
              <a:t>(VSTS)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61063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55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B842DC-2F3E-4144-86D6-C0AEBAB4C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Take the Employee object values</a:t>
            </a:r>
          </a:p>
          <a:p>
            <a:r>
              <a:rPr lang="en-US" dirty="0"/>
              <a:t>Generate INSERT for Person table</a:t>
            </a:r>
          </a:p>
          <a:p>
            <a:r>
              <a:rPr lang="en-US" dirty="0"/>
              <a:t>Run the INSERT</a:t>
            </a:r>
          </a:p>
          <a:p>
            <a:r>
              <a:rPr lang="en-US" dirty="0"/>
              <a:t>Get the generated </a:t>
            </a:r>
            <a:r>
              <a:rPr lang="en-US" dirty="0" err="1"/>
              <a:t>Person.Id</a:t>
            </a:r>
            <a:r>
              <a:rPr lang="en-US" dirty="0"/>
              <a:t> value</a:t>
            </a:r>
          </a:p>
          <a:p>
            <a:r>
              <a:rPr lang="en-US" dirty="0"/>
              <a:t>Generate INSERT for </a:t>
            </a:r>
            <a:r>
              <a:rPr lang="en-US" dirty="0" err="1"/>
              <a:t>PersonAddress</a:t>
            </a:r>
            <a:r>
              <a:rPr lang="en-US" dirty="0"/>
              <a:t> table</a:t>
            </a:r>
          </a:p>
          <a:p>
            <a:r>
              <a:rPr lang="en-US" dirty="0"/>
              <a:t>Generate INSERT for </a:t>
            </a:r>
            <a:r>
              <a:rPr lang="en-US" dirty="0" err="1"/>
              <a:t>PersonEmploymentDetails</a:t>
            </a:r>
            <a:r>
              <a:rPr lang="en-US" dirty="0"/>
              <a:t> table</a:t>
            </a:r>
          </a:p>
          <a:p>
            <a:r>
              <a:rPr lang="en-US" dirty="0"/>
              <a:t>Run the remaining INSERT statements</a:t>
            </a:r>
          </a:p>
          <a:p>
            <a:r>
              <a:rPr lang="en-US" dirty="0"/>
              <a:t>Set the generated </a:t>
            </a:r>
            <a:r>
              <a:rPr lang="en-US" dirty="0" err="1"/>
              <a:t>Person.Id</a:t>
            </a:r>
            <a:r>
              <a:rPr lang="en-US" dirty="0"/>
              <a:t> value back to the Employee object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DC7383-FAEC-4716-BACB-C8A1D87EA1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9111" y="1199178"/>
            <a:ext cx="3083689" cy="2734519"/>
          </a:xfrm>
        </p:spPr>
        <p:txBody>
          <a:bodyPr/>
          <a:lstStyle/>
          <a:p>
            <a:pPr algn="l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SaveEmployee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Employee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saveThis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4590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B842DC-2F3E-4144-86D6-C0AEBAB4C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Generate SELECT for Person table</a:t>
            </a:r>
          </a:p>
          <a:p>
            <a:r>
              <a:rPr lang="en-US" dirty="0"/>
              <a:t>Generate SELECT for </a:t>
            </a:r>
            <a:r>
              <a:rPr lang="en-US" dirty="0" err="1"/>
              <a:t>PersonAddress</a:t>
            </a:r>
            <a:r>
              <a:rPr lang="en-US" dirty="0"/>
              <a:t> table</a:t>
            </a:r>
          </a:p>
          <a:p>
            <a:r>
              <a:rPr lang="en-US" dirty="0"/>
              <a:t>Generate SELECT for </a:t>
            </a:r>
            <a:r>
              <a:rPr lang="en-US" dirty="0" err="1"/>
              <a:t>PersonEmploymentDetails</a:t>
            </a:r>
            <a:r>
              <a:rPr lang="en-US" dirty="0"/>
              <a:t> table</a:t>
            </a:r>
          </a:p>
          <a:p>
            <a:r>
              <a:rPr lang="en-US" dirty="0"/>
              <a:t>Run the SELECT statements</a:t>
            </a:r>
          </a:p>
          <a:p>
            <a:r>
              <a:rPr lang="en-US" dirty="0"/>
              <a:t>Create an instance of Employee class</a:t>
            </a:r>
          </a:p>
          <a:p>
            <a:r>
              <a:rPr lang="en-US" dirty="0"/>
              <a:t>Set the values from the query results onto the Employee class</a:t>
            </a:r>
          </a:p>
          <a:p>
            <a:r>
              <a:rPr lang="en-US" dirty="0"/>
              <a:t>Return the Employee class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DC7383-FAEC-4716-BACB-C8A1D87EA18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l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GetEmployeeById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employeeId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8752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98E23E-E1B9-4C34-AD76-0639C1DD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wrong with this?</a:t>
            </a:r>
          </a:p>
        </p:txBody>
      </p:sp>
    </p:spTree>
    <p:extLst>
      <p:ext uri="{BB962C8B-B14F-4D97-AF65-F5344CB8AC3E}">
        <p14:creationId xmlns:p14="http://schemas.microsoft.com/office/powerpoint/2010/main" val="3150552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F68A-AA80-453A-9922-0C6C2C3E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violates</a:t>
            </a:r>
            <a:br>
              <a:rPr lang="en-US" dirty="0"/>
            </a:br>
            <a:r>
              <a:rPr lang="en-US" dirty="0"/>
              <a:t>Single Responsibility Principle</a:t>
            </a:r>
            <a:br>
              <a:rPr lang="en-US" dirty="0"/>
            </a:br>
            <a:r>
              <a:rPr lang="en-US" dirty="0"/>
              <a:t>(SRP).</a:t>
            </a:r>
          </a:p>
        </p:txBody>
      </p:sp>
    </p:spTree>
    <p:extLst>
      <p:ext uri="{BB962C8B-B14F-4D97-AF65-F5344CB8AC3E}">
        <p14:creationId xmlns:p14="http://schemas.microsoft.com/office/powerpoint/2010/main" val="40541383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5902-D3A9-4D26-8B2A-C609F175D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“Repository Pattern = Data Access Logic</a:t>
            </a:r>
            <a:br>
              <a:rPr lang="en-US" dirty="0"/>
            </a:br>
            <a:r>
              <a:rPr lang="en-US" dirty="0"/>
              <a:t>Where’s the SRP violation?”</a:t>
            </a:r>
          </a:p>
        </p:txBody>
      </p:sp>
    </p:spTree>
    <p:extLst>
      <p:ext uri="{BB962C8B-B14F-4D97-AF65-F5344CB8AC3E}">
        <p14:creationId xmlns:p14="http://schemas.microsoft.com/office/powerpoint/2010/main" val="442728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5BE16-289E-4CB0-8C79-16F5787D94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Two types of logic:</a:t>
            </a:r>
          </a:p>
          <a:p>
            <a:r>
              <a:rPr lang="en-US" dirty="0"/>
              <a:t>Data Access Logic</a:t>
            </a:r>
          </a:p>
          <a:p>
            <a:pPr lvl="1"/>
            <a:r>
              <a:rPr lang="en-US" dirty="0"/>
              <a:t>Make the calls to the database</a:t>
            </a:r>
          </a:p>
          <a:p>
            <a:r>
              <a:rPr lang="en-US" dirty="0"/>
              <a:t>Data Conversion Logic</a:t>
            </a:r>
          </a:p>
          <a:p>
            <a:pPr lvl="1"/>
            <a:r>
              <a:rPr lang="en-US" dirty="0"/>
              <a:t>Shape the data for the database query</a:t>
            </a:r>
          </a:p>
          <a:p>
            <a:pPr lvl="1"/>
            <a:r>
              <a:rPr lang="en-US" dirty="0"/>
              <a:t>Shape the results for the rest of the app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A9302-442D-4C47-A018-AD47C92F048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The Single Responsibility Principle Violation in a Data Access Class</a:t>
            </a:r>
          </a:p>
        </p:txBody>
      </p:sp>
    </p:spTree>
    <p:extLst>
      <p:ext uri="{BB962C8B-B14F-4D97-AF65-F5344CB8AC3E}">
        <p14:creationId xmlns:p14="http://schemas.microsoft.com/office/powerpoint/2010/main" val="2641732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BF7CB4-6553-4B67-88EA-F416ED9C37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Which has more bugs?</a:t>
            </a:r>
          </a:p>
          <a:p>
            <a:r>
              <a:rPr lang="en-US" dirty="0"/>
              <a:t>Data access logic works or it doesn’t</a:t>
            </a:r>
          </a:p>
          <a:p>
            <a:r>
              <a:rPr lang="en-US" dirty="0"/>
              <a:t>Data conversion logic has most of the bugs</a:t>
            </a:r>
          </a:p>
          <a:p>
            <a:pPr lvl="1"/>
            <a:r>
              <a:rPr lang="en-US" dirty="0"/>
              <a:t>Wrong value in the wrong place</a:t>
            </a:r>
          </a:p>
          <a:p>
            <a:pPr lvl="1"/>
            <a:r>
              <a:rPr lang="en-US" dirty="0"/>
              <a:t>Forgetting to set a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CCEDB-9DF8-499B-BAEE-637B95ACBF0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Data Access Logic vs. Data Conversion Logic</a:t>
            </a:r>
          </a:p>
        </p:txBody>
      </p:sp>
    </p:spTree>
    <p:extLst>
      <p:ext uri="{BB962C8B-B14F-4D97-AF65-F5344CB8AC3E}">
        <p14:creationId xmlns:p14="http://schemas.microsoft.com/office/powerpoint/2010/main" val="3404465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6CD7EB-3B8C-4157-9F11-F9181AA7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Adapter Pattern</a:t>
            </a:r>
          </a:p>
        </p:txBody>
      </p:sp>
    </p:spTree>
    <p:extLst>
      <p:ext uri="{BB962C8B-B14F-4D97-AF65-F5344CB8AC3E}">
        <p14:creationId xmlns:p14="http://schemas.microsoft.com/office/powerpoint/2010/main" val="738551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19185-75F2-4113-9F03-74432A3E0E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Logic to turn one type of data into another type of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390C9-3D2F-4F82-981C-8605456E12F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Adapter Pattern</a:t>
            </a:r>
          </a:p>
        </p:txBody>
      </p:sp>
    </p:spTree>
    <p:extLst>
      <p:ext uri="{BB962C8B-B14F-4D97-AF65-F5344CB8AC3E}">
        <p14:creationId xmlns:p14="http://schemas.microsoft.com/office/powerpoint/2010/main" val="702980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2984F-480D-4BA8-9CAB-7E92D162B8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Repository Pattern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A9B89B-AF5B-4504-93FC-C9016BD877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889" y="1821657"/>
            <a:ext cx="3864313" cy="1160694"/>
          </a:xfrm>
        </p:spPr>
        <p:txBody>
          <a:bodyPr/>
          <a:lstStyle/>
          <a:p>
            <a:r>
              <a:rPr lang="en-US" dirty="0"/>
              <a:t>Encapsulates data access logic</a:t>
            </a:r>
          </a:p>
          <a:p>
            <a:r>
              <a:rPr lang="en-US" dirty="0"/>
              <a:t>Has a HUGE dependency on database</a:t>
            </a:r>
          </a:p>
          <a:p>
            <a:r>
              <a:rPr lang="en-US" dirty="0"/>
              <a:t>Low bug count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24D5B8-CBF4-4312-A576-E84F2A7585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Adapter Pattern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93CEF0-7A22-4D95-BDB4-F67F2A35EB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49799" y="1821657"/>
            <a:ext cx="3915899" cy="1160694"/>
          </a:xfrm>
        </p:spPr>
        <p:txBody>
          <a:bodyPr/>
          <a:lstStyle/>
          <a:p>
            <a:r>
              <a:rPr lang="en-US" dirty="0"/>
              <a:t>Converts data between objects / queries</a:t>
            </a:r>
          </a:p>
          <a:p>
            <a:r>
              <a:rPr lang="en-US" dirty="0"/>
              <a:t>No dependencies on the database</a:t>
            </a:r>
          </a:p>
          <a:p>
            <a:r>
              <a:rPr lang="en-US" dirty="0"/>
              <a:t>HUGE bug count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918C0C-4992-4299-937E-65A7224A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Testing and Dependency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81D1D-284C-4BA9-833E-FDA507F40DFF}"/>
              </a:ext>
            </a:extLst>
          </p:cNvPr>
          <p:cNvSpPr txBox="1"/>
          <p:nvPr/>
        </p:nvSpPr>
        <p:spPr>
          <a:xfrm>
            <a:off x="1090247" y="3678701"/>
            <a:ext cx="26715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Hard to unit test</a:t>
            </a:r>
          </a:p>
          <a:p>
            <a:r>
              <a:rPr lang="en-US" sz="1500" dirty="0"/>
              <a:t>Low ROI for the testing effort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9CEBF6-14DC-4A40-97AF-1C9476FF589E}"/>
              </a:ext>
            </a:extLst>
          </p:cNvPr>
          <p:cNvSpPr txBox="1"/>
          <p:nvPr/>
        </p:nvSpPr>
        <p:spPr>
          <a:xfrm>
            <a:off x="4932484" y="3678702"/>
            <a:ext cx="3156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Easy to unit test</a:t>
            </a:r>
          </a:p>
          <a:p>
            <a:r>
              <a:rPr lang="en-US" sz="1500" dirty="0"/>
              <a:t>High ROI for the testing effort</a:t>
            </a:r>
          </a:p>
          <a:p>
            <a:endParaRPr lang="en-US" sz="1500" dirty="0"/>
          </a:p>
          <a:p>
            <a:r>
              <a:rPr lang="en-US" sz="1500" dirty="0"/>
              <a:t>Focus unit testing on Adapter logic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F85C5-2752-4E44-88A2-F40801C5F18D}"/>
              </a:ext>
            </a:extLst>
          </p:cNvPr>
          <p:cNvSpPr txBox="1"/>
          <p:nvPr/>
        </p:nvSpPr>
        <p:spPr>
          <a:xfrm>
            <a:off x="1828800" y="4379041"/>
            <a:ext cx="26269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+mj-lt"/>
              </a:rPr>
              <a:t>* ROI = Return on Investment</a:t>
            </a:r>
          </a:p>
        </p:txBody>
      </p:sp>
    </p:spTree>
    <p:extLst>
      <p:ext uri="{BB962C8B-B14F-4D97-AF65-F5344CB8AC3E}">
        <p14:creationId xmlns:p14="http://schemas.microsoft.com/office/powerpoint/2010/main" val="403744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build="p"/>
      <p:bldP spid="10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Architecting an </a:t>
            </a:r>
            <a:br>
              <a:rPr lang="en-US" dirty="0"/>
            </a:br>
            <a:r>
              <a:rPr lang="en-US" dirty="0"/>
              <a:t>ASP.NET Core MVC Application </a:t>
            </a:r>
            <a:br>
              <a:rPr lang="en-US" dirty="0"/>
            </a:br>
            <a:r>
              <a:rPr lang="en-US" dirty="0"/>
              <a:t>for Unit Testability</a:t>
            </a:r>
            <a:br>
              <a:rPr lang="en-US" dirty="0"/>
            </a:br>
            <a:br>
              <a:rPr lang="en-US" dirty="0"/>
            </a:br>
            <a:r>
              <a:rPr lang="en-US"/>
              <a:t>Coming soon!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61063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98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CAB003A-B3EA-42E0-A991-46C3F5C5A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Break our unit testing </a:t>
            </a:r>
            <a:br>
              <a:rPr lang="en-US" dirty="0"/>
            </a:br>
            <a:r>
              <a:rPr lang="en-US" dirty="0"/>
              <a:t>dependency on the database</a:t>
            </a:r>
          </a:p>
        </p:txBody>
      </p:sp>
    </p:spTree>
    <p:extLst>
      <p:ext uri="{BB962C8B-B14F-4D97-AF65-F5344CB8AC3E}">
        <p14:creationId xmlns:p14="http://schemas.microsoft.com/office/powerpoint/2010/main" val="37180388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6359-63D7-4B7D-A8CA-5CBCC03DF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unit testing advice I ever got…</a:t>
            </a:r>
          </a:p>
        </p:txBody>
      </p:sp>
    </p:spTree>
    <p:extLst>
      <p:ext uri="{BB962C8B-B14F-4D97-AF65-F5344CB8AC3E}">
        <p14:creationId xmlns:p14="http://schemas.microsoft.com/office/powerpoint/2010/main" val="29851365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479352-7028-4931-BB39-C1CE2E7A6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“Best way to avoid a fight:</a:t>
            </a:r>
            <a:br>
              <a:rPr lang="en-US" dirty="0"/>
            </a:br>
            <a:r>
              <a:rPr lang="en-US" dirty="0"/>
              <a:t>don’t be there.”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F45B2-7752-4AEA-A782-D41E9813E1FE}"/>
              </a:ext>
            </a:extLst>
          </p:cNvPr>
          <p:cNvSpPr txBox="1"/>
          <p:nvPr/>
        </p:nvSpPr>
        <p:spPr>
          <a:xfrm>
            <a:off x="5846445" y="3228975"/>
            <a:ext cx="217905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+mj-lt"/>
              </a:rPr>
              <a:t>Pat Morita as Mr. Miyagi</a:t>
            </a:r>
          </a:p>
          <a:p>
            <a:r>
              <a:rPr lang="en-US" sz="1500" dirty="0">
                <a:latin typeface="+mj-lt"/>
              </a:rPr>
              <a:t>Karate Kid II</a:t>
            </a:r>
          </a:p>
          <a:p>
            <a:r>
              <a:rPr lang="en-US" sz="1500" dirty="0">
                <a:latin typeface="+mj-lt"/>
              </a:rPr>
              <a:t>1986</a:t>
            </a:r>
          </a:p>
        </p:txBody>
      </p:sp>
    </p:spTree>
    <p:extLst>
      <p:ext uri="{BB962C8B-B14F-4D97-AF65-F5344CB8AC3E}">
        <p14:creationId xmlns:p14="http://schemas.microsoft.com/office/powerpoint/2010/main" val="1148962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5B83-72BE-47F2-A6FF-72F60210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really hard to write tests against a running database.</a:t>
            </a:r>
          </a:p>
        </p:txBody>
      </p:sp>
    </p:spTree>
    <p:extLst>
      <p:ext uri="{BB962C8B-B14F-4D97-AF65-F5344CB8AC3E}">
        <p14:creationId xmlns:p14="http://schemas.microsoft.com/office/powerpoint/2010/main" val="3999816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F9B0D-8994-4055-AD62-F1105E92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don’t try to write tests </a:t>
            </a:r>
            <a:br>
              <a:rPr lang="en-US" dirty="0"/>
            </a:br>
            <a:r>
              <a:rPr lang="en-US" dirty="0"/>
              <a:t>against your database.</a:t>
            </a:r>
          </a:p>
        </p:txBody>
      </p:sp>
    </p:spTree>
    <p:extLst>
      <p:ext uri="{BB962C8B-B14F-4D97-AF65-F5344CB8AC3E}">
        <p14:creationId xmlns:p14="http://schemas.microsoft.com/office/powerpoint/2010/main" val="4875694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7087591-EC72-4482-B672-E58C7D1C74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Ignore the Repositories for unit testing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3F5997C-F06A-4ABD-AC78-43F0166A89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Write a lot of tests for the Adapter logic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8CC794-A78B-42C6-885E-62F31C8313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Split the Repository logic from the Adapter logic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E0A875-E23A-4513-9349-0936F03893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26002" y="1645159"/>
            <a:ext cx="3943350" cy="1214156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Hide everything behind </a:t>
            </a:r>
            <a:r>
              <a:rPr lang="en-US" dirty="0" err="1">
                <a:solidFill>
                  <a:schemeClr val="bg1"/>
                </a:solidFill>
              </a:rPr>
              <a:t>IRepository</a:t>
            </a:r>
            <a:r>
              <a:rPr lang="en-US" dirty="0">
                <a:solidFill>
                  <a:schemeClr val="bg1"/>
                </a:solidFill>
              </a:rPr>
              <a:t> interfaces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6EE9925-D579-4DBE-A9EC-052B7BD1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Mr. Miyagi’s School of Database Unit Testing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46088B9-3091-4AF0-BF5B-39E2B6CFE01A}"/>
              </a:ext>
            </a:extLst>
          </p:cNvPr>
          <p:cNvSpPr/>
          <p:nvPr/>
        </p:nvSpPr>
        <p:spPr>
          <a:xfrm rot="8146565">
            <a:off x="3606302" y="2238457"/>
            <a:ext cx="2630638" cy="40093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DC51D0-6DA3-469C-8F6D-D91A42B86CC2}"/>
              </a:ext>
            </a:extLst>
          </p:cNvPr>
          <p:cNvSpPr txBox="1"/>
          <p:nvPr/>
        </p:nvSpPr>
        <p:spPr>
          <a:xfrm>
            <a:off x="4736307" y="1010942"/>
            <a:ext cx="24547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>
                <a:latin typeface="+mj-lt"/>
              </a:rPr>
              <a:t>Most of your defects</a:t>
            </a:r>
          </a:p>
        </p:txBody>
      </p:sp>
    </p:spTree>
    <p:extLst>
      <p:ext uri="{BB962C8B-B14F-4D97-AF65-F5344CB8AC3E}">
        <p14:creationId xmlns:p14="http://schemas.microsoft.com/office/powerpoint/2010/main" val="217395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  <p:bldP spid="10" grpId="0" uiExpand="1" build="p" animBg="1"/>
      <p:bldP spid="9" grpId="0" uiExpand="1" build="p" animBg="1"/>
      <p:bldP spid="8" grpId="0" uiExpand="1" build="p" animBg="1"/>
      <p:bldP spid="12" grpId="0" animBg="1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6EF5399-C93B-419C-9E48-81B6B979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up:</a:t>
            </a:r>
            <a:br>
              <a:rPr lang="en-US" dirty="0"/>
            </a:br>
            <a:r>
              <a:rPr lang="en-US" dirty="0"/>
              <a:t>Unit Testing </a:t>
            </a:r>
            <a:br>
              <a:rPr lang="en-US" dirty="0"/>
            </a:br>
            <a:r>
              <a:rPr lang="en-US" dirty="0"/>
              <a:t>Entity Framework Core</a:t>
            </a:r>
          </a:p>
        </p:txBody>
      </p:sp>
    </p:spTree>
    <p:extLst>
      <p:ext uri="{BB962C8B-B14F-4D97-AF65-F5344CB8AC3E}">
        <p14:creationId xmlns:p14="http://schemas.microsoft.com/office/powerpoint/2010/main" val="3917961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30403-3549-214B-8C6A-C1072850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Your Repositories</a:t>
            </a:r>
          </a:p>
        </p:txBody>
      </p:sp>
    </p:spTree>
    <p:extLst>
      <p:ext uri="{BB962C8B-B14F-4D97-AF65-F5344CB8AC3E}">
        <p14:creationId xmlns:p14="http://schemas.microsoft.com/office/powerpoint/2010/main" val="846567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6EFE-73B6-C746-AA26-1C988463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 going to use for </a:t>
            </a:r>
            <a:br>
              <a:rPr lang="en-US" dirty="0"/>
            </a:br>
            <a:r>
              <a:rPr lang="en-US" dirty="0"/>
              <a:t>data access?</a:t>
            </a:r>
          </a:p>
        </p:txBody>
      </p:sp>
    </p:spTree>
    <p:extLst>
      <p:ext uri="{BB962C8B-B14F-4D97-AF65-F5344CB8AC3E}">
        <p14:creationId xmlns:p14="http://schemas.microsoft.com/office/powerpoint/2010/main" val="35827665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3B0CD-9147-824D-93DA-C53E0E70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Probably </a:t>
            </a:r>
            <a:br>
              <a:rPr lang="en-US" dirty="0"/>
            </a:br>
            <a:r>
              <a:rPr lang="en-US" dirty="0"/>
              <a:t>Entity Framework Core</a:t>
            </a:r>
          </a:p>
        </p:txBody>
      </p:sp>
    </p:spTree>
    <p:extLst>
      <p:ext uri="{BB962C8B-B14F-4D97-AF65-F5344CB8AC3E}">
        <p14:creationId xmlns:p14="http://schemas.microsoft.com/office/powerpoint/2010/main" val="31118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6F06-586F-493F-A54E-226E0DBB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2063779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B66BE-F280-2E47-AA41-886F2C0A6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Object-Relational Mapper (ORM)</a:t>
            </a:r>
          </a:p>
          <a:p>
            <a:r>
              <a:rPr lang="en-US" dirty="0"/>
              <a:t>ORMs try to smooth out the </a:t>
            </a:r>
            <a:br>
              <a:rPr lang="en-US" dirty="0"/>
            </a:br>
            <a:r>
              <a:rPr lang="en-US" dirty="0"/>
              <a:t>Object-relational Mismatch Problem</a:t>
            </a:r>
          </a:p>
          <a:p>
            <a:r>
              <a:rPr lang="en-US" dirty="0"/>
              <a:t>Goal: Make it easy to...</a:t>
            </a:r>
          </a:p>
          <a:p>
            <a:pPr lvl="1"/>
            <a:r>
              <a:rPr lang="en-US" dirty="0"/>
              <a:t>…code against classes </a:t>
            </a:r>
          </a:p>
          <a:p>
            <a:pPr lvl="1"/>
            <a:r>
              <a:rPr lang="en-US" dirty="0"/>
              <a:t>…do database operations with those classes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5B070-2FF2-E346-BFA3-DCE40546524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EF Core</a:t>
            </a:r>
          </a:p>
        </p:txBody>
      </p:sp>
    </p:spTree>
    <p:extLst>
      <p:ext uri="{BB962C8B-B14F-4D97-AF65-F5344CB8AC3E}">
        <p14:creationId xmlns:p14="http://schemas.microsoft.com/office/powerpoint/2010/main" val="3655438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4193EE-7140-BF43-9795-431685CDFC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Define the classes that EF Core knows about</a:t>
            </a:r>
          </a:p>
          <a:p>
            <a:pPr lvl="1"/>
            <a:r>
              <a:rPr lang="en-US" dirty="0"/>
              <a:t>“Entities”</a:t>
            </a:r>
          </a:p>
          <a:p>
            <a:r>
              <a:rPr lang="en-US" dirty="0"/>
              <a:t>Tell EF Core how to map them into database tables/columns</a:t>
            </a:r>
          </a:p>
          <a:p>
            <a:pPr lvl="1"/>
            <a:r>
              <a:rPr lang="en-US" dirty="0"/>
              <a:t>Or accept the defaults</a:t>
            </a:r>
          </a:p>
          <a:p>
            <a:r>
              <a:rPr lang="en-US" dirty="0"/>
              <a:t>Code against those classes</a:t>
            </a:r>
          </a:p>
          <a:p>
            <a:r>
              <a:rPr lang="en-US" dirty="0"/>
              <a:t>EF Core handles the database operations</a:t>
            </a:r>
          </a:p>
          <a:p>
            <a:pPr lvl="1"/>
            <a:r>
              <a:rPr lang="en-US" dirty="0"/>
              <a:t>Create, Read, Update, Delete (CRUD)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D9935-836C-C14A-B98A-3A5CC69CAFF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Super-fast Overview of </a:t>
            </a:r>
            <a:br>
              <a:rPr lang="en-US" dirty="0"/>
            </a:br>
            <a:r>
              <a:rPr lang="en-US" dirty="0"/>
              <a:t>EF Core</a:t>
            </a:r>
          </a:p>
        </p:txBody>
      </p:sp>
    </p:spTree>
    <p:extLst>
      <p:ext uri="{BB962C8B-B14F-4D97-AF65-F5344CB8AC3E}">
        <p14:creationId xmlns:p14="http://schemas.microsoft.com/office/powerpoint/2010/main" val="38005958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944BAD-5652-B24E-8A18-63922B4512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Create a </a:t>
            </a:r>
            <a:r>
              <a:rPr lang="en-US" dirty="0" err="1"/>
              <a:t>DbContext</a:t>
            </a:r>
            <a:r>
              <a:rPr lang="en-US" dirty="0"/>
              <a:t> for your app</a:t>
            </a:r>
          </a:p>
          <a:p>
            <a:pPr lvl="1"/>
            <a:r>
              <a:rPr lang="en-US" dirty="0" err="1"/>
              <a:t>MyDbContext</a:t>
            </a:r>
            <a:r>
              <a:rPr lang="en-US" dirty="0"/>
              <a:t> : </a:t>
            </a:r>
            <a:r>
              <a:rPr lang="en-US" dirty="0" err="1"/>
              <a:t>DbContext</a:t>
            </a:r>
            <a:endParaRPr lang="en-US" dirty="0"/>
          </a:p>
          <a:p>
            <a:r>
              <a:rPr lang="en-US" dirty="0"/>
              <a:t>Create </a:t>
            </a:r>
            <a:r>
              <a:rPr lang="en-US" dirty="0" err="1"/>
              <a:t>DbSet</a:t>
            </a:r>
            <a:r>
              <a:rPr lang="en-US" dirty="0"/>
              <a:t>&lt;T&gt; properties</a:t>
            </a:r>
          </a:p>
          <a:p>
            <a:pPr lvl="1"/>
            <a:r>
              <a:rPr lang="en-US" dirty="0"/>
              <a:t>One for each Entity class</a:t>
            </a:r>
          </a:p>
          <a:p>
            <a:pPr lvl="1"/>
            <a:r>
              <a:rPr lang="en-US" dirty="0" err="1"/>
              <a:t>DbSet</a:t>
            </a:r>
            <a:r>
              <a:rPr lang="en-US" dirty="0"/>
              <a:t>&lt;Order&gt; Orders { get; set; }</a:t>
            </a:r>
          </a:p>
          <a:p>
            <a:r>
              <a:rPr lang="en-US" dirty="0"/>
              <a:t>Define relationships between Entities</a:t>
            </a:r>
          </a:p>
          <a:p>
            <a:pPr lvl="1"/>
            <a:r>
              <a:rPr lang="en-US" dirty="0"/>
              <a:t>Foreign keys, Collections, Inheritance</a:t>
            </a:r>
          </a:p>
          <a:p>
            <a:r>
              <a:rPr lang="en-US" dirty="0"/>
              <a:t>Mappings to the database are defined by…</a:t>
            </a:r>
          </a:p>
          <a:p>
            <a:pPr lvl="1"/>
            <a:r>
              <a:rPr lang="en-US" dirty="0"/>
              <a:t>…convention</a:t>
            </a:r>
          </a:p>
          <a:p>
            <a:pPr lvl="1"/>
            <a:r>
              <a:rPr lang="en-US" dirty="0"/>
              <a:t>…”fluent” mappings</a:t>
            </a:r>
          </a:p>
          <a:p>
            <a:pPr lvl="1"/>
            <a:r>
              <a:rPr lang="en-US" dirty="0"/>
              <a:t>…attributes on the 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F7820-EF2B-0949-8760-23BFE728D6C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Coding with </a:t>
            </a:r>
            <a:br>
              <a:rPr lang="en-US" dirty="0"/>
            </a:br>
            <a:r>
              <a:rPr lang="en-US" dirty="0"/>
              <a:t>EF Core</a:t>
            </a:r>
          </a:p>
        </p:txBody>
      </p:sp>
    </p:spTree>
    <p:extLst>
      <p:ext uri="{BB962C8B-B14F-4D97-AF65-F5344CB8AC3E}">
        <p14:creationId xmlns:p14="http://schemas.microsoft.com/office/powerpoint/2010/main" val="21250582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0DA40-8EE7-41AD-9A7E-40937D2D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You’re probably using EF Core </a:t>
            </a:r>
            <a:br>
              <a:rPr lang="en-US" dirty="0"/>
            </a:br>
            <a:r>
              <a:rPr lang="en-US" dirty="0"/>
              <a:t>for data access…</a:t>
            </a:r>
          </a:p>
        </p:txBody>
      </p:sp>
    </p:spTree>
    <p:extLst>
      <p:ext uri="{BB962C8B-B14F-4D97-AF65-F5344CB8AC3E}">
        <p14:creationId xmlns:p14="http://schemas.microsoft.com/office/powerpoint/2010/main" val="24691742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43FB-C59C-3D43-AAEC-99AEB74D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there’s another option.</a:t>
            </a:r>
          </a:p>
        </p:txBody>
      </p:sp>
    </p:spTree>
    <p:extLst>
      <p:ext uri="{BB962C8B-B14F-4D97-AF65-F5344CB8AC3E}">
        <p14:creationId xmlns:p14="http://schemas.microsoft.com/office/powerpoint/2010/main" val="25120625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67385-6AE5-FD4D-B2C3-C98811B26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Library for doing data access</a:t>
            </a:r>
          </a:p>
          <a:p>
            <a:pPr lvl="1"/>
            <a:r>
              <a:rPr lang="en-US" dirty="0"/>
              <a:t>EF Core uses ADO.NET</a:t>
            </a:r>
          </a:p>
          <a:p>
            <a:r>
              <a:rPr lang="en-US" dirty="0"/>
              <a:t>You write everything yourself</a:t>
            </a:r>
          </a:p>
          <a:p>
            <a:pPr lvl="1"/>
            <a:r>
              <a:rPr lang="en-US" dirty="0"/>
              <a:t>Lots of control</a:t>
            </a:r>
          </a:p>
          <a:p>
            <a:r>
              <a:rPr lang="en-US" dirty="0"/>
              <a:t>Connection / </a:t>
            </a:r>
            <a:r>
              <a:rPr lang="en-US" dirty="0" err="1"/>
              <a:t>SqlConnection</a:t>
            </a:r>
            <a:endParaRPr lang="en-US" dirty="0"/>
          </a:p>
          <a:p>
            <a:r>
              <a:rPr lang="en-US" dirty="0"/>
              <a:t>Command / </a:t>
            </a:r>
            <a:r>
              <a:rPr lang="en-US" dirty="0" err="1"/>
              <a:t>SqlCommand</a:t>
            </a:r>
            <a:endParaRPr lang="en-US" dirty="0"/>
          </a:p>
          <a:p>
            <a:r>
              <a:rPr lang="en-US" dirty="0" err="1"/>
              <a:t>DataAdapter</a:t>
            </a:r>
            <a:r>
              <a:rPr lang="en-US" dirty="0"/>
              <a:t> / </a:t>
            </a:r>
            <a:r>
              <a:rPr lang="en-US" dirty="0" err="1"/>
              <a:t>SqlDataAdapter</a:t>
            </a:r>
            <a:endParaRPr lang="en-US" dirty="0"/>
          </a:p>
          <a:p>
            <a:r>
              <a:rPr lang="en-US" dirty="0" err="1"/>
              <a:t>DataSet</a:t>
            </a:r>
            <a:endParaRPr lang="en-US" dirty="0"/>
          </a:p>
          <a:p>
            <a:r>
              <a:rPr lang="en-US" dirty="0" err="1"/>
              <a:t>DataTable</a:t>
            </a:r>
            <a:endParaRPr lang="en-US" dirty="0"/>
          </a:p>
          <a:p>
            <a:r>
              <a:rPr lang="en-US" dirty="0" err="1"/>
              <a:t>DataRow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DC8B8-5F63-6F42-9D01-AF2EF1FB4C1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ADO.NET</a:t>
            </a:r>
          </a:p>
        </p:txBody>
      </p:sp>
    </p:spTree>
    <p:extLst>
      <p:ext uri="{BB962C8B-B14F-4D97-AF65-F5344CB8AC3E}">
        <p14:creationId xmlns:p14="http://schemas.microsoft.com/office/powerpoint/2010/main" val="1367515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8A40C3-C578-8942-93AB-FD75DE3BA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ADO.NET is there for you</a:t>
            </a:r>
            <a:br>
              <a:rPr lang="en-US" dirty="0"/>
            </a:br>
            <a:r>
              <a:rPr lang="en-US" dirty="0"/>
              <a:t>if EF Core starts to get in your way</a:t>
            </a:r>
            <a:br>
              <a:rPr lang="en-US" dirty="0"/>
            </a:br>
            <a:r>
              <a:rPr lang="en-US" dirty="0"/>
              <a:t>or has performance problems.</a:t>
            </a:r>
          </a:p>
        </p:txBody>
      </p:sp>
    </p:spTree>
    <p:extLst>
      <p:ext uri="{BB962C8B-B14F-4D97-AF65-F5344CB8AC3E}">
        <p14:creationId xmlns:p14="http://schemas.microsoft.com/office/powerpoint/2010/main" val="16632005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35F3-0969-D84D-9A8D-BFB288A37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unit test EF Core?</a:t>
            </a:r>
          </a:p>
        </p:txBody>
      </p:sp>
    </p:spTree>
    <p:extLst>
      <p:ext uri="{BB962C8B-B14F-4D97-AF65-F5344CB8AC3E}">
        <p14:creationId xmlns:p14="http://schemas.microsoft.com/office/powerpoint/2010/main" val="16868532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FD6F-9BCA-6F49-904A-C1B6ACB1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don’t.</a:t>
            </a:r>
          </a:p>
        </p:txBody>
      </p:sp>
    </p:spTree>
    <p:extLst>
      <p:ext uri="{BB962C8B-B14F-4D97-AF65-F5344CB8AC3E}">
        <p14:creationId xmlns:p14="http://schemas.microsoft.com/office/powerpoint/2010/main" val="28548923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DE1F-62E3-D044-A11E-0BB7F18F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unit test ADO.NET?</a:t>
            </a:r>
          </a:p>
        </p:txBody>
      </p:sp>
    </p:spTree>
    <p:extLst>
      <p:ext uri="{BB962C8B-B14F-4D97-AF65-F5344CB8AC3E}">
        <p14:creationId xmlns:p14="http://schemas.microsoft.com/office/powerpoint/2010/main" val="127504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Unit Tests vs Integration Tests</a:t>
            </a:r>
          </a:p>
          <a:p>
            <a:r>
              <a:rPr lang="en-US" dirty="0"/>
              <a:t>Design Patterns</a:t>
            </a:r>
          </a:p>
          <a:p>
            <a:pPr lvl="1"/>
            <a:r>
              <a:rPr lang="en-US" dirty="0"/>
              <a:t>Repository</a:t>
            </a:r>
          </a:p>
          <a:p>
            <a:pPr lvl="1"/>
            <a:r>
              <a:rPr lang="en-US" dirty="0"/>
              <a:t>Adapter</a:t>
            </a:r>
          </a:p>
          <a:p>
            <a:pPr lvl="1"/>
            <a:r>
              <a:rPr lang="en-US" dirty="0"/>
              <a:t>Strategy</a:t>
            </a:r>
          </a:p>
          <a:p>
            <a:pPr lvl="1"/>
            <a:r>
              <a:rPr lang="en-US" dirty="0"/>
              <a:t>Model-View-Controller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Entity Framework Core</a:t>
            </a:r>
          </a:p>
          <a:p>
            <a:r>
              <a:rPr lang="en-US" dirty="0"/>
              <a:t>ASP.NET Core MVC</a:t>
            </a:r>
          </a:p>
          <a:p>
            <a:pPr lvl="1"/>
            <a:r>
              <a:rPr lang="en-US" dirty="0"/>
              <a:t>Dependency Injection</a:t>
            </a:r>
          </a:p>
          <a:p>
            <a:pPr lvl="1"/>
            <a:r>
              <a:rPr lang="en-US" dirty="0"/>
              <a:t>Authorization</a:t>
            </a:r>
          </a:p>
        </p:txBody>
      </p:sp>
    </p:spTree>
    <p:extLst>
      <p:ext uri="{BB962C8B-B14F-4D97-AF65-F5344CB8AC3E}">
        <p14:creationId xmlns:p14="http://schemas.microsoft.com/office/powerpoint/2010/main" val="15560536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E95B-7373-E04C-988D-8B1A9BFBF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don’t.</a:t>
            </a:r>
          </a:p>
        </p:txBody>
      </p:sp>
    </p:spTree>
    <p:extLst>
      <p:ext uri="{BB962C8B-B14F-4D97-AF65-F5344CB8AC3E}">
        <p14:creationId xmlns:p14="http://schemas.microsoft.com/office/powerpoint/2010/main" val="36725377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9687-4962-2342-93A7-7E54B394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Realistically, </a:t>
            </a:r>
            <a:br>
              <a:rPr lang="en-US" dirty="0"/>
            </a:br>
            <a:r>
              <a:rPr lang="en-US" dirty="0"/>
              <a:t>you’ll probably need to write some integration tests.</a:t>
            </a:r>
          </a:p>
        </p:txBody>
      </p:sp>
    </p:spTree>
    <p:extLst>
      <p:ext uri="{BB962C8B-B14F-4D97-AF65-F5344CB8AC3E}">
        <p14:creationId xmlns:p14="http://schemas.microsoft.com/office/powerpoint/2010/main" val="30979866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C720-AF51-2D45-8462-FF5D4167C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Remember:</a:t>
            </a:r>
            <a:br>
              <a:rPr lang="en-US" dirty="0"/>
            </a:br>
            <a:r>
              <a:rPr lang="en-US" dirty="0"/>
              <a:t>Split the Repository logic from the Adapter logic in order to maximize what can be unit tested. </a:t>
            </a:r>
          </a:p>
        </p:txBody>
      </p:sp>
    </p:spTree>
    <p:extLst>
      <p:ext uri="{BB962C8B-B14F-4D97-AF65-F5344CB8AC3E}">
        <p14:creationId xmlns:p14="http://schemas.microsoft.com/office/powerpoint/2010/main" val="23176038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1C3530-1976-534B-97BB-D40F8B51DC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...provide an interface for your persistence operations</a:t>
            </a:r>
          </a:p>
          <a:p>
            <a:pPr lvl="1"/>
            <a:r>
              <a:rPr lang="en-US" dirty="0"/>
              <a:t>Save(), </a:t>
            </a:r>
            <a:r>
              <a:rPr lang="en-US" dirty="0" err="1"/>
              <a:t>GetById</a:t>
            </a:r>
            <a:r>
              <a:rPr lang="en-US" dirty="0"/>
              <a:t>(), </a:t>
            </a:r>
            <a:r>
              <a:rPr lang="en-US" dirty="0" err="1"/>
              <a:t>GetAll</a:t>
            </a:r>
            <a:r>
              <a:rPr lang="en-US" dirty="0"/>
              <a:t>(), Delete(), etc.</a:t>
            </a:r>
          </a:p>
          <a:p>
            <a:r>
              <a:rPr lang="en-US" dirty="0"/>
              <a:t>...encapsulate EF Core / ADO.NET logic</a:t>
            </a:r>
          </a:p>
          <a:p>
            <a:r>
              <a:rPr lang="en-US" dirty="0"/>
              <a:t>...make the actual calls to the database</a:t>
            </a:r>
          </a:p>
          <a:p>
            <a:r>
              <a:rPr lang="en-US" dirty="0"/>
              <a:t>...depend on Adapter classes to</a:t>
            </a:r>
          </a:p>
          <a:p>
            <a:pPr lvl="1"/>
            <a:r>
              <a:rPr lang="en-US" dirty="0"/>
              <a:t>Get ready to make DB queries</a:t>
            </a:r>
          </a:p>
          <a:p>
            <a:pPr lvl="1"/>
            <a:r>
              <a:rPr lang="en-US" dirty="0"/>
              <a:t>Convert results of DB queries to classes used by the rest of the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9FD47-202B-DE4D-B3EC-C24ADECB098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Your Repository classes will...</a:t>
            </a:r>
          </a:p>
        </p:txBody>
      </p:sp>
    </p:spTree>
    <p:extLst>
      <p:ext uri="{BB962C8B-B14F-4D97-AF65-F5344CB8AC3E}">
        <p14:creationId xmlns:p14="http://schemas.microsoft.com/office/powerpoint/2010/main" val="18980777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86A352-E5AB-3E48-B7E0-8AEBD9BF4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going to assume you’re </a:t>
            </a:r>
            <a:br>
              <a:rPr lang="en-US" dirty="0"/>
            </a:br>
            <a:r>
              <a:rPr lang="en-US" dirty="0"/>
              <a:t>using EF Core.</a:t>
            </a:r>
          </a:p>
        </p:txBody>
      </p:sp>
    </p:spTree>
    <p:extLst>
      <p:ext uri="{BB962C8B-B14F-4D97-AF65-F5344CB8AC3E}">
        <p14:creationId xmlns:p14="http://schemas.microsoft.com/office/powerpoint/2010/main" val="1778578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AFB88-6306-DF41-902D-E8E2921A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up:</a:t>
            </a:r>
            <a:br>
              <a:rPr lang="en-US" dirty="0"/>
            </a:br>
            <a:r>
              <a:rPr lang="en-US" dirty="0"/>
              <a:t>Why do we even need Adapters</a:t>
            </a:r>
            <a:br>
              <a:rPr lang="en-US" dirty="0"/>
            </a:br>
            <a:r>
              <a:rPr lang="en-US" dirty="0"/>
              <a:t>with EF Core?</a:t>
            </a:r>
          </a:p>
        </p:txBody>
      </p:sp>
    </p:spTree>
    <p:extLst>
      <p:ext uri="{BB962C8B-B14F-4D97-AF65-F5344CB8AC3E}">
        <p14:creationId xmlns:p14="http://schemas.microsoft.com/office/powerpoint/2010/main" val="23271106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6F5D3-2203-B349-A60D-FE1C13A2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 read your mind.</a:t>
            </a:r>
          </a:p>
        </p:txBody>
      </p:sp>
    </p:spTree>
    <p:extLst>
      <p:ext uri="{BB962C8B-B14F-4D97-AF65-F5344CB8AC3E}">
        <p14:creationId xmlns:p14="http://schemas.microsoft.com/office/powerpoint/2010/main" val="41934053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5FF15-7B90-544C-B6DF-68B6DCE25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“This Ben Day guy is a complete fraud.”</a:t>
            </a:r>
          </a:p>
        </p:txBody>
      </p:sp>
    </p:spTree>
    <p:extLst>
      <p:ext uri="{BB962C8B-B14F-4D97-AF65-F5344CB8AC3E}">
        <p14:creationId xmlns:p14="http://schemas.microsoft.com/office/powerpoint/2010/main" val="21000086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D20A4-7BD2-884C-8AD2-CBC576B8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“EF Core lets me save objects into </a:t>
            </a:r>
            <a:br>
              <a:rPr lang="en-US" dirty="0"/>
            </a:br>
            <a:r>
              <a:rPr lang="en-US" dirty="0"/>
              <a:t>the database...”</a:t>
            </a:r>
          </a:p>
        </p:txBody>
      </p:sp>
    </p:spTree>
    <p:extLst>
      <p:ext uri="{BB962C8B-B14F-4D97-AF65-F5344CB8AC3E}">
        <p14:creationId xmlns:p14="http://schemas.microsoft.com/office/powerpoint/2010/main" val="18131792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CB57-6E1C-734F-8885-DF9296D1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57" y="0"/>
            <a:ext cx="8055032" cy="5143500"/>
          </a:xfrm>
        </p:spPr>
        <p:txBody>
          <a:bodyPr/>
          <a:lstStyle/>
          <a:p>
            <a:r>
              <a:rPr lang="en-US" dirty="0"/>
              <a:t>“...therefore, I can skip writing and testing Adapters. I’ll just map my business objects directly to the database.  Done and done.”</a:t>
            </a:r>
          </a:p>
        </p:txBody>
      </p:sp>
    </p:spTree>
    <p:extLst>
      <p:ext uri="{BB962C8B-B14F-4D97-AF65-F5344CB8AC3E}">
        <p14:creationId xmlns:p14="http://schemas.microsoft.com/office/powerpoint/2010/main" val="320804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28EF37-969C-4740-8919-7C6FBAE3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want to be successful at unit testing…</a:t>
            </a:r>
          </a:p>
        </p:txBody>
      </p:sp>
    </p:spTree>
    <p:extLst>
      <p:ext uri="{BB962C8B-B14F-4D97-AF65-F5344CB8AC3E}">
        <p14:creationId xmlns:p14="http://schemas.microsoft.com/office/powerpoint/2010/main" val="15658917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D244-111F-7E48-A10F-C71ABF2D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don’t do that.</a:t>
            </a:r>
          </a:p>
        </p:txBody>
      </p:sp>
    </p:spTree>
    <p:extLst>
      <p:ext uri="{BB962C8B-B14F-4D97-AF65-F5344CB8AC3E}">
        <p14:creationId xmlns:p14="http://schemas.microsoft.com/office/powerpoint/2010/main" val="32323427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D9376-897A-4545-B1E6-E6ABD36E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will happen.</a:t>
            </a:r>
          </a:p>
        </p:txBody>
      </p:sp>
    </p:spTree>
    <p:extLst>
      <p:ext uri="{BB962C8B-B14F-4D97-AF65-F5344CB8AC3E}">
        <p14:creationId xmlns:p14="http://schemas.microsoft.com/office/powerpoint/2010/main" val="32342035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6F8D6-6E93-084C-91B8-3854B5D691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Keep your Domain Model objects separate from your EF Core Entities</a:t>
            </a:r>
          </a:p>
          <a:p>
            <a:pPr lvl="1"/>
            <a:r>
              <a:rPr lang="en-US" dirty="0"/>
              <a:t>”Business objects”</a:t>
            </a:r>
          </a:p>
          <a:p>
            <a:pPr lvl="1"/>
            <a:r>
              <a:rPr lang="en-US" dirty="0"/>
              <a:t>The classes your app cares about</a:t>
            </a:r>
          </a:p>
          <a:p>
            <a:r>
              <a:rPr lang="en-US" dirty="0"/>
              <a:t>Write Adapter objects to go between those two types of classes</a:t>
            </a:r>
          </a:p>
          <a:p>
            <a:r>
              <a:rPr lang="en-US" dirty="0"/>
              <a:t>It might feel like extra code...</a:t>
            </a:r>
          </a:p>
          <a:p>
            <a:r>
              <a:rPr lang="en-US" dirty="0"/>
              <a:t>...but it’s an insurance policy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65DC3-6ED3-4C46-BEEA-95CD16D27A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Do Yourself </a:t>
            </a:r>
            <a:br>
              <a:rPr lang="en-US" dirty="0"/>
            </a:br>
            <a:r>
              <a:rPr lang="en-US" dirty="0"/>
              <a:t>a Favor</a:t>
            </a:r>
          </a:p>
        </p:txBody>
      </p:sp>
    </p:spTree>
    <p:extLst>
      <p:ext uri="{BB962C8B-B14F-4D97-AF65-F5344CB8AC3E}">
        <p14:creationId xmlns:p14="http://schemas.microsoft.com/office/powerpoint/2010/main" val="9422642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14C546-43A5-B74D-9758-2256220E9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Adapter Classes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02D96A-353D-7C42-8542-836E6E2EDD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Domain Model looks exactly like the database</a:t>
            </a:r>
          </a:p>
          <a:p>
            <a:r>
              <a:rPr lang="en-US" dirty="0"/>
              <a:t>Your enemy is change</a:t>
            </a:r>
          </a:p>
          <a:p>
            <a:r>
              <a:rPr lang="en-US" dirty="0"/>
              <a:t>Change gets messy</a:t>
            </a:r>
          </a:p>
          <a:p>
            <a:r>
              <a:rPr lang="en-US" dirty="0"/>
              <a:t>Change goes everywhere</a:t>
            </a:r>
          </a:p>
          <a:p>
            <a:r>
              <a:rPr lang="en-US" dirty="0"/>
              <a:t>Tight coupling between Domain Model and database schema</a:t>
            </a:r>
          </a:p>
          <a:p>
            <a:r>
              <a:rPr lang="en-US" dirty="0"/>
              <a:t>Change in one </a:t>
            </a:r>
            <a:r>
              <a:rPr lang="en-US" dirty="0">
                <a:sym typeface="Wingdings" pitchFamily="2" charset="2"/>
              </a:rPr>
              <a:t> change in the other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32EEC7-0EFF-4840-81CE-2BB0BF106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Adapter Classes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644997-E804-B744-8AB9-368D3F3E32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Domain Model doesn’t have to look like the database</a:t>
            </a:r>
          </a:p>
          <a:p>
            <a:r>
              <a:rPr lang="en-US" dirty="0"/>
              <a:t>Change is manageable</a:t>
            </a:r>
          </a:p>
          <a:p>
            <a:r>
              <a:rPr lang="en-US" dirty="0"/>
              <a:t>Loose coupling between Domain Model and database schema</a:t>
            </a:r>
          </a:p>
          <a:p>
            <a:r>
              <a:rPr lang="en-US" dirty="0"/>
              <a:t>Maintenance needs of the Domain Model and database are separate</a:t>
            </a:r>
          </a:p>
          <a:p>
            <a:r>
              <a:rPr lang="en-US" dirty="0"/>
              <a:t>Change in one != change in the other</a:t>
            </a:r>
          </a:p>
          <a:p>
            <a:r>
              <a:rPr lang="en-US" dirty="0"/>
              <a:t>Give you options for performance optimizations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60E2B46-281E-8E43-9F80-3336DCE4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Adapter vs. Adapter</a:t>
            </a:r>
          </a:p>
        </p:txBody>
      </p:sp>
    </p:spTree>
    <p:extLst>
      <p:ext uri="{BB962C8B-B14F-4D97-AF65-F5344CB8AC3E}">
        <p14:creationId xmlns:p14="http://schemas.microsoft.com/office/powerpoint/2010/main" val="37126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9B71-49DF-5F41-9C56-1DA0DB7A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up:</a:t>
            </a:r>
            <a:br>
              <a:rPr lang="en-US" dirty="0"/>
            </a:br>
            <a:r>
              <a:rPr lang="en-US" dirty="0"/>
              <a:t>Why did President Grover Cleveland </a:t>
            </a:r>
            <a:br>
              <a:rPr lang="en-US" dirty="0"/>
            </a:br>
            <a:r>
              <a:rPr lang="en-US" dirty="0"/>
              <a:t>make my demo app more complicated?</a:t>
            </a:r>
          </a:p>
        </p:txBody>
      </p:sp>
    </p:spTree>
    <p:extLst>
      <p:ext uri="{BB962C8B-B14F-4D97-AF65-F5344CB8AC3E}">
        <p14:creationId xmlns:p14="http://schemas.microsoft.com/office/powerpoint/2010/main" val="32405110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A3DC04-A734-9446-B8AD-EBFCE95E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Demo App:</a:t>
            </a:r>
            <a:br>
              <a:rPr lang="en-US" dirty="0"/>
            </a:br>
            <a:r>
              <a:rPr lang="en-US" dirty="0"/>
              <a:t>US Presidents Database</a:t>
            </a:r>
          </a:p>
        </p:txBody>
      </p:sp>
    </p:spTree>
    <p:extLst>
      <p:ext uri="{BB962C8B-B14F-4D97-AF65-F5344CB8AC3E}">
        <p14:creationId xmlns:p14="http://schemas.microsoft.com/office/powerpoint/2010/main" val="6397134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C62526-9EF9-A14D-B85B-2643B7EA27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Searchable database of US Presidents</a:t>
            </a:r>
          </a:p>
          <a:p>
            <a:pPr lvl="1"/>
            <a:r>
              <a:rPr lang="en-US" dirty="0"/>
              <a:t>First name, last name</a:t>
            </a:r>
          </a:p>
          <a:p>
            <a:pPr lvl="1"/>
            <a:r>
              <a:rPr lang="en-US" dirty="0"/>
              <a:t>Date of birth, death</a:t>
            </a:r>
          </a:p>
          <a:p>
            <a:pPr lvl="1"/>
            <a:r>
              <a:rPr lang="en-US" dirty="0"/>
              <a:t>Place of birth, death</a:t>
            </a:r>
          </a:p>
          <a:p>
            <a:pPr lvl="1"/>
            <a:r>
              <a:rPr lang="en-US" dirty="0"/>
              <a:t>Terms in office</a:t>
            </a:r>
          </a:p>
          <a:p>
            <a:r>
              <a:rPr lang="en-US" dirty="0"/>
              <a:t>Eventually, a searchable database of</a:t>
            </a:r>
          </a:p>
          <a:p>
            <a:pPr lvl="1"/>
            <a:r>
              <a:rPr lang="en-US" dirty="0"/>
              <a:t>Presidents</a:t>
            </a:r>
          </a:p>
          <a:p>
            <a:pPr lvl="1"/>
            <a:r>
              <a:rPr lang="en-US" dirty="0"/>
              <a:t>Vice Presidents</a:t>
            </a:r>
          </a:p>
          <a:p>
            <a:pPr lvl="1"/>
            <a:r>
              <a:rPr lang="en-US" dirty="0"/>
              <a:t>Spouses</a:t>
            </a:r>
          </a:p>
          <a:p>
            <a:pPr lvl="1"/>
            <a:r>
              <a:rPr lang="en-US" dirty="0"/>
              <a:t>Senators, Representatives</a:t>
            </a:r>
          </a:p>
          <a:p>
            <a:pPr lvl="1"/>
            <a:r>
              <a:rPr lang="en-US" dirty="0"/>
              <a:t>Children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B4F891-08F5-1641-9896-4CEF8FEED78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</p:spTree>
    <p:extLst>
      <p:ext uri="{BB962C8B-B14F-4D97-AF65-F5344CB8AC3E}">
        <p14:creationId xmlns:p14="http://schemas.microsoft.com/office/powerpoint/2010/main" val="30978094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44BDD-5FA6-8442-9215-BFF5F539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design started out simple.</a:t>
            </a:r>
          </a:p>
        </p:txBody>
      </p:sp>
    </p:spTree>
    <p:extLst>
      <p:ext uri="{BB962C8B-B14F-4D97-AF65-F5344CB8AC3E}">
        <p14:creationId xmlns:p14="http://schemas.microsoft.com/office/powerpoint/2010/main" val="26974566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7C82A-3544-6547-94D9-52B202D8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Presidents can only serve </a:t>
            </a:r>
            <a:br>
              <a:rPr lang="en-US" dirty="0"/>
            </a:br>
            <a:r>
              <a:rPr lang="en-US" dirty="0"/>
              <a:t>2 terms in office</a:t>
            </a:r>
          </a:p>
        </p:txBody>
      </p:sp>
    </p:spTree>
    <p:extLst>
      <p:ext uri="{BB962C8B-B14F-4D97-AF65-F5344CB8AC3E}">
        <p14:creationId xmlns:p14="http://schemas.microsoft.com/office/powerpoint/2010/main" val="27634402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4CC6-4FBA-9A45-83B2-60A27F067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You’d Think You Could Do This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28792-54BB-2A45-9713-0D0174F29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879" y="1411603"/>
            <a:ext cx="5080247" cy="25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0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A251A-E4FC-497E-A4C3-12ECF32EE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…you’ve got to break the problem apart.</a:t>
            </a:r>
          </a:p>
        </p:txBody>
      </p:sp>
    </p:spTree>
    <p:extLst>
      <p:ext uri="{BB962C8B-B14F-4D97-AF65-F5344CB8AC3E}">
        <p14:creationId xmlns:p14="http://schemas.microsoft.com/office/powerpoint/2010/main" val="311037790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D350-D5A4-DC47-A99B-390133D5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 Grover Cleveland</a:t>
            </a:r>
            <a:br>
              <a:rPr lang="en-US" dirty="0"/>
            </a:br>
            <a:r>
              <a:rPr lang="en-US" dirty="0"/>
              <a:t>ruined it.</a:t>
            </a:r>
          </a:p>
        </p:txBody>
      </p:sp>
    </p:spTree>
    <p:extLst>
      <p:ext uri="{BB962C8B-B14F-4D97-AF65-F5344CB8AC3E}">
        <p14:creationId xmlns:p14="http://schemas.microsoft.com/office/powerpoint/2010/main" val="306354550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0C51-8DD5-2747-BA84-9798D3C0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Grover Cleveland is the only president to serve two non-consecutive terms.</a:t>
            </a:r>
          </a:p>
        </p:txBody>
      </p:sp>
    </p:spTree>
    <p:extLst>
      <p:ext uri="{BB962C8B-B14F-4D97-AF65-F5344CB8AC3E}">
        <p14:creationId xmlns:p14="http://schemas.microsoft.com/office/powerpoint/2010/main" val="4828052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A51C-6616-764B-B6DF-D07AF0BF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Grover Cleveland,</a:t>
            </a:r>
            <a:br>
              <a:rPr lang="en-US" dirty="0"/>
            </a:br>
            <a:r>
              <a:rPr lang="en-US" dirty="0"/>
              <a:t>Term 1: 1885 to 1889</a:t>
            </a:r>
          </a:p>
        </p:txBody>
      </p:sp>
    </p:spTree>
    <p:extLst>
      <p:ext uri="{BB962C8B-B14F-4D97-AF65-F5344CB8AC3E}">
        <p14:creationId xmlns:p14="http://schemas.microsoft.com/office/powerpoint/2010/main" val="22680030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A51C-6616-764B-B6DF-D07AF0BF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Benjamin Harrison:</a:t>
            </a:r>
            <a:br>
              <a:rPr lang="en-US" dirty="0"/>
            </a:br>
            <a:r>
              <a:rPr lang="en-US" dirty="0"/>
              <a:t>1889 to 1893</a:t>
            </a:r>
          </a:p>
        </p:txBody>
      </p:sp>
    </p:spTree>
    <p:extLst>
      <p:ext uri="{BB962C8B-B14F-4D97-AF65-F5344CB8AC3E}">
        <p14:creationId xmlns:p14="http://schemas.microsoft.com/office/powerpoint/2010/main" val="36751593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A51C-6616-764B-B6DF-D07AF0BFF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Grover Cleveland,</a:t>
            </a:r>
            <a:br>
              <a:rPr lang="en-US" dirty="0"/>
            </a:br>
            <a:r>
              <a:rPr lang="en-US" dirty="0"/>
              <a:t>Term 2: 1893 to 1897</a:t>
            </a:r>
          </a:p>
        </p:txBody>
      </p:sp>
    </p:spTree>
    <p:extLst>
      <p:ext uri="{BB962C8B-B14F-4D97-AF65-F5344CB8AC3E}">
        <p14:creationId xmlns:p14="http://schemas.microsoft.com/office/powerpoint/2010/main" val="36741752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C5572C-7292-7243-8CDE-38343032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Grover Cleveland Ruins My Design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3691A0-AB6F-B646-BEAE-022F25D6C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89" y="1806906"/>
            <a:ext cx="3412242" cy="1731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7A4487-F895-D845-A31A-BA9B4C3FA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755" y="1238434"/>
            <a:ext cx="3617362" cy="3041264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265115AA-B3D2-CB4D-AFE5-E9071AC91832}"/>
              </a:ext>
            </a:extLst>
          </p:cNvPr>
          <p:cNvSpPr/>
          <p:nvPr/>
        </p:nvSpPr>
        <p:spPr>
          <a:xfrm>
            <a:off x="4074385" y="2366323"/>
            <a:ext cx="790115" cy="612560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1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1641C-2B0A-2646-91E3-888ED61DD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Domain Model / Business Objects</a:t>
            </a:r>
          </a:p>
          <a:p>
            <a:pPr lvl="1"/>
            <a:r>
              <a:rPr lang="en-US" dirty="0"/>
              <a:t>President</a:t>
            </a:r>
          </a:p>
          <a:p>
            <a:pPr lvl="1"/>
            <a:r>
              <a:rPr lang="en-US" dirty="0"/>
              <a:t>Term</a:t>
            </a:r>
          </a:p>
          <a:p>
            <a:r>
              <a:rPr lang="en-US" dirty="0"/>
              <a:t>Database Tables</a:t>
            </a:r>
          </a:p>
          <a:p>
            <a:pPr lvl="1"/>
            <a:r>
              <a:rPr lang="en-US" dirty="0"/>
              <a:t>Person</a:t>
            </a:r>
          </a:p>
          <a:p>
            <a:pPr lvl="1"/>
            <a:r>
              <a:rPr lang="en-US" dirty="0" err="1"/>
              <a:t>PersonFact</a:t>
            </a:r>
            <a:endParaRPr lang="en-US" dirty="0"/>
          </a:p>
          <a:p>
            <a:r>
              <a:rPr lang="en-US" dirty="0"/>
              <a:t>Database uses Entity Attribute Value Model</a:t>
            </a:r>
          </a:p>
          <a:p>
            <a:pPr lvl="1"/>
            <a:r>
              <a:rPr lang="en-US" dirty="0"/>
              <a:t>Very flexible</a:t>
            </a:r>
          </a:p>
          <a:p>
            <a:pPr lvl="1"/>
            <a:r>
              <a:rPr lang="en-US" dirty="0"/>
              <a:t>Almost no schema 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91DA3-A284-B743-A0C5-0604D9463F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The Design</a:t>
            </a:r>
          </a:p>
        </p:txBody>
      </p:sp>
    </p:spTree>
    <p:extLst>
      <p:ext uri="{BB962C8B-B14F-4D97-AF65-F5344CB8AC3E}">
        <p14:creationId xmlns:p14="http://schemas.microsoft.com/office/powerpoint/2010/main" val="328659526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6CA736-BF5B-1348-8ACB-049E9426E7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Database Tables</a:t>
            </a:r>
          </a:p>
          <a:p>
            <a:pPr lvl="1"/>
            <a:r>
              <a:rPr lang="en-US" dirty="0"/>
              <a:t>Person</a:t>
            </a:r>
          </a:p>
          <a:p>
            <a:pPr lvl="1"/>
            <a:r>
              <a:rPr lang="en-US" dirty="0" err="1"/>
              <a:t>PersonFact</a:t>
            </a:r>
            <a:endParaRPr lang="en-US" dirty="0"/>
          </a:p>
          <a:p>
            <a:r>
              <a:rPr lang="en-US" dirty="0"/>
              <a:t>EF Core Entities</a:t>
            </a:r>
          </a:p>
          <a:p>
            <a:pPr lvl="1"/>
            <a:r>
              <a:rPr lang="en-US" dirty="0"/>
              <a:t>Person</a:t>
            </a:r>
          </a:p>
          <a:p>
            <a:pPr lvl="1"/>
            <a:r>
              <a:rPr lang="en-US" dirty="0" err="1"/>
              <a:t>PersonFact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Tip: Keep it simple</a:t>
            </a:r>
          </a:p>
          <a:p>
            <a:pPr lvl="1"/>
            <a:r>
              <a:rPr lang="en-US" dirty="0"/>
              <a:t>Heretical advice</a:t>
            </a:r>
          </a:p>
          <a:p>
            <a:pPr lvl="1"/>
            <a:r>
              <a:rPr lang="en-US" dirty="0"/>
              <a:t>Entities almost always look exactly like their database table</a:t>
            </a:r>
          </a:p>
          <a:p>
            <a:pPr lvl="1"/>
            <a:r>
              <a:rPr lang="en-US" dirty="0"/>
              <a:t>Good for performance and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4089-8386-674F-B388-322EE305A43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EF Core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6809075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391CBC-7838-C74C-BC26-09D5D130F0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Person is our “Aggregate Root”</a:t>
            </a:r>
          </a:p>
          <a:p>
            <a:r>
              <a:rPr lang="en-US" dirty="0"/>
              <a:t>Aggregate Root</a:t>
            </a:r>
          </a:p>
          <a:p>
            <a:pPr lvl="1"/>
            <a:r>
              <a:rPr lang="en-US" dirty="0"/>
              <a:t>Domain Model term</a:t>
            </a:r>
          </a:p>
          <a:p>
            <a:pPr lvl="1"/>
            <a:r>
              <a:rPr lang="en-US" dirty="0"/>
              <a:t>The object through which you access a collection of related objects</a:t>
            </a:r>
          </a:p>
          <a:p>
            <a:r>
              <a:rPr lang="en-US" dirty="0" err="1"/>
              <a:t>IRepository</a:t>
            </a:r>
            <a:r>
              <a:rPr lang="en-US" dirty="0"/>
              <a:t>&lt;Person&gt;</a:t>
            </a:r>
          </a:p>
          <a:p>
            <a:r>
              <a:rPr lang="en-US" dirty="0" err="1"/>
              <a:t>SqlEntityFrameworkPersonRepository</a:t>
            </a:r>
            <a:endParaRPr lang="en-US" dirty="0"/>
          </a:p>
          <a:p>
            <a:r>
              <a:rPr lang="en-US" dirty="0" err="1"/>
              <a:t>PersonToPresidentAdapter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60E84-BE30-4B4B-A142-8CF68253BCE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Repositories and Adapters</a:t>
            </a:r>
          </a:p>
        </p:txBody>
      </p:sp>
    </p:spTree>
    <p:extLst>
      <p:ext uri="{BB962C8B-B14F-4D97-AF65-F5344CB8AC3E}">
        <p14:creationId xmlns:p14="http://schemas.microsoft.com/office/powerpoint/2010/main" val="28599538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CD8E8-11EC-6049-A6A0-A22134E5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up:</a:t>
            </a:r>
            <a:br>
              <a:rPr lang="en-US" dirty="0"/>
            </a:br>
            <a:r>
              <a:rPr lang="en-US" dirty="0"/>
              <a:t>Let’s implement the adapters</a:t>
            </a:r>
          </a:p>
        </p:txBody>
      </p:sp>
    </p:spTree>
    <p:extLst>
      <p:ext uri="{BB962C8B-B14F-4D97-AF65-F5344CB8AC3E}">
        <p14:creationId xmlns:p14="http://schemas.microsoft.com/office/powerpoint/2010/main" val="61920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B5BB-7726-4476-A34F-DFF45240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tests vs. Integration Tests</a:t>
            </a:r>
          </a:p>
        </p:txBody>
      </p:sp>
    </p:spTree>
    <p:extLst>
      <p:ext uri="{BB962C8B-B14F-4D97-AF65-F5344CB8AC3E}">
        <p14:creationId xmlns:p14="http://schemas.microsoft.com/office/powerpoint/2010/main" val="33658551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862CC-7128-4664-9D87-47E119981E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Implement and unit test an Adapter</a:t>
            </a:r>
          </a:p>
          <a:p>
            <a:r>
              <a:rPr lang="en-US" dirty="0" err="1"/>
              <a:t>PersonToPresidentAdapter</a:t>
            </a:r>
            <a:endParaRPr lang="en-US" dirty="0"/>
          </a:p>
          <a:p>
            <a:r>
              <a:rPr lang="en-US" dirty="0" err="1"/>
              <a:t>PersonToPresidentAdapterFixture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F12220-8989-488C-85D3-DE11D8BE1C3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812124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9B4E5E-EEBE-534F-929C-AA840D23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 Washington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0FE34-7227-424D-AE8D-C57BA46B1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983" y="1123950"/>
            <a:ext cx="5696033" cy="358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9156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50DE7-FC38-A94C-B8F7-F45DEF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Grover Cleveland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1FE60-DFB1-F941-B2DB-99E74E0AD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85" y="1123950"/>
            <a:ext cx="5153230" cy="355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6459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CD8E8-11EC-6049-A6A0-A22134E5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up:</a:t>
            </a:r>
            <a:br>
              <a:rPr lang="en-US" dirty="0"/>
            </a:br>
            <a:r>
              <a:rPr lang="en-US" dirty="0"/>
              <a:t>Let’s implement the repositories</a:t>
            </a:r>
          </a:p>
        </p:txBody>
      </p:sp>
    </p:spTree>
    <p:extLst>
      <p:ext uri="{BB962C8B-B14F-4D97-AF65-F5344CB8AC3E}">
        <p14:creationId xmlns:p14="http://schemas.microsoft.com/office/powerpoint/2010/main" val="22557248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9FF90-45E6-4D6A-B939-0B2FA739E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Implement a Repository</a:t>
            </a:r>
          </a:p>
          <a:p>
            <a:r>
              <a:rPr lang="en-US" dirty="0"/>
              <a:t>Integration Tests</a:t>
            </a:r>
          </a:p>
          <a:p>
            <a:r>
              <a:rPr lang="en-US" dirty="0" err="1"/>
              <a:t>SqlEntityFrameworkPersonRepository</a:t>
            </a:r>
            <a:endParaRPr lang="en-US" dirty="0"/>
          </a:p>
          <a:p>
            <a:r>
              <a:rPr lang="en-US" dirty="0"/>
              <a:t>Reusable repository classes</a:t>
            </a:r>
          </a:p>
          <a:p>
            <a:pPr lvl="1"/>
            <a:r>
              <a:rPr lang="en-US" sz="1650" dirty="0" err="1"/>
              <a:t>SqlEntityFrameworkRepositoryBase</a:t>
            </a:r>
            <a:endParaRPr lang="en-US" sz="1650" dirty="0"/>
          </a:p>
          <a:p>
            <a:pPr lvl="1"/>
            <a:r>
              <a:rPr lang="en-US" sz="1650" dirty="0" err="1"/>
              <a:t>SqlEntityFrameworkCrudRepositoryBase</a:t>
            </a:r>
            <a:endParaRPr lang="en-US" sz="16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5F1438-F540-452B-941B-E2CB8F01095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716153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CD8E8-11EC-6049-A6A0-A22134E5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up:</a:t>
            </a:r>
            <a:br>
              <a:rPr lang="en-US" dirty="0"/>
            </a:br>
            <a:r>
              <a:rPr lang="en-US" dirty="0"/>
              <a:t>Tie it together with </a:t>
            </a:r>
            <a:br>
              <a:rPr lang="en-US" dirty="0"/>
            </a:br>
            <a:r>
              <a:rPr lang="en-US" dirty="0"/>
              <a:t>Service Layer Pattern</a:t>
            </a:r>
          </a:p>
        </p:txBody>
      </p:sp>
    </p:spTree>
    <p:extLst>
      <p:ext uri="{BB962C8B-B14F-4D97-AF65-F5344CB8AC3E}">
        <p14:creationId xmlns:p14="http://schemas.microsoft.com/office/powerpoint/2010/main" val="28294733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50E5F-5107-5541-8719-2902821217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50" dirty="0"/>
              <a:t>Service Layer Pattern</a:t>
            </a:r>
          </a:p>
          <a:p>
            <a:r>
              <a:rPr lang="en-US" sz="1650" dirty="0"/>
              <a:t>Implement </a:t>
            </a:r>
            <a:r>
              <a:rPr lang="en-US" sz="1650" dirty="0" err="1"/>
              <a:t>PresidentService</a:t>
            </a:r>
            <a:endParaRPr lang="en-US" sz="1650" dirty="0"/>
          </a:p>
          <a:p>
            <a:r>
              <a:rPr lang="en-US" sz="1650" dirty="0"/>
              <a:t>Manage operations related to President</a:t>
            </a:r>
          </a:p>
          <a:p>
            <a:r>
              <a:rPr lang="en-US" sz="1650" dirty="0"/>
              <a:t>Connects logic Adapt and Repository logic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963CD4-831C-4635-AEA0-9DD7AF5AF89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80646778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CD8E8-11EC-6049-A6A0-A22134E5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up:</a:t>
            </a:r>
            <a:br>
              <a:rPr lang="en-US" dirty="0"/>
            </a:br>
            <a:r>
              <a:rPr lang="en-US" dirty="0"/>
              <a:t>Let’s mock our repositories</a:t>
            </a:r>
          </a:p>
        </p:txBody>
      </p:sp>
    </p:spTree>
    <p:extLst>
      <p:ext uri="{BB962C8B-B14F-4D97-AF65-F5344CB8AC3E}">
        <p14:creationId xmlns:p14="http://schemas.microsoft.com/office/powerpoint/2010/main" val="25553282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1BB14-D083-4492-A2F0-378B1A38C2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650" dirty="0"/>
              <a:t>Fun with Dependency Injection and Repository interfaces</a:t>
            </a:r>
          </a:p>
          <a:p>
            <a:r>
              <a:rPr lang="en-US" sz="1650" dirty="0" err="1"/>
              <a:t>PresidentService</a:t>
            </a:r>
            <a:endParaRPr lang="en-US" sz="1650" dirty="0"/>
          </a:p>
          <a:p>
            <a:r>
              <a:rPr lang="en-US" sz="1650" dirty="0"/>
              <a:t>Rule: “No Duplicate Presidents”</a:t>
            </a:r>
          </a:p>
          <a:p>
            <a:pPr lvl="1"/>
            <a:r>
              <a:rPr lang="en-US" sz="1650" dirty="0"/>
              <a:t>Save a President to the database</a:t>
            </a:r>
          </a:p>
          <a:p>
            <a:pPr lvl="1"/>
            <a:r>
              <a:rPr lang="en-US" sz="1650" dirty="0"/>
              <a:t>Throw an error when you try to save a duplicate President</a:t>
            </a:r>
          </a:p>
          <a:p>
            <a:r>
              <a:rPr lang="en-US" sz="1650" dirty="0"/>
              <a:t>How do you test this without a real database?!?!?!</a:t>
            </a:r>
          </a:p>
          <a:p>
            <a:r>
              <a:rPr lang="en-US" sz="1650" dirty="0"/>
              <a:t>Unit test this using an In-Memory Repository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51DAE5-3778-4B6E-B5FD-42731C2A17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2939550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B726A-8FFA-4534-A69E-B9EEB62A4AB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ClaimsPrincipal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7E859D-A0FD-45DF-B146-5C2741B23B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ClaimsIdentity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5E3327-4D90-4D1B-A039-78EA85361E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IPrincipal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1C9BF-FF75-4E09-897D-F7FA146FF5E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IIdentity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48DB96-4A0C-4A19-8B13-0C461A1F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in ASP.NET Core</a:t>
            </a:r>
          </a:p>
        </p:txBody>
      </p:sp>
    </p:spTree>
    <p:extLst>
      <p:ext uri="{BB962C8B-B14F-4D97-AF65-F5344CB8AC3E}">
        <p14:creationId xmlns:p14="http://schemas.microsoft.com/office/powerpoint/2010/main" val="35469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2" grpId="0" uiExpand="1" build="p" animBg="1"/>
      <p:bldP spid="5" grpId="0" uiExpand="1" build="p" animBg="1"/>
      <p:bldP spid="4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2101</Words>
  <Application>Microsoft Office PowerPoint</Application>
  <PresentationFormat>On-screen Show (16:9)</PresentationFormat>
  <Paragraphs>550</Paragraphs>
  <Slides>132</Slides>
  <Notes>86</Notes>
  <HiddenSlides>11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41" baseType="lpstr">
      <vt:lpstr>Arial</vt:lpstr>
      <vt:lpstr>Calibri</vt:lpstr>
      <vt:lpstr>Courier New</vt:lpstr>
      <vt:lpstr>Gotham Book</vt:lpstr>
      <vt:lpstr>Gotham Medium</vt:lpstr>
      <vt:lpstr>Segoe UI</vt:lpstr>
      <vt:lpstr>Segoe UI Semibold</vt:lpstr>
      <vt:lpstr>Segoe UI Semilight</vt:lpstr>
      <vt:lpstr>Office Theme</vt:lpstr>
      <vt:lpstr>PowerPoint Presentation</vt:lpstr>
      <vt:lpstr>Benjamin Day</vt:lpstr>
      <vt:lpstr>Getting Started with  Visual Studio Team Services (VSTS)</vt:lpstr>
      <vt:lpstr>Architecting an  ASP.NET Core MVC Application  for Unit Testability  Coming soon!</vt:lpstr>
      <vt:lpstr>On with the show.</vt:lpstr>
      <vt:lpstr>Overview</vt:lpstr>
      <vt:lpstr>If you want to be successful at unit testing…</vt:lpstr>
      <vt:lpstr>…you’ve got to break the problem apart.</vt:lpstr>
      <vt:lpstr>Unit tests vs. Integration Tests</vt:lpstr>
      <vt:lpstr>The Architecture / Design Patterns</vt:lpstr>
      <vt:lpstr>Databases are at the  center of the coding universe.</vt:lpstr>
      <vt:lpstr>Unit testing goal: Test in isolation and  test without dependencies</vt:lpstr>
      <vt:lpstr>Databases are the  ultimate dependency.</vt:lpstr>
      <vt:lpstr>The Secret: Don’t test your database</vt:lpstr>
      <vt:lpstr>PowerPoint Presentation</vt:lpstr>
      <vt:lpstr>Databases are the  ultimate dependency.</vt:lpstr>
      <vt:lpstr>PowerPoint Presentation</vt:lpstr>
      <vt:lpstr>PowerPoint Presentation</vt:lpstr>
      <vt:lpstr>Repository Pattern</vt:lpstr>
      <vt:lpstr>PowerPoint Presentation</vt:lpstr>
      <vt:lpstr>IPersonRepository</vt:lpstr>
      <vt:lpstr>Next up:  The Object-relational Impedance Mismatch Problem and  the Adapter Pattern</vt:lpstr>
      <vt:lpstr>IPersonRepository</vt:lpstr>
      <vt:lpstr>The Object-relational Impedance Mismatch Problem</vt:lpstr>
      <vt:lpstr>PowerPoint Presentation</vt:lpstr>
      <vt:lpstr>Class vs. Database</vt:lpstr>
      <vt:lpstr>Class vs. Database</vt:lpstr>
      <vt:lpstr>Routing all these pieces of data is a  huge source of bugs.</vt:lpstr>
      <vt:lpstr>Data access for Employee  EmployeeDataAccess or EmployeeRepository</vt:lpstr>
      <vt:lpstr>PowerPoint Presentation</vt:lpstr>
      <vt:lpstr>PowerPoint Presentation</vt:lpstr>
      <vt:lpstr>What’s wrong with this?</vt:lpstr>
      <vt:lpstr>It violates Single Responsibility Principle (SRP).</vt:lpstr>
      <vt:lpstr>“Repository Pattern = Data Access Logic Where’s the SRP violation?”</vt:lpstr>
      <vt:lpstr>PowerPoint Presentation</vt:lpstr>
      <vt:lpstr>PowerPoint Presentation</vt:lpstr>
      <vt:lpstr>Adapter Pattern</vt:lpstr>
      <vt:lpstr>PowerPoint Presentation</vt:lpstr>
      <vt:lpstr>Unit Testing and Dependency Management</vt:lpstr>
      <vt:lpstr>Goal: Break our unit testing  dependency on the database</vt:lpstr>
      <vt:lpstr>Best unit testing advice I ever got…</vt:lpstr>
      <vt:lpstr>“Best way to avoid a fight: don’t be there.”</vt:lpstr>
      <vt:lpstr>It’s really hard to write tests against a running database.</vt:lpstr>
      <vt:lpstr>So don’t try to write tests  against your database.</vt:lpstr>
      <vt:lpstr>Mr. Miyagi’s School of Database Unit Testing</vt:lpstr>
      <vt:lpstr>Next up: Unit Testing  Entity Framework Core</vt:lpstr>
      <vt:lpstr>Implementing Your Repositories</vt:lpstr>
      <vt:lpstr>What are you going to use for  data access?</vt:lpstr>
      <vt:lpstr>Probably  Entity Framework Core</vt:lpstr>
      <vt:lpstr>PowerPoint Presentation</vt:lpstr>
      <vt:lpstr>PowerPoint Presentation</vt:lpstr>
      <vt:lpstr>PowerPoint Presentation</vt:lpstr>
      <vt:lpstr>You’re probably using EF Core  for data access…</vt:lpstr>
      <vt:lpstr>…but there’s another option.</vt:lpstr>
      <vt:lpstr>PowerPoint Presentation</vt:lpstr>
      <vt:lpstr>ADO.NET is there for you if EF Core starts to get in your way or has performance problems.</vt:lpstr>
      <vt:lpstr>How do you unit test EF Core?</vt:lpstr>
      <vt:lpstr>You don’t.</vt:lpstr>
      <vt:lpstr>How do you unit test ADO.NET?</vt:lpstr>
      <vt:lpstr>You don’t.</vt:lpstr>
      <vt:lpstr>Realistically,  you’ll probably need to write some integration tests.</vt:lpstr>
      <vt:lpstr>Remember: Split the Repository logic from the Adapter logic in order to maximize what can be unit tested. </vt:lpstr>
      <vt:lpstr>PowerPoint Presentation</vt:lpstr>
      <vt:lpstr>I’m going to assume you’re  using EF Core.</vt:lpstr>
      <vt:lpstr>Next up: Why do we even need Adapters with EF Core?</vt:lpstr>
      <vt:lpstr>I can read your mind.</vt:lpstr>
      <vt:lpstr>“This Ben Day guy is a complete fraud.”</vt:lpstr>
      <vt:lpstr>“EF Core lets me save objects into  the database...”</vt:lpstr>
      <vt:lpstr>“...therefore, I can skip writing and testing Adapters. I’ll just map my business objects directly to the database.  Done and done.”</vt:lpstr>
      <vt:lpstr>Please don’t do that.</vt:lpstr>
      <vt:lpstr>Change will happen.</vt:lpstr>
      <vt:lpstr>PowerPoint Presentation</vt:lpstr>
      <vt:lpstr>No Adapter vs. Adapter</vt:lpstr>
      <vt:lpstr>Next up: Why did President Grover Cleveland  make my demo app more complicated?</vt:lpstr>
      <vt:lpstr>The Demo App: US Presidents Database</vt:lpstr>
      <vt:lpstr>PowerPoint Presentation</vt:lpstr>
      <vt:lpstr>The design started out simple.</vt:lpstr>
      <vt:lpstr>US Presidents can only serve  2 terms in office</vt:lpstr>
      <vt:lpstr>You’d Think You Could Do This  </vt:lpstr>
      <vt:lpstr>President Grover Cleveland ruined it.</vt:lpstr>
      <vt:lpstr>Grover Cleveland is the only president to serve two non-consecutive terms.</vt:lpstr>
      <vt:lpstr>Grover Cleveland, Term 1: 1885 to 1889</vt:lpstr>
      <vt:lpstr>Benjamin Harrison: 1889 to 1893</vt:lpstr>
      <vt:lpstr>Grover Cleveland, Term 2: 1893 to 1897</vt:lpstr>
      <vt:lpstr>Grover Cleveland Ruins My Design</vt:lpstr>
      <vt:lpstr>PowerPoint Presentation</vt:lpstr>
      <vt:lpstr>PowerPoint Presentation</vt:lpstr>
      <vt:lpstr>PowerPoint Presentation</vt:lpstr>
      <vt:lpstr>Next up: Let’s implement the adapters</vt:lpstr>
      <vt:lpstr>PowerPoint Presentation</vt:lpstr>
      <vt:lpstr>George Washington</vt:lpstr>
      <vt:lpstr>Grover Cleveland</vt:lpstr>
      <vt:lpstr>Next up: Let’s implement the repositories</vt:lpstr>
      <vt:lpstr>PowerPoint Presentation</vt:lpstr>
      <vt:lpstr>Next up: Tie it together with  Service Layer Pattern</vt:lpstr>
      <vt:lpstr>PowerPoint Presentation</vt:lpstr>
      <vt:lpstr>Next up: Let’s mock our repositories</vt:lpstr>
      <vt:lpstr>PowerPoint Presentation</vt:lpstr>
      <vt:lpstr>Security in ASP.NET Core</vt:lpstr>
      <vt:lpstr>PowerPoint Presentation</vt:lpstr>
      <vt:lpstr>It’s always going to be easier  to unit test the code that makes  the security decisions</vt:lpstr>
      <vt:lpstr>If you’re trying to test  the decision code and  the protected code  at the same time…</vt:lpstr>
      <vt:lpstr>…it’s probably an integration test  and not a unit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up: Implementing  AuthorizationHandler&lt;T&gt;</vt:lpstr>
      <vt:lpstr>PowerPoint Presentation</vt:lpstr>
      <vt:lpstr>Next up: Use the Strategy Pattern to make authorization decisions</vt:lpstr>
      <vt:lpstr>PowerPoint Presentation</vt:lpstr>
      <vt:lpstr>Next up: Middleware</vt:lpstr>
      <vt:lpstr>ASP.NET Core Middleware</vt:lpstr>
      <vt:lpstr>What is middleware?</vt:lpstr>
      <vt:lpstr>It’s stuff in the middle</vt:lpstr>
      <vt:lpstr>Middleware lets you plug  your code into the  ASP.NET Core execution pipeline</vt:lpstr>
      <vt:lpstr>Middleware</vt:lpstr>
      <vt:lpstr>“What does middleware have  to do with security?”</vt:lpstr>
      <vt:lpstr>Not necessarily anything…</vt:lpstr>
      <vt:lpstr>…but it can be really helpful in  security scenarios</vt:lpstr>
      <vt:lpstr>Use Middleware to hook into the  execution pipeline and  populate claims</vt:lpstr>
      <vt:lpstr>PowerPoint Presentation</vt:lpstr>
      <vt:lpstr>Next up: Middleware Demo</vt:lpstr>
      <vt:lpstr>PowerPoint Presentation</vt:lpstr>
      <vt:lpstr>Any last questions?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2015-02-16T21:29:58Z</dcterms:created>
  <dcterms:modified xsi:type="dcterms:W3CDTF">2018-12-06T15:48:56Z</dcterms:modified>
</cp:coreProperties>
</file>