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6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1"/>
    <p:sldMasterId id="2147483694" r:id="rId2"/>
    <p:sldMasterId id="2147483709" r:id="rId3"/>
    <p:sldMasterId id="2147483721" r:id="rId4"/>
    <p:sldMasterId id="2147483760" r:id="rId5"/>
    <p:sldMasterId id="2147483776" r:id="rId6"/>
    <p:sldMasterId id="2147483810" r:id="rId7"/>
  </p:sldMasterIdLst>
  <p:notesMasterIdLst>
    <p:notesMasterId r:id="rId74"/>
  </p:notesMasterIdLst>
  <p:handoutMasterIdLst>
    <p:handoutMasterId r:id="rId75"/>
  </p:handoutMasterIdLst>
  <p:sldIdLst>
    <p:sldId id="337" r:id="rId8"/>
    <p:sldId id="348" r:id="rId9"/>
    <p:sldId id="342" r:id="rId10"/>
    <p:sldId id="509" r:id="rId11"/>
    <p:sldId id="510" r:id="rId12"/>
    <p:sldId id="303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40" r:id="rId23"/>
    <p:sldId id="304" r:id="rId24"/>
    <p:sldId id="324" r:id="rId25"/>
    <p:sldId id="341" r:id="rId26"/>
    <p:sldId id="307" r:id="rId27"/>
    <p:sldId id="326" r:id="rId28"/>
    <p:sldId id="343" r:id="rId29"/>
    <p:sldId id="327" r:id="rId30"/>
    <p:sldId id="345" r:id="rId31"/>
    <p:sldId id="346" r:id="rId32"/>
    <p:sldId id="347" r:id="rId33"/>
    <p:sldId id="306" r:id="rId34"/>
    <p:sldId id="330" r:id="rId35"/>
    <p:sldId id="308" r:id="rId36"/>
    <p:sldId id="329" r:id="rId37"/>
    <p:sldId id="309" r:id="rId38"/>
    <p:sldId id="331" r:id="rId39"/>
    <p:sldId id="332" r:id="rId40"/>
    <p:sldId id="344" r:id="rId41"/>
    <p:sldId id="334" r:id="rId42"/>
    <p:sldId id="310" r:id="rId43"/>
    <p:sldId id="336" r:id="rId44"/>
    <p:sldId id="313" r:id="rId45"/>
    <p:sldId id="335" r:id="rId46"/>
    <p:sldId id="314" r:id="rId47"/>
    <p:sldId id="263" r:id="rId48"/>
    <p:sldId id="264" r:id="rId49"/>
    <p:sldId id="265" r:id="rId50"/>
    <p:sldId id="266" r:id="rId51"/>
    <p:sldId id="267" r:id="rId52"/>
    <p:sldId id="268" r:id="rId53"/>
    <p:sldId id="269" r:id="rId54"/>
    <p:sldId id="270" r:id="rId55"/>
    <p:sldId id="271" r:id="rId56"/>
    <p:sldId id="272" r:id="rId57"/>
    <p:sldId id="273" r:id="rId58"/>
    <p:sldId id="275" r:id="rId59"/>
    <p:sldId id="284" r:id="rId60"/>
    <p:sldId id="285" r:id="rId61"/>
    <p:sldId id="286" r:id="rId62"/>
    <p:sldId id="287" r:id="rId63"/>
    <p:sldId id="288" r:id="rId64"/>
    <p:sldId id="289" r:id="rId65"/>
    <p:sldId id="290" r:id="rId66"/>
    <p:sldId id="291" r:id="rId67"/>
    <p:sldId id="293" r:id="rId68"/>
    <p:sldId id="297" r:id="rId69"/>
    <p:sldId id="299" r:id="rId70"/>
    <p:sldId id="300" r:id="rId71"/>
    <p:sldId id="301" r:id="rId72"/>
    <p:sldId id="302" r:id="rId7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09E616-2274-4EB2-AED5-56DF5673F7E3}">
          <p14:sldIdLst>
            <p14:sldId id="337"/>
            <p14:sldId id="348"/>
            <p14:sldId id="342"/>
            <p14:sldId id="509"/>
            <p14:sldId id="510"/>
          </p14:sldIdLst>
        </p14:section>
        <p14:section name="Overview" id="{2257874B-8DEE-40A8-8280-71AA21AA800B}">
          <p14:sldIdLst>
            <p14:sldId id="303"/>
          </p14:sldIdLst>
        </p14:section>
        <p14:section name="Intro &amp; Rules" id="{6EEBD27B-9253-4CA3-A93D-0DA519B8F7BB}">
          <p14:sldIdLst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</p14:sldIdLst>
        </p14:section>
        <p14:section name="The Show" id="{80785B04-C9D1-476A-9A5C-FECD813818B6}">
          <p14:sldIdLst>
            <p14:sldId id="340"/>
            <p14:sldId id="304"/>
            <p14:sldId id="324"/>
            <p14:sldId id="341"/>
            <p14:sldId id="307"/>
            <p14:sldId id="326"/>
            <p14:sldId id="343"/>
            <p14:sldId id="327"/>
            <p14:sldId id="345"/>
            <p14:sldId id="346"/>
            <p14:sldId id="347"/>
            <p14:sldId id="306"/>
            <p14:sldId id="330"/>
            <p14:sldId id="308"/>
            <p14:sldId id="329"/>
            <p14:sldId id="309"/>
            <p14:sldId id="331"/>
            <p14:sldId id="332"/>
            <p14:sldId id="344"/>
            <p14:sldId id="334"/>
            <p14:sldId id="310"/>
            <p14:sldId id="336"/>
            <p14:sldId id="313"/>
            <p14:sldId id="335"/>
            <p14:sldId id="314"/>
          </p14:sldIdLst>
        </p14:section>
        <p14:section name="DevOps" id="{9EC2DC14-A0D2-49B4-BBF6-3EB99C2A9888}">
          <p14:sldIdLst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84"/>
            <p14:sldId id="285"/>
            <p14:sldId id="286"/>
            <p14:sldId id="287"/>
            <p14:sldId id="288"/>
          </p14:sldIdLst>
        </p14:section>
        <p14:section name="Migrations" id="{E1D147AE-E6BD-4BE2-8290-CDC00324F8B8}">
          <p14:sldIdLst>
            <p14:sldId id="289"/>
            <p14:sldId id="290"/>
            <p14:sldId id="291"/>
            <p14:sldId id="293"/>
            <p14:sldId id="297"/>
            <p14:sldId id="299"/>
            <p14:sldId id="300"/>
          </p14:sldIdLst>
        </p14:section>
        <p14:section name="Outro" id="{EF921BB3-811A-455F-9894-3733EB4751CB}">
          <p14:sldIdLst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820">
          <p15:clr>
            <a:srgbClr val="A4A3A4"/>
          </p15:clr>
        </p15:guide>
        <p15:guide id="3" pos="2880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213F"/>
    <a:srgbClr val="8064A2"/>
    <a:srgbClr val="6179A8"/>
    <a:srgbClr val="5EAFA6"/>
    <a:srgbClr val="5CB565"/>
    <a:srgbClr val="F7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3" autoAdjust="0"/>
    <p:restoredTop sz="87600" autoAdjust="0"/>
  </p:normalViewPr>
  <p:slideViewPr>
    <p:cSldViewPr>
      <p:cViewPr varScale="1">
        <p:scale>
          <a:sx n="113" d="100"/>
          <a:sy n="113" d="100"/>
        </p:scale>
        <p:origin x="72" y="357"/>
      </p:cViewPr>
      <p:guideLst>
        <p:guide orient="horz" pos="708"/>
        <p:guide orient="horz" pos="2820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da\Dropbox\projects\PluralSight\devops-skills-with-vs2015-tfs2015\courseware\gerald-weinberg-multitask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Task A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0.4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0C-4B24-BE33-66E95725F0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Task B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</c:v>
                </c:pt>
                <c:pt idx="1">
                  <c:v>0.4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0C-4B24-BE33-66E95725F0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Task C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0C-4B24-BE33-66E95725F0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0C-4B24-BE33-66E95725F0C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Task D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0C-4B24-BE33-66E95725F0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0C-4B24-BE33-66E95725F0C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F0C-4B24-BE33-66E95725F0C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Task E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0C-4B24-BE33-66E95725F0C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0C-4B24-BE33-66E95725F0C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F0C-4B24-BE33-66E95725F0C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F0C-4B24-BE33-66E95725F0C3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Waste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F0C-4B24-BE33-66E95725F0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Task</c:v>
                </c:pt>
                <c:pt idx="1">
                  <c:v>2 Tasks</c:v>
                </c:pt>
                <c:pt idx="2">
                  <c:v>3 Tasks</c:v>
                </c:pt>
                <c:pt idx="3">
                  <c:v>4 Tasks</c:v>
                </c:pt>
                <c:pt idx="4">
                  <c:v>5 Tasks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0</c:v>
                </c:pt>
                <c:pt idx="1">
                  <c:v>0.19999999999999996</c:v>
                </c:pt>
                <c:pt idx="2">
                  <c:v>0.39999999999999991</c:v>
                </c:pt>
                <c:pt idx="3">
                  <c:v>0.6</c:v>
                </c:pt>
                <c:pt idx="4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F0C-4B24-BE33-66E95725F0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819373824"/>
        <c:axId val="-2035179952"/>
      </c:barChart>
      <c:catAx>
        <c:axId val="1819373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5179952"/>
        <c:crosses val="autoZero"/>
        <c:auto val="1"/>
        <c:lblAlgn val="ctr"/>
        <c:lblOffset val="100"/>
        <c:noMultiLvlLbl val="0"/>
      </c:catAx>
      <c:valAx>
        <c:axId val="-20351799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1937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300" b="1" dirty="0">
                <a:latin typeface="Arial" pitchFamily="34" charset="0"/>
                <a:cs typeface="Arial" pitchFamily="34" charset="0"/>
              </a:rPr>
              <a:t>Visual Studio Live! Austin 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ECFD-0169-4599-A79A-8C44AB4A932C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6DE0-BACA-4EA0-B73F-CC7DC1D7F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51180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689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 (white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6076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0373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4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59306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79538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62445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1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624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sual Studio Live! Redmond 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0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sual Studio Live! Washington, D.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9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0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25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76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8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7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0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78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41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42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74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102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19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7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232926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1021"/>
            <a:ext cx="6858000" cy="492329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93226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8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3377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18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52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35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7040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231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406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 (white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5489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6143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47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1554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4001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930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695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5948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hor Contact"/>
          <p:cNvSpPr>
            <a:spLocks noGrp="1"/>
          </p:cNvSpPr>
          <p:nvPr>
            <p:ph type="body" sz="quarter" idx="12" hasCustomPrompt="1"/>
          </p:nvPr>
        </p:nvSpPr>
        <p:spPr>
          <a:xfrm>
            <a:off x="2128557" y="4236838"/>
            <a:ext cx="4529242" cy="218369"/>
          </a:xfrm>
        </p:spPr>
        <p:txBody>
          <a:bodyPr anchor="ctr"/>
          <a:lstStyle>
            <a:lvl1pPr marL="0" indent="0" algn="l">
              <a:buFontTx/>
              <a:buNone/>
              <a:defRPr sz="1350" b="0" i="0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@</a:t>
            </a:r>
            <a:r>
              <a:rPr lang="en-US" dirty="0" err="1"/>
              <a:t>authortwitter</a:t>
            </a:r>
            <a:r>
              <a:rPr lang="en-US" dirty="0"/>
              <a:t>   www.authorsite.com</a:t>
            </a:r>
          </a:p>
        </p:txBody>
      </p:sp>
      <p:sp>
        <p:nvSpPr>
          <p:cNvPr id="12" name="Author 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2128557" y="3973207"/>
            <a:ext cx="4529242" cy="142800"/>
          </a:xfrm>
        </p:spPr>
        <p:txBody>
          <a:bodyPr anchor="ctr"/>
          <a:lstStyle>
            <a:lvl1pPr marL="0" indent="0" algn="l">
              <a:buFontTx/>
              <a:buNone/>
              <a:defRPr sz="1200" b="0" i="0" cap="all" baseline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TITLE IN ALL CAPS  </a:t>
            </a:r>
          </a:p>
        </p:txBody>
      </p:sp>
      <p:sp>
        <p:nvSpPr>
          <p:cNvPr id="13" name="Author Name"/>
          <p:cNvSpPr>
            <a:spLocks noGrp="1"/>
          </p:cNvSpPr>
          <p:nvPr>
            <p:ph type="body" sz="quarter" idx="10" hasCustomPrompt="1"/>
          </p:nvPr>
        </p:nvSpPr>
        <p:spPr>
          <a:xfrm>
            <a:off x="2128556" y="3718324"/>
            <a:ext cx="2658297" cy="218369"/>
          </a:xfrm>
        </p:spPr>
        <p:txBody>
          <a:bodyPr anchor="ctr"/>
          <a:lstStyle>
            <a:lvl1pPr marL="0" indent="0" algn="l">
              <a:buFontTx/>
              <a:buNone/>
              <a:defRPr sz="1800" b="0" i="0" baseline="0">
                <a:solidFill>
                  <a:schemeClr val="accent1"/>
                </a:solidFill>
                <a:latin typeface="Gotham Medium" panose="02000604030000020004" pitchFamily="50" charset="0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22982" y="3467537"/>
            <a:ext cx="1220724" cy="1220724"/>
          </a:xfrm>
          <a:prstGeom prst="ellipse">
            <a:avLst/>
          </a:prstGeom>
          <a:noFill/>
          <a:ln>
            <a:solidFill>
              <a:srgbClr val="F8F8F8"/>
            </a:solidFill>
          </a:ln>
        </p:spPr>
        <p:txBody>
          <a:bodyPr anchor="ctr"/>
          <a:lstStyle>
            <a:lvl1pPr algn="ctr">
              <a:defRPr sz="15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author photo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722982" y="2470192"/>
            <a:ext cx="7887251" cy="754694"/>
          </a:xfrm>
        </p:spPr>
        <p:txBody>
          <a:bodyPr/>
          <a:lstStyle>
            <a:lvl1pPr marL="0" indent="0">
              <a:buNone/>
              <a:defRPr sz="2100" b="0" i="0" cap="all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MODULE ONE TITLE IN ALL CAPS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3772" y="2247473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723063" y="296081"/>
            <a:ext cx="7887170" cy="1785839"/>
          </a:xfrm>
        </p:spPr>
        <p:txBody>
          <a:bodyPr anchor="b"/>
          <a:lstStyle>
            <a:lvl1pPr algn="l">
              <a:defRPr sz="3374" b="0" i="0" spc="-84" baseline="0">
                <a:solidFill>
                  <a:schemeClr val="bg2">
                    <a:lumMod val="1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Course/Module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92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Overview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1"/>
            <a:ext cx="3476624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76625" cy="51435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57837" y="1369402"/>
            <a:ext cx="2360950" cy="502682"/>
          </a:xfrm>
        </p:spPr>
        <p:txBody>
          <a:bodyPr anchor="b" anchorCtr="0"/>
          <a:lstStyle>
            <a:lvl1pPr marL="0" indent="0" algn="ctr">
              <a:buNone/>
              <a:defRPr sz="2700" baseline="0">
                <a:solidFill>
                  <a:schemeClr val="bg1"/>
                </a:solidFill>
                <a:latin typeface="+mj-lt"/>
              </a:defRPr>
            </a:lvl1pPr>
            <a:lvl2pPr marL="222805" indent="0" algn="ctr">
              <a:buNone/>
              <a:defRPr sz="2700">
                <a:latin typeface="+mj-lt"/>
              </a:defRPr>
            </a:lvl2pPr>
            <a:lvl3pPr marL="447132" indent="0" algn="ctr">
              <a:buNone/>
              <a:defRPr sz="2700">
                <a:latin typeface="+mj-lt"/>
              </a:defRPr>
            </a:lvl3pPr>
            <a:lvl4pPr marL="661988" indent="0" algn="ctr">
              <a:buNone/>
              <a:defRPr sz="2700">
                <a:latin typeface="+mj-lt"/>
              </a:defRPr>
            </a:lvl4pPr>
            <a:lvl5pPr marL="822722" indent="0" algn="ctr">
              <a:buNone/>
              <a:defRPr sz="2700">
                <a:latin typeface="+mj-lt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4259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1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1057555" y="406401"/>
            <a:ext cx="7552678" cy="2100470"/>
          </a:xfrm>
        </p:spPr>
        <p:txBody>
          <a:bodyPr anchor="b"/>
          <a:lstStyle>
            <a:lvl1pPr algn="r">
              <a:defRPr b="0" i="0">
                <a:solidFill>
                  <a:schemeClr val="tx1">
                    <a:lumMod val="50000"/>
                  </a:schemeClr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r>
              <a:rPr lang="en-US" dirty="0"/>
              <a:t>Click to Add Section Header in </a:t>
            </a:r>
            <a:r>
              <a:rPr lang="en-US" dirty="0" err="1"/>
              <a:t>Titlecase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33772" y="2571750"/>
            <a:ext cx="8076461" cy="0"/>
          </a:xfrm>
          <a:prstGeom prst="line">
            <a:avLst/>
          </a:prstGeom>
          <a:ln w="38100">
            <a:gradFill>
              <a:gsLst>
                <a:gs pos="0">
                  <a:schemeClr val="accent1"/>
                </a:gs>
                <a:gs pos="100000">
                  <a:srgbClr val="EC0D7D"/>
                </a:gs>
              </a:gsLst>
              <a:lin ang="4800000" scaled="0"/>
            </a:gra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879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="0" i="0" baseline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533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(Op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3476625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6625" cy="51435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1540963"/>
            <a:ext cx="3471862" cy="38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2700" b="0" i="0" dirty="0">
                <a:solidFill>
                  <a:schemeClr val="bg1"/>
                </a:solidFill>
                <a:latin typeface="+mj-lt"/>
                <a:ea typeface="Gotham Light" charset="0"/>
                <a:cs typeface="Gotham Light" charset="0"/>
              </a:rPr>
              <a:t>Demo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1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2"/>
                </a:solidFill>
              </a:defRPr>
            </a:lvl1pPr>
            <a:lvl2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2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2"/>
                </a:solidFill>
              </a:defRPr>
            </a:lvl6pPr>
            <a:lvl7pPr>
              <a:defRPr>
                <a:solidFill>
                  <a:schemeClr val="accent2"/>
                </a:solidFill>
              </a:defRPr>
            </a:lvl7pPr>
            <a:lvl8pPr>
              <a:defRPr>
                <a:solidFill>
                  <a:schemeClr val="accent2"/>
                </a:solidFill>
              </a:defRPr>
            </a:lvl8pPr>
            <a:lvl9pPr marL="1714500" indent="0">
              <a:buNone/>
              <a:defRPr>
                <a:solidFill>
                  <a:schemeClr val="accent2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097281" y="0"/>
            <a:ext cx="1097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bullet list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418335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38099" y="1371600"/>
            <a:ext cx="3200501" cy="1822450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9479" y="3426262"/>
            <a:ext cx="3821533" cy="105668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795500" y="3426262"/>
            <a:ext cx="3821533" cy="105668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106730" y="1372045"/>
            <a:ext cx="3199070" cy="1822005"/>
          </a:xfrm>
        </p:spPr>
        <p:txBody>
          <a:bodyPr lIns="182880" tIns="0" rIns="182880" bIns="0" anchor="ctr"/>
          <a:lstStyle>
            <a:lvl1pPr marL="0" indent="0" algn="ctr">
              <a:buNone/>
              <a:defRPr sz="180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marL="222805" indent="0" algn="l">
              <a:buNone/>
              <a:defRPr sz="1650"/>
            </a:lvl2pPr>
            <a:lvl3pPr marL="447132" indent="0" algn="l">
              <a:buNone/>
              <a:defRPr sz="1650"/>
            </a:lvl3pPr>
            <a:lvl4pPr marL="662307" indent="0" algn="l">
              <a:buNone/>
              <a:defRPr sz="1650"/>
            </a:lvl4pPr>
            <a:lvl5pPr marL="822542" indent="0" algn="l">
              <a:buNone/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595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811201" y="1371600"/>
            <a:ext cx="1912949" cy="1831947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3613244" y="1369413"/>
            <a:ext cx="1917516" cy="1836321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426485" y="1381673"/>
            <a:ext cx="1891913" cy="1811802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42519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36418" y="3426384"/>
            <a:ext cx="2472049" cy="923330"/>
          </a:xfrm>
        </p:spPr>
        <p:txBody>
          <a:bodyPr lIns="182880" tIns="0" rIns="182880" bIns="0"/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500" b="0" i="0" baseline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536038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2603002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6002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26" name="Content Placeholder 11"/>
          <p:cNvSpPr>
            <a:spLocks noGrp="1"/>
          </p:cNvSpPr>
          <p:nvPr>
            <p:ph sz="quarter" idx="23" hasCustomPrompt="1"/>
          </p:nvPr>
        </p:nvSpPr>
        <p:spPr>
          <a:xfrm>
            <a:off x="4684105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736673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2598051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4670100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743323" y="3512952"/>
            <a:ext cx="1877444" cy="923330"/>
          </a:xfrm>
        </p:spPr>
        <p:txBody>
          <a:bodyPr lIns="182880" tIns="0" rIns="182880" bIns="0"/>
          <a:lstStyle>
            <a:lvl1pPr marL="0" indent="0" algn="ctr">
              <a:spcBef>
                <a:spcPts val="450"/>
              </a:spcBef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1899" y="1373505"/>
            <a:ext cx="1877444" cy="1993900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pitchFamily="50" charset="0"/>
                <a:ea typeface="Gotham Light" pitchFamily="50" charset="0"/>
                <a:cs typeface="Gotham Light" pitchFamily="50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5581312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6122949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126428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5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6122949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327954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26002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481" y="2524458"/>
            <a:ext cx="2472049" cy="354734"/>
          </a:xfrm>
        </p:spPr>
        <p:txBody>
          <a:bodyPr lIns="182880" tIns="0" rIns="182880" bIns="0"/>
          <a:lstStyle>
            <a:lvl1pPr marL="0" indent="0" algn="ctr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3332296" y="1371601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335775" y="2524458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Content Placeholder 11"/>
          <p:cNvSpPr>
            <a:spLocks noGrp="1"/>
          </p:cNvSpPr>
          <p:nvPr>
            <p:ph sz="quarter" idx="20" hasCustomPrompt="1"/>
          </p:nvPr>
        </p:nvSpPr>
        <p:spPr>
          <a:xfrm>
            <a:off x="526002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29481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Content Placeholder 11"/>
          <p:cNvSpPr>
            <a:spLocks noGrp="1"/>
          </p:cNvSpPr>
          <p:nvPr>
            <p:ph sz="quarter" idx="22" hasCustomPrompt="1"/>
          </p:nvPr>
        </p:nvSpPr>
        <p:spPr>
          <a:xfrm>
            <a:off x="3332296" y="3019528"/>
            <a:ext cx="2483348" cy="1045469"/>
          </a:xfrm>
        </p:spPr>
        <p:txBody>
          <a:bodyPr lIns="182880" tIns="0" rIns="182880" bIns="0" anchor="ctr"/>
          <a:lstStyle>
            <a:lvl1pPr marL="0" indent="0" algn="ctr">
              <a:buNone/>
              <a:defRPr sz="16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6134248" y="4172386"/>
            <a:ext cx="2472049" cy="354734"/>
          </a:xfrm>
        </p:spPr>
        <p:txBody>
          <a:bodyPr lIns="182880" tIns="0" rIns="182880" bIns="0"/>
          <a:lstStyle>
            <a:lvl1pPr algn="ctr"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7405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487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hree Image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/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1371600"/>
            <a:ext cx="1456070" cy="939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" y="1371600"/>
            <a:ext cx="1396691" cy="93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537654" y="1485307"/>
            <a:ext cx="662496" cy="644336"/>
          </a:xfrm>
        </p:spPr>
        <p:txBody>
          <a:bodyPr lIns="0" tIns="0" rIns="0" bIns="0" anchor="ctr"/>
          <a:lstStyle>
            <a:lvl1pPr marL="0" indent="0" algn="ctr">
              <a:buNone/>
              <a:defRPr sz="10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666049" y="1371600"/>
            <a:ext cx="6948068" cy="939032"/>
          </a:xfrm>
        </p:spPr>
        <p:txBody>
          <a:bodyPr lIns="182880" tIns="0" rIns="182880" bIns="0" anchor="ctr"/>
          <a:lstStyle>
            <a:lvl1pPr marL="0" indent="0" algn="l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2443573"/>
            <a:ext cx="1456070" cy="939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" y="2443573"/>
            <a:ext cx="1396691" cy="93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6" hasCustomPrompt="1"/>
          </p:nvPr>
        </p:nvSpPr>
        <p:spPr>
          <a:xfrm>
            <a:off x="537654" y="2557281"/>
            <a:ext cx="662496" cy="644336"/>
          </a:xfrm>
        </p:spPr>
        <p:txBody>
          <a:bodyPr lIns="0" tIns="0" rIns="0" bIns="0" anchor="ctr"/>
          <a:lstStyle>
            <a:lvl1pPr marL="0" indent="0" algn="ctr">
              <a:buNone/>
              <a:defRPr sz="10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666049" y="2443573"/>
            <a:ext cx="6948068" cy="939032"/>
          </a:xfrm>
        </p:spPr>
        <p:txBody>
          <a:bodyPr lIns="182880" tIns="0" rIns="182880" bIns="0" anchor="ctr"/>
          <a:lstStyle>
            <a:lvl1pPr marL="0" indent="0" algn="l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" y="3515547"/>
            <a:ext cx="1456070" cy="939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" y="3515547"/>
            <a:ext cx="1396691" cy="9390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8" hasCustomPrompt="1"/>
          </p:nvPr>
        </p:nvSpPr>
        <p:spPr>
          <a:xfrm>
            <a:off x="537654" y="3629254"/>
            <a:ext cx="662496" cy="644336"/>
          </a:xfrm>
        </p:spPr>
        <p:txBody>
          <a:bodyPr lIns="0" tIns="0" rIns="0" bIns="0" anchor="ctr"/>
          <a:lstStyle>
            <a:lvl1pPr marL="0" indent="0" algn="ctr">
              <a:buNone/>
              <a:defRPr sz="1050" b="0" i="0" baseline="0">
                <a:latin typeface="Gotham Light" charset="0"/>
                <a:ea typeface="Gotham Light" charset="0"/>
                <a:cs typeface="Gotham Light" charset="0"/>
              </a:defRPr>
            </a:lvl1pPr>
            <a:lvl2pPr algn="ctr">
              <a:defRPr sz="1650"/>
            </a:lvl2pPr>
            <a:lvl3pPr algn="ctr">
              <a:defRPr sz="1650"/>
            </a:lvl3pPr>
            <a:lvl4pPr algn="ctr">
              <a:defRPr sz="1650"/>
            </a:lvl4pPr>
            <a:lvl5pPr algn="ctr">
              <a:defRPr sz="1650"/>
            </a:lvl5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666049" y="3515547"/>
            <a:ext cx="6948068" cy="939032"/>
          </a:xfrm>
        </p:spPr>
        <p:txBody>
          <a:bodyPr lIns="182880" tIns="0" rIns="182880" bIns="0" anchor="ctr"/>
          <a:lstStyle>
            <a:lvl1pPr marL="0" indent="0" algn="l"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3903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662998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6" y="1637239"/>
            <a:ext cx="3943350" cy="261620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68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792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4662998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526002" y="3066253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662998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526002" y="1645159"/>
            <a:ext cx="3943350" cy="1214156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63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4672890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1916651" y="303950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9889" y="163068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712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603848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7" hasCustomPrompt="1"/>
          </p:nvPr>
        </p:nvSpPr>
        <p:spPr>
          <a:xfrm>
            <a:off x="3282240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526001" y="3031889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23060"/>
            <a:ext cx="2571750" cy="1232771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11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Dar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29161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8859" y="420130"/>
            <a:ext cx="8084229" cy="2279821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471916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Top (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420130"/>
            <a:ext cx="8084229" cy="2273842"/>
          </a:xfrm>
        </p:spPr>
        <p:txBody>
          <a:bodyPr anchor="b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71849" y="2883859"/>
            <a:ext cx="8489092" cy="3089"/>
          </a:xfrm>
          <a:prstGeom prst="line">
            <a:avLst/>
          </a:prstGeom>
          <a:ln>
            <a:solidFill>
              <a:schemeClr val="bg2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26003" y="3070656"/>
            <a:ext cx="8084228" cy="327848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493856" y="3508899"/>
            <a:ext cx="8146855" cy="1421053"/>
          </a:xfrm>
        </p:spPr>
        <p:txBody>
          <a:bodyPr anchor="t"/>
          <a:lstStyle>
            <a:lvl1pPr marL="0" indent="0">
              <a:defRPr sz="1800" baseline="0">
                <a:latin typeface="+mn-lt"/>
              </a:defRPr>
            </a:lvl1pPr>
            <a:lvl2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>
              <a:defRPr sz="1800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>
              <a:defRPr sz="1800" b="0" i="0">
                <a:latin typeface="+mn-lt"/>
                <a:ea typeface="Gotham Light" pitchFamily="50" charset="0"/>
                <a:cs typeface="Gotham Light" pitchFamily="50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602205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579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6001" y="1052380"/>
            <a:ext cx="8084229" cy="3728402"/>
          </a:xfrm>
        </p:spPr>
        <p:txBody>
          <a:bodyPr anchor="ctr"/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Roboto Mono" pitchFamily="2" charset="0"/>
                <a:ea typeface="Roboto Mono" pitchFamily="2" charset="0"/>
                <a:cs typeface="Consolas" panose="020B0609020204030204" pitchFamily="49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7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57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33772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205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Note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4572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 err="1">
              <a:solidFill>
                <a:schemeClr val="bg1"/>
              </a:solidFill>
              <a:latin typeface="Gotham Medium" panose="02000604030000020004" pitchFamily="50" charset="0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29889" y="581026"/>
            <a:ext cx="3674381" cy="4198334"/>
          </a:xfrm>
        </p:spPr>
        <p:txBody>
          <a:bodyPr anchor="t"/>
          <a:lstStyle>
            <a:lvl1pPr marL="0" indent="0">
              <a:spcBef>
                <a:spcPts val="1350"/>
              </a:spcBef>
              <a:buNone/>
              <a:defRPr sz="1650">
                <a:solidFill>
                  <a:schemeClr val="tx1"/>
                </a:solidFill>
                <a:latin typeface="Roboto Mono" pitchFamily="2" charset="0"/>
                <a:ea typeface="Roboto Mono" pitchFamily="2" charset="0"/>
              </a:defRPr>
            </a:lvl1pPr>
            <a:lvl2pPr marL="222805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2pPr>
            <a:lvl3pPr marL="447131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3pPr>
            <a:lvl4pPr marL="662306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4pPr>
            <a:lvl5pPr marL="822540" indent="0">
              <a:buNone/>
              <a:defRPr>
                <a:solidFill>
                  <a:schemeClr val="bg1"/>
                </a:solidFill>
                <a:latin typeface="Roboto Mono" pitchFamily="2" charset="0"/>
                <a:ea typeface="Roboto Mono" pitchFamily="2" charset="0"/>
              </a:defRPr>
            </a:lvl5pPr>
          </a:lstStyle>
          <a:p>
            <a:pPr lvl="0"/>
            <a:r>
              <a:rPr lang="en-US" dirty="0"/>
              <a:t>Click to add code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934345" y="581026"/>
            <a:ext cx="3675888" cy="4198334"/>
          </a:xfrm>
        </p:spPr>
        <p:txBody>
          <a:bodyPr/>
          <a:lstStyle>
            <a:lvl1pPr marL="213122" indent="-213122">
              <a:lnSpc>
                <a:spcPts val="1500"/>
              </a:lnSpc>
              <a:spcBef>
                <a:spcPts val="0"/>
              </a:spcBef>
              <a:buSzPct val="70000"/>
              <a:buFont typeface="Wingdings 3" panose="05040102010807070707" pitchFamily="18" charset="2"/>
              <a:buChar char="t"/>
              <a:defRPr sz="1650" baseline="0">
                <a:solidFill>
                  <a:schemeClr val="tx1"/>
                </a:solidFill>
              </a:defRPr>
            </a:lvl1pPr>
            <a:lvl2pPr marL="213122" indent="0">
              <a:lnSpc>
                <a:spcPts val="1500"/>
              </a:lnSpc>
              <a:buFontTx/>
              <a:buNone/>
              <a:defRPr/>
            </a:lvl2pPr>
            <a:lvl3pPr marL="213122" indent="0">
              <a:buFontTx/>
              <a:buNone/>
              <a:defRPr/>
            </a:lvl3pPr>
            <a:lvl4pPr marL="213122" indent="0">
              <a:buFontTx/>
              <a:buNone/>
              <a:defRPr/>
            </a:lvl4pPr>
            <a:lvl5pPr marL="21312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a note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Line your note up with the corresponding code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840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itle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55147" y="320028"/>
            <a:ext cx="2639105" cy="4492819"/>
          </a:xfrm>
        </p:spPr>
        <p:txBody>
          <a:bodyPr anchor="ctr"/>
          <a:lstStyle>
            <a:lvl1pPr algn="r">
              <a:defRPr sz="1800">
                <a:solidFill>
                  <a:schemeClr val="accent1"/>
                </a:solidFill>
                <a:latin typeface="+mn-lt"/>
              </a:defRPr>
            </a:lvl1pPr>
            <a:lvl2pPr marL="439502" indent="-216698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marL="662306" indent="-215174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marL="822543" indent="-160236" algn="r">
              <a:buFont typeface="Myriad Pro" panose="020B0503030403020204" pitchFamily="34" charset="0"/>
              <a:buChar char=" "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marL="822542" indent="0" algn="r">
              <a:buFont typeface="Myriad Pro" panose="020B0503030403020204" pitchFamily="34" charset="0"/>
              <a:buNone/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</a:lstStyle>
          <a:p>
            <a:pPr lvl="0"/>
            <a:r>
              <a:rPr lang="en-US" dirty="0"/>
              <a:t>Click to add short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3802284" y="1199178"/>
            <a:ext cx="4705109" cy="2734519"/>
          </a:xfrm>
        </p:spPr>
        <p:txBody>
          <a:bodyPr anchor="ctr"/>
          <a:lstStyle>
            <a:lvl1pPr>
              <a:lnSpc>
                <a:spcPct val="100000"/>
              </a:lnSpc>
              <a:defRPr sz="2700" b="0" i="0">
                <a:latin typeface="+mj-lt"/>
                <a:ea typeface="Gotham Light" charset="0"/>
                <a:cs typeface="Gotham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214660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68166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889" y="437386"/>
            <a:ext cx="8084228" cy="327848"/>
          </a:xfrm>
        </p:spPr>
        <p:txBody>
          <a:bodyPr/>
          <a:lstStyle/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  <p:sp>
        <p:nvSpPr>
          <p:cNvPr id="3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1177962"/>
            <a:ext cx="5082266" cy="3098204"/>
          </a:xfrm>
        </p:spPr>
        <p:txBody>
          <a:bodyPr anchor="ctr"/>
          <a:lstStyle>
            <a:lvl1pPr algn="l">
              <a:lnSpc>
                <a:spcPct val="100000"/>
              </a:lnSpc>
              <a:defRPr sz="180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438525" y="1177962"/>
            <a:ext cx="0" cy="3098204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359804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1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or Click Icon </a:t>
            </a:r>
            <a:br>
              <a:rPr lang="en-US" dirty="0"/>
            </a:br>
            <a:r>
              <a:rPr lang="en-US" dirty="0"/>
              <a:t>to Add Graphic</a:t>
            </a:r>
          </a:p>
        </p:txBody>
      </p:sp>
    </p:spTree>
    <p:extLst>
      <p:ext uri="{BB962C8B-B14F-4D97-AF65-F5344CB8AC3E}">
        <p14:creationId xmlns:p14="http://schemas.microsoft.com/office/powerpoint/2010/main" val="336502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648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|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" y="0"/>
            <a:ext cx="3476624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3476624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37160" tIns="137160" rIns="137160" bIns="137160" rtlCol="0" anchor="ctr"/>
          <a:lstStyle/>
          <a:p>
            <a:pPr algn="ctr">
              <a:spcBef>
                <a:spcPts val="450"/>
              </a:spcBef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886200" y="246173"/>
            <a:ext cx="4847480" cy="4492819"/>
          </a:xfrm>
        </p:spPr>
        <p:txBody>
          <a:bodyPr anchor="ctr"/>
          <a:lstStyle>
            <a:lvl1pPr algn="l">
              <a:lnSpc>
                <a:spcPct val="100000"/>
              </a:lnSpc>
              <a:defRPr sz="1800" baseline="0">
                <a:solidFill>
                  <a:schemeClr val="accent1"/>
                </a:solidFill>
                <a:latin typeface="+mn-lt"/>
              </a:defRPr>
            </a:lvl1pPr>
            <a:lvl2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800" b="0" i="0">
                <a:solidFill>
                  <a:schemeClr val="accent1"/>
                </a:solidFill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3476624" cy="5143500"/>
          </a:xfrm>
          <a:solidFill>
            <a:schemeClr val="bg1"/>
          </a:solidFill>
        </p:spPr>
        <p:txBody>
          <a:bodyPr anchor="ctr"/>
          <a:lstStyle>
            <a:lvl1pPr algn="ctr">
              <a:defRPr>
                <a:latin typeface="+mj-lt"/>
              </a:defRPr>
            </a:lvl1pPr>
          </a:lstStyle>
          <a:p>
            <a:pPr lvl="0"/>
            <a:r>
              <a:rPr lang="en-US" dirty="0"/>
              <a:t>Click Icon</a:t>
            </a:r>
            <a:br>
              <a:rPr lang="en-US" dirty="0"/>
            </a:br>
            <a:r>
              <a:rPr lang="en-US" dirty="0"/>
              <a:t>to Add Graphic</a:t>
            </a:r>
          </a:p>
        </p:txBody>
      </p:sp>
    </p:spTree>
    <p:extLst>
      <p:ext uri="{BB962C8B-B14F-4D97-AF65-F5344CB8AC3E}">
        <p14:creationId xmlns:p14="http://schemas.microsoft.com/office/powerpoint/2010/main" val="55280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6" grpId="0" uiExpand="1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</p:tmplLst>
      </p:bldP>
      <p:bldP spid="9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822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9143999" cy="5143500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48575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 Statement (original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5924471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807246"/>
            <a:ext cx="7552679" cy="2040128"/>
          </a:xfrm>
        </p:spPr>
        <p:txBody>
          <a:bodyPr anchor="b">
            <a:normAutofit/>
          </a:bodyPr>
          <a:lstStyle>
            <a:lvl1pPr algn="l">
              <a:defRPr sz="3599" spc="-84" baseline="0">
                <a:solidFill>
                  <a:schemeClr val="accent4"/>
                </a:solidFill>
                <a:latin typeface="Gotham Light" pitchFamily="50" charset="0"/>
              </a:defRPr>
            </a:lvl1pPr>
          </a:lstStyle>
          <a:p>
            <a:r>
              <a:rPr lang="en-US" dirty="0"/>
              <a:t>“Click to add quote. Don’t forget quotation marks”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986" y="2993233"/>
            <a:ext cx="7552885" cy="421481"/>
          </a:xfrm>
        </p:spPr>
        <p:txBody>
          <a:bodyPr/>
          <a:lstStyle>
            <a:lvl1pPr marL="0" indent="0">
              <a:buNone/>
              <a:defRPr sz="1800" b="0" i="0">
                <a:latin typeface="+mn-lt"/>
                <a:ea typeface="Gotham Medium" panose="02000604030000020004" pitchFamily="50" charset="0"/>
                <a:cs typeface="Gotham Medium" panose="02000604030000020004" pitchFamily="50" charset="0"/>
              </a:defRPr>
            </a:lvl1pPr>
          </a:lstStyle>
          <a:p>
            <a:pPr lvl="0"/>
            <a:r>
              <a:rPr lang="en-US" dirty="0"/>
              <a:t>Person Quoted</a:t>
            </a:r>
          </a:p>
        </p:txBody>
      </p:sp>
    </p:spTree>
    <p:extLst>
      <p:ext uri="{BB962C8B-B14F-4D97-AF65-F5344CB8AC3E}">
        <p14:creationId xmlns:p14="http://schemas.microsoft.com/office/powerpoint/2010/main" val="340216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32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92334" y="2254996"/>
            <a:ext cx="7552679" cy="12938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99" b="0" i="0">
                <a:latin typeface="Gotham Book" panose="02000604040000020004" pitchFamily="50" charset="0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definition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792334" y="1553903"/>
            <a:ext cx="7552679" cy="625033"/>
          </a:xfrm>
        </p:spPr>
        <p:txBody>
          <a:bodyPr anchor="b">
            <a:normAutofit/>
          </a:bodyPr>
          <a:lstStyle>
            <a:lvl1pPr algn="l">
              <a:defRPr sz="3599" spc="-84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en-US" dirty="0"/>
              <a:t>Word to define</a:t>
            </a:r>
          </a:p>
        </p:txBody>
      </p:sp>
    </p:spTree>
    <p:extLst>
      <p:ext uri="{BB962C8B-B14F-4D97-AF65-F5344CB8AC3E}">
        <p14:creationId xmlns:p14="http://schemas.microsoft.com/office/powerpoint/2010/main" val="7000747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5776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-no-water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3089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some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 hasCustomPrompt="1"/>
          </p:nvPr>
        </p:nvSpPr>
        <p:spPr>
          <a:xfrm>
            <a:off x="1511301" y="835503"/>
            <a:ext cx="6127750" cy="3472494"/>
          </a:xfrm>
          <a:noFill/>
          <a:ln>
            <a:noFill/>
          </a:ln>
        </p:spPr>
        <p:txBody>
          <a:bodyPr anchor="ctr">
            <a:normAutofit/>
          </a:bodyPr>
          <a:lstStyle>
            <a:lvl1pPr algn="ctr">
              <a:defRPr sz="3599" spc="-84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This is a short, important statement to bring attention to something.</a:t>
            </a:r>
          </a:p>
        </p:txBody>
      </p:sp>
    </p:spTree>
    <p:extLst>
      <p:ext uri="{BB962C8B-B14F-4D97-AF65-F5344CB8AC3E}">
        <p14:creationId xmlns:p14="http://schemas.microsoft.com/office/powerpoint/2010/main" val="8993594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232926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1022"/>
            <a:ext cx="6858000" cy="492329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3842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776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8174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502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8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27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34" Type="http://schemas.openxmlformats.org/officeDocument/2006/relationships/theme" Target="../theme/theme6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91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95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51E94-D08C-431E-88FC-7EB62E529A19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33EB1-7740-4DF8-A084-DB4A629F7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64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8F999-7A4E-6B4F-9FED-EF75B73AD044}" type="datetimeFigureOut">
              <a:rPr lang="en-US" smtClean="0"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4AAD-DF78-DE44-A1F3-EEB19EDC9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7328" y="4740651"/>
            <a:ext cx="305396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82724" y="4785968"/>
            <a:ext cx="19046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@benday</a:t>
            </a:r>
            <a:r>
              <a:rPr lang="en-US" sz="1050" dirty="0"/>
              <a:t> |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www.benday.com</a:t>
            </a:r>
          </a:p>
        </p:txBody>
      </p:sp>
    </p:spTree>
    <p:extLst>
      <p:ext uri="{BB962C8B-B14F-4D97-AF65-F5344CB8AC3E}">
        <p14:creationId xmlns:p14="http://schemas.microsoft.com/office/powerpoint/2010/main" val="218902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egoe UI" panose="020B0502040204020203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889" y="1073176"/>
            <a:ext cx="8084228" cy="37076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889" y="37881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/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0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  <p:sldLayoutId id="2147483794" r:id="rId18"/>
    <p:sldLayoutId id="2147483795" r:id="rId19"/>
    <p:sldLayoutId id="2147483796" r:id="rId20"/>
    <p:sldLayoutId id="2147483797" r:id="rId21"/>
    <p:sldLayoutId id="2147483798" r:id="rId22"/>
    <p:sldLayoutId id="2147483799" r:id="rId23"/>
    <p:sldLayoutId id="2147483800" r:id="rId24"/>
    <p:sldLayoutId id="2147483801" r:id="rId25"/>
    <p:sldLayoutId id="2147483802" r:id="rId26"/>
    <p:sldLayoutId id="2147483803" r:id="rId27"/>
    <p:sldLayoutId id="2147483804" r:id="rId28"/>
    <p:sldLayoutId id="2147483805" r:id="rId29"/>
    <p:sldLayoutId id="2147483806" r:id="rId30"/>
    <p:sldLayoutId id="2147483807" r:id="rId31"/>
    <p:sldLayoutId id="2147483808" r:id="rId32"/>
    <p:sldLayoutId id="2147483809" r:id="rId33"/>
  </p:sldLayoutIdLst>
  <p:hf hdr="0" dt="0"/>
  <p:txStyles>
    <p:titleStyle>
      <a:lvl1pPr algn="ctr" defTabSz="439502" rtl="0" eaLnBrk="1" latinLnBrk="0" hangingPunct="1">
        <a:lnSpc>
          <a:spcPct val="85000"/>
        </a:lnSpc>
        <a:spcBef>
          <a:spcPct val="0"/>
        </a:spcBef>
        <a:buNone/>
        <a:defRPr sz="2700" b="0" i="0" kern="1200" cap="none" baseline="0">
          <a:solidFill>
            <a:schemeClr val="tx1"/>
          </a:solidFill>
          <a:latin typeface="+mj-lt"/>
          <a:ea typeface="Gotham Light" charset="0"/>
          <a:cs typeface="Gotham Light" charset="0"/>
        </a:defRPr>
      </a:lvl1pPr>
    </p:titleStyle>
    <p:bodyStyle>
      <a:lvl1pPr marL="42863" indent="-42863" algn="l" defTabSz="439502" rtl="0" eaLnBrk="1" latinLnBrk="0" hangingPunct="1">
        <a:lnSpc>
          <a:spcPct val="100000"/>
        </a:lnSpc>
        <a:spcBef>
          <a:spcPts val="1350"/>
        </a:spcBef>
        <a:buClrTx/>
        <a:buSzPct val="75000"/>
        <a:buFont typeface="Myriad Pro" panose="020B0503030403020204" pitchFamily="34" charset="0"/>
        <a:buChar char=" "/>
        <a:defRPr sz="1800" b="0" i="0" kern="1200">
          <a:solidFill>
            <a:schemeClr val="tx1"/>
          </a:solidFill>
          <a:latin typeface="+mn-lt"/>
          <a:ea typeface="Gotham Medium" panose="02000604030000020004" pitchFamily="50" charset="0"/>
          <a:cs typeface="Gotham Medium" panose="02000604030000020004" pitchFamily="50" charset="0"/>
        </a:defRPr>
      </a:lvl1pPr>
      <a:lvl2pPr marL="439502" indent="-216698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-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2pPr>
      <a:lvl3pPr marL="662306" indent="-215174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Lucida Grande"/>
        <a:buChar char="•"/>
        <a:defRPr sz="1800" b="0" i="0" kern="120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3pPr>
      <a:lvl4pPr marL="900113" indent="-238125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Wingdings" panose="05000000000000000000" pitchFamily="2" charset="2"/>
        <a:buChar char="§"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4pPr>
      <a:lvl5pPr marL="1028700" indent="-205979" algn="l" defTabSz="439502" rtl="0" eaLnBrk="1" latinLnBrk="0" hangingPunct="1">
        <a:lnSpc>
          <a:spcPct val="100000"/>
        </a:lnSpc>
        <a:spcBef>
          <a:spcPts val="450"/>
        </a:spcBef>
        <a:buClrTx/>
        <a:buSzPct val="75000"/>
        <a:buFont typeface="Myriad Pro Light" panose="020B0403030403020204" pitchFamily="34" charset="0"/>
        <a:buChar char="-"/>
        <a:tabLst/>
        <a:defRPr sz="1800" b="0" i="0" kern="1200" baseline="0">
          <a:solidFill>
            <a:schemeClr val="tx1"/>
          </a:solidFill>
          <a:latin typeface="Gotham Book" panose="02000604040000020004" pitchFamily="50" charset="0"/>
          <a:ea typeface="Gotham Book" panose="02000604040000020004" pitchFamily="50" charset="0"/>
          <a:cs typeface="Gotham Book" panose="02000604040000020004" pitchFamily="50" charset="0"/>
        </a:defRPr>
      </a:lvl5pPr>
      <a:lvl6pPr marL="1289447" indent="-219075" algn="l" defTabSz="439502" rtl="0" eaLnBrk="1" latinLnBrk="0" hangingPunct="1">
        <a:spcBef>
          <a:spcPts val="336"/>
        </a:spcBef>
        <a:buClr>
          <a:schemeClr val="tx1"/>
        </a:buClr>
        <a:buSzPct val="70000"/>
        <a:buFont typeface="Montserrat"/>
        <a:buChar char=" "/>
        <a:defRPr lang="en-US" sz="1800" b="0" i="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Arial"/>
        </a:defRPr>
      </a:lvl6pPr>
      <a:lvl7pPr marL="1502569" indent="-216694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7pPr>
      <a:lvl8pPr marL="1714500" indent="-211931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8pPr>
      <a:lvl9pPr marL="1928813" indent="-214313" algn="l" defTabSz="439502" rtl="0" eaLnBrk="1" latinLnBrk="0" hangingPunct="1">
        <a:spcBef>
          <a:spcPct val="20000"/>
        </a:spcBef>
        <a:buSzPct val="70000"/>
        <a:buFont typeface="Montserrat"/>
        <a:buChar char=" "/>
        <a:defRPr lang="en-US" sz="1800" kern="1200" baseline="0" dirty="0" smtClean="0">
          <a:solidFill>
            <a:srgbClr val="404040"/>
          </a:solidFill>
          <a:effectLst/>
          <a:latin typeface="Gotham Book" panose="02000604040000020004" pitchFamily="50" charset="0"/>
          <a:ea typeface="+mn-ea"/>
          <a:cs typeface="+mn-cs"/>
        </a:defRPr>
      </a:lvl9pPr>
    </p:bodyStyle>
    <p:otherStyle>
      <a:defPPr>
        <a:defRPr lang="en-US"/>
      </a:defPPr>
      <a:lvl1pPr marL="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02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9005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50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010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513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016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517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021" algn="l" defTabSz="439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77329" y="4740652"/>
            <a:ext cx="305396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82725" y="4785969"/>
            <a:ext cx="19046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@benday</a:t>
            </a:r>
            <a:r>
              <a:rPr lang="en-US" sz="1050" dirty="0"/>
              <a:t> |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www.benday.com</a:t>
            </a:r>
          </a:p>
        </p:txBody>
      </p:sp>
    </p:spTree>
    <p:extLst>
      <p:ext uri="{BB962C8B-B14F-4D97-AF65-F5344CB8AC3E}">
        <p14:creationId xmlns:p14="http://schemas.microsoft.com/office/powerpoint/2010/main" val="177356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Segoe UI" panose="020B0502040204020203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icrosoft.com/en-us/ef/efcore-and-ef6/index" TargetMode="Externa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709DA5-75EF-486E-B68F-DDF37A8A76E4}"/>
              </a:ext>
            </a:extLst>
          </p:cNvPr>
          <p:cNvSpPr/>
          <p:nvPr/>
        </p:nvSpPr>
        <p:spPr>
          <a:xfrm>
            <a:off x="1898025" y="1070314"/>
            <a:ext cx="70849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685800"/>
            <a:r>
              <a:rPr lang="en-US" sz="33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Entity Framework Core for Enterprise 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E0E639-B194-4572-B44F-606D2D77B5D0}"/>
              </a:ext>
            </a:extLst>
          </p:cNvPr>
          <p:cNvSpPr txBox="1"/>
          <p:nvPr/>
        </p:nvSpPr>
        <p:spPr>
          <a:xfrm>
            <a:off x="6983648" y="3638550"/>
            <a:ext cx="18133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Benjamin Day</a:t>
            </a:r>
            <a:b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@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benday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4347B0-A686-45E1-A33D-5DD5B23056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42517"/>
            <a:ext cx="1244699" cy="5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10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Anything that lets me go fast now,</a:t>
            </a:r>
            <a:br>
              <a:rPr lang="en-US" dirty="0"/>
            </a:br>
            <a:r>
              <a:rPr lang="en-US" dirty="0"/>
              <a:t>robs me of my ability to maintain it later.</a:t>
            </a:r>
          </a:p>
        </p:txBody>
      </p:sp>
    </p:spTree>
    <p:extLst>
      <p:ext uri="{BB962C8B-B14F-4D97-AF65-F5344CB8AC3E}">
        <p14:creationId xmlns:p14="http://schemas.microsoft.com/office/powerpoint/2010/main" val="4019269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Software = </a:t>
            </a:r>
            <a:br>
              <a:rPr lang="en-US" dirty="0"/>
            </a:br>
            <a:r>
              <a:rPr lang="en-US" dirty="0"/>
              <a:t>Non-disposable software</a:t>
            </a:r>
          </a:p>
        </p:txBody>
      </p:sp>
    </p:spTree>
    <p:extLst>
      <p:ext uri="{BB962C8B-B14F-4D97-AF65-F5344CB8AC3E}">
        <p14:creationId xmlns:p14="http://schemas.microsoft.com/office/powerpoint/2010/main" val="43653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#1:</a:t>
            </a:r>
            <a:br>
              <a:rPr lang="en-US" dirty="0"/>
            </a:br>
            <a:r>
              <a:rPr lang="en-US" dirty="0"/>
              <a:t>You don’t work for EF.</a:t>
            </a:r>
            <a:br>
              <a:rPr lang="en-US" dirty="0"/>
            </a:br>
            <a:r>
              <a:rPr lang="en-US" dirty="0"/>
              <a:t>EF works for you.</a:t>
            </a:r>
          </a:p>
        </p:txBody>
      </p:sp>
    </p:spTree>
    <p:extLst>
      <p:ext uri="{BB962C8B-B14F-4D97-AF65-F5344CB8AC3E}">
        <p14:creationId xmlns:p14="http://schemas.microsoft.com/office/powerpoint/2010/main" val="407165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#2:</a:t>
            </a:r>
            <a:br>
              <a:rPr lang="en-US" dirty="0"/>
            </a:br>
            <a:r>
              <a:rPr lang="en-US" dirty="0"/>
              <a:t>Use EF for what it’s good at </a:t>
            </a:r>
            <a:br>
              <a:rPr lang="en-US" dirty="0"/>
            </a:br>
            <a:r>
              <a:rPr lang="en-US" dirty="0"/>
              <a:t>and be ready to bail out when it doesn’t.</a:t>
            </a:r>
          </a:p>
        </p:txBody>
      </p:sp>
    </p:spTree>
    <p:extLst>
      <p:ext uri="{BB962C8B-B14F-4D97-AF65-F5344CB8AC3E}">
        <p14:creationId xmlns:p14="http://schemas.microsoft.com/office/powerpoint/2010/main" val="592147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#3:</a:t>
            </a:r>
            <a:br>
              <a:rPr lang="en-US" dirty="0"/>
            </a:br>
            <a:r>
              <a:rPr lang="en-US" dirty="0"/>
              <a:t>Hide EF from your application.</a:t>
            </a:r>
          </a:p>
        </p:txBody>
      </p:sp>
    </p:spTree>
    <p:extLst>
      <p:ext uri="{BB962C8B-B14F-4D97-AF65-F5344CB8AC3E}">
        <p14:creationId xmlns:p14="http://schemas.microsoft.com/office/powerpoint/2010/main" val="342299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#4: </a:t>
            </a:r>
            <a:br>
              <a:rPr lang="en-US" dirty="0"/>
            </a:br>
            <a:r>
              <a:rPr lang="en-US" dirty="0"/>
              <a:t>Just because you can</a:t>
            </a:r>
            <a:br>
              <a:rPr lang="en-US" dirty="0"/>
            </a:br>
            <a:r>
              <a:rPr lang="en-US" dirty="0"/>
              <a:t>doesn’t mean you should.</a:t>
            </a:r>
          </a:p>
        </p:txBody>
      </p:sp>
    </p:spTree>
    <p:extLst>
      <p:ext uri="{BB962C8B-B14F-4D97-AF65-F5344CB8AC3E}">
        <p14:creationId xmlns:p14="http://schemas.microsoft.com/office/powerpoint/2010/main" val="3893477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C6E425-3D6B-4C7B-8AC0-9EB4A4A71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.NET Core 2.2 &amp; EF Core 2.2</a:t>
            </a:r>
            <a:br>
              <a:rPr lang="en-US" dirty="0"/>
            </a:br>
            <a:r>
              <a:rPr lang="en-US" dirty="0"/>
              <a:t>released this week</a:t>
            </a:r>
          </a:p>
        </p:txBody>
      </p:sp>
    </p:spTree>
    <p:extLst>
      <p:ext uri="{BB962C8B-B14F-4D97-AF65-F5344CB8AC3E}">
        <p14:creationId xmlns:p14="http://schemas.microsoft.com/office/powerpoint/2010/main" val="3747871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vs. EF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feature comparison</a:t>
            </a:r>
          </a:p>
          <a:p>
            <a:pPr lvl="1"/>
            <a:r>
              <a:rPr lang="en-US" dirty="0">
                <a:hlinkClick r:id="rId2"/>
              </a:rPr>
              <a:t>https://docs.microsoft.com/en-us/ef/efcore-and-ef6/index</a:t>
            </a:r>
            <a:endParaRPr lang="en-US" dirty="0"/>
          </a:p>
          <a:p>
            <a:endParaRPr lang="en-US" dirty="0"/>
          </a:p>
          <a:p>
            <a:r>
              <a:rPr lang="en-US" dirty="0"/>
              <a:t>It’s mostly the same</a:t>
            </a:r>
          </a:p>
          <a:p>
            <a:pPr lvl="1"/>
            <a:r>
              <a:rPr lang="en-US" dirty="0"/>
              <a:t>If you’re “code first”</a:t>
            </a:r>
          </a:p>
          <a:p>
            <a:endParaRPr lang="en-US" dirty="0"/>
          </a:p>
          <a:p>
            <a:r>
              <a:rPr lang="en-US" dirty="0"/>
              <a:t>Some things are missing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69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things that are missing (~2017 Edition)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Complex types without identity</a:t>
            </a:r>
          </a:p>
          <a:p>
            <a:pPr lvl="1"/>
            <a:r>
              <a:rPr lang="en-US" dirty="0"/>
              <a:t>Name, </a:t>
            </a:r>
            <a:r>
              <a:rPr lang="en-US" dirty="0" err="1"/>
              <a:t>PhoneNumber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Many-to-many relationships without a JOIN entity</a:t>
            </a:r>
          </a:p>
          <a:p>
            <a:endParaRPr lang="en-US" dirty="0"/>
          </a:p>
          <a:p>
            <a:r>
              <a:rPr lang="en-US" dirty="0"/>
              <a:t>Inheritance mapping only does Table-per-hierarchy (TPH)</a:t>
            </a:r>
          </a:p>
          <a:p>
            <a:pPr lvl="1"/>
            <a:r>
              <a:rPr lang="en-US" dirty="0"/>
              <a:t>No Table-per-type (TPT)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Spatial types</a:t>
            </a:r>
          </a:p>
          <a:p>
            <a:pPr lvl="1"/>
            <a:r>
              <a:rPr lang="en-US" dirty="0"/>
              <a:t>Geography &amp; Geometry</a:t>
            </a:r>
          </a:p>
          <a:p>
            <a:endParaRPr lang="en-US" dirty="0"/>
          </a:p>
          <a:p>
            <a:r>
              <a:rPr lang="en-US" dirty="0"/>
              <a:t>Saving using Stored Procedures</a:t>
            </a:r>
          </a:p>
          <a:p>
            <a:pPr lvl="1"/>
            <a:r>
              <a:rPr lang="en-US" dirty="0"/>
              <a:t>(Easily at least)</a:t>
            </a:r>
          </a:p>
          <a:p>
            <a:endParaRPr lang="en-US" dirty="0"/>
          </a:p>
          <a:p>
            <a:r>
              <a:rPr lang="en-US" dirty="0"/>
              <a:t>Raw SQL to anonymous types</a:t>
            </a:r>
          </a:p>
          <a:p>
            <a:endParaRPr lang="en-US" dirty="0"/>
          </a:p>
          <a:p>
            <a:r>
              <a:rPr lang="en-US" dirty="0"/>
              <a:t>Lazy loading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32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things that are missing (2018 Edition)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trike="sngStrike" dirty="0"/>
              <a:t>Complex types without identity</a:t>
            </a:r>
          </a:p>
          <a:p>
            <a:pPr lvl="1"/>
            <a:r>
              <a:rPr lang="en-US" strike="sngStrike" dirty="0"/>
              <a:t>Name, </a:t>
            </a:r>
            <a:r>
              <a:rPr lang="en-US" strike="sngStrike" dirty="0" err="1"/>
              <a:t>PhoneNumber</a:t>
            </a:r>
            <a:endParaRPr lang="en-US" strike="sngStrike" dirty="0"/>
          </a:p>
          <a:p>
            <a:pPr lvl="1"/>
            <a:endParaRPr lang="en-US" dirty="0"/>
          </a:p>
          <a:p>
            <a:r>
              <a:rPr lang="en-US" dirty="0"/>
              <a:t>Many-to-many relationships without a JOIN entity</a:t>
            </a:r>
          </a:p>
          <a:p>
            <a:endParaRPr lang="en-US" dirty="0"/>
          </a:p>
          <a:p>
            <a:r>
              <a:rPr lang="en-US" dirty="0"/>
              <a:t>Inheritance mapping only does Table-per-hierarchy (TPH)</a:t>
            </a:r>
          </a:p>
          <a:p>
            <a:pPr lvl="1"/>
            <a:r>
              <a:rPr lang="en-US" dirty="0"/>
              <a:t>No Table-per-type (TPT)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trike="sngStrike" dirty="0"/>
              <a:t>Spatial types</a:t>
            </a:r>
          </a:p>
          <a:p>
            <a:pPr lvl="1"/>
            <a:r>
              <a:rPr lang="en-US" strike="sngStrike" dirty="0"/>
              <a:t>Geography &amp; Geometry</a:t>
            </a:r>
          </a:p>
          <a:p>
            <a:endParaRPr lang="en-US" dirty="0"/>
          </a:p>
          <a:p>
            <a:r>
              <a:rPr lang="en-US" dirty="0"/>
              <a:t>Saving using Stored Procedures</a:t>
            </a:r>
          </a:p>
          <a:p>
            <a:pPr lvl="1"/>
            <a:r>
              <a:rPr lang="en-US" dirty="0"/>
              <a:t>(Easily at least)</a:t>
            </a:r>
          </a:p>
          <a:p>
            <a:endParaRPr lang="en-US" dirty="0"/>
          </a:p>
          <a:p>
            <a:r>
              <a:rPr lang="en-US" strike="sngStrike" dirty="0"/>
              <a:t>Raw SQL to anonymous types</a:t>
            </a:r>
          </a:p>
          <a:p>
            <a:endParaRPr lang="en-US" dirty="0"/>
          </a:p>
          <a:p>
            <a:r>
              <a:rPr lang="en-US" strike="sngStrike" dirty="0"/>
              <a:t>Lazy loading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14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989489" cy="32635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Brookline, MA</a:t>
            </a:r>
          </a:p>
          <a:p>
            <a:r>
              <a:rPr lang="en-US" dirty="0"/>
              <a:t>Consultant &amp; Trainer</a:t>
            </a:r>
          </a:p>
          <a:p>
            <a:r>
              <a:rPr lang="en-US" dirty="0"/>
              <a:t>Rental Chief Technology Officer</a:t>
            </a:r>
          </a:p>
          <a:p>
            <a:r>
              <a:rPr lang="en-US" dirty="0"/>
              <a:t>Therapist for Teams</a:t>
            </a:r>
          </a:p>
          <a:p>
            <a:pPr>
              <a:lnSpc>
                <a:spcPct val="100000"/>
              </a:lnSpc>
            </a:pPr>
            <a:r>
              <a:rPr lang="en-US" dirty="0"/>
              <a:t>Scrum, DevOps, Azure, </a:t>
            </a:r>
            <a:br>
              <a:rPr lang="en-US" dirty="0"/>
            </a:br>
            <a:r>
              <a:rPr lang="en-US" dirty="0"/>
              <a:t>    Team Foundation Server, </a:t>
            </a:r>
            <a:br>
              <a:rPr lang="en-US" dirty="0"/>
            </a:br>
            <a:r>
              <a:rPr lang="en-US" dirty="0"/>
              <a:t>    Software Architecture &amp; Testing</a:t>
            </a:r>
          </a:p>
          <a:p>
            <a:r>
              <a:rPr lang="en-US" dirty="0"/>
              <a:t>Microsoft MVP</a:t>
            </a:r>
          </a:p>
          <a:p>
            <a:r>
              <a:rPr lang="en-US" dirty="0"/>
              <a:t>Pluralsight Author</a:t>
            </a:r>
          </a:p>
          <a:p>
            <a:r>
              <a:rPr lang="en-US" dirty="0" err="1"/>
              <a:t>Scrum.org</a:t>
            </a:r>
            <a:r>
              <a:rPr lang="en-US" dirty="0"/>
              <a:t> Trainer</a:t>
            </a:r>
          </a:p>
          <a:p>
            <a:r>
              <a:rPr lang="en-US" dirty="0"/>
              <a:t>@benday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80" y="2207135"/>
            <a:ext cx="3464156" cy="747791"/>
          </a:xfrm>
          <a:prstGeom prst="rect">
            <a:avLst/>
          </a:prstGeom>
        </p:spPr>
      </p:pic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580" y="1417870"/>
            <a:ext cx="3369780" cy="6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40" y="3181280"/>
            <a:ext cx="1972466" cy="682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30" y="3315749"/>
            <a:ext cx="1244699" cy="5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1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Loading</a:t>
            </a:r>
          </a:p>
        </p:txBody>
      </p:sp>
    </p:spTree>
    <p:extLst>
      <p:ext uri="{BB962C8B-B14F-4D97-AF65-F5344CB8AC3E}">
        <p14:creationId xmlns:p14="http://schemas.microsoft.com/office/powerpoint/2010/main" val="3982319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Loading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 has </a:t>
            </a:r>
            <a:r>
              <a:rPr lang="en-US" dirty="0" err="1"/>
              <a:t>PhoneNumbers</a:t>
            </a:r>
            <a:endParaRPr lang="en-US" dirty="0"/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IList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&lt;Phone&gt;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PhoneNumbers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{ get; }</a:t>
            </a:r>
          </a:p>
          <a:p>
            <a:pPr lvl="1"/>
            <a:endParaRPr lang="en-US" dirty="0"/>
          </a:p>
          <a:p>
            <a:r>
              <a:rPr lang="en-US" dirty="0"/>
              <a:t>Phone has Owner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Person Owner { get; set; }</a:t>
            </a:r>
          </a:p>
          <a:p>
            <a:pPr lvl="1"/>
            <a:endParaRPr lang="en-US" dirty="0"/>
          </a:p>
          <a:p>
            <a:r>
              <a:rPr lang="en-US" dirty="0"/>
              <a:t>In EF Standard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/>
              <a:t>PhoneNumbers</a:t>
            </a:r>
            <a:r>
              <a:rPr lang="en-US" dirty="0">
                <a:sym typeface="Wingdings" panose="05000000000000000000" pitchFamily="2" charset="2"/>
              </a:rPr>
              <a:t> loaded when accessed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 EF Core  </a:t>
            </a:r>
            <a:r>
              <a:rPr lang="en-US" dirty="0" err="1"/>
              <a:t>PhoneNumbers</a:t>
            </a:r>
            <a:r>
              <a:rPr lang="en-US" dirty="0">
                <a:sym typeface="Wingdings" panose="05000000000000000000" pitchFamily="2" charset="2"/>
              </a:rPr>
              <a:t> is null (by default)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36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05A5C7-51DD-4D2B-9024-AFF19C76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“Lazy” Loading Options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AC5F06-EE13-4813-A99D-D4F8BB79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Explicit Loading</a:t>
            </a:r>
          </a:p>
          <a:p>
            <a:r>
              <a:rPr lang="en-US" dirty="0"/>
              <a:t>	Include()</a:t>
            </a:r>
          </a:p>
          <a:p>
            <a:r>
              <a:rPr lang="en-US" dirty="0"/>
              <a:t>	</a:t>
            </a:r>
            <a:r>
              <a:rPr lang="en-US" dirty="0" err="1"/>
              <a:t>ThenInclude</a:t>
            </a:r>
            <a:r>
              <a:rPr lang="en-US" dirty="0"/>
              <a:t>()</a:t>
            </a:r>
          </a:p>
          <a:p>
            <a:r>
              <a:rPr lang="en-US" dirty="0"/>
              <a:t>Lazy Loading (Easy)</a:t>
            </a:r>
          </a:p>
          <a:p>
            <a:r>
              <a:rPr lang="en-US" dirty="0"/>
              <a:t>	</a:t>
            </a:r>
            <a:r>
              <a:rPr lang="en-US" dirty="0" err="1"/>
              <a:t>DbContextBuilder</a:t>
            </a:r>
            <a:r>
              <a:rPr lang="en-US" dirty="0"/>
              <a:t> </a:t>
            </a:r>
            <a:r>
              <a:rPr lang="en-US" dirty="0" err="1"/>
              <a:t>UseLazyLoadingProxies</a:t>
            </a:r>
            <a:r>
              <a:rPr lang="en-US" dirty="0"/>
              <a:t>()</a:t>
            </a:r>
          </a:p>
          <a:p>
            <a:r>
              <a:rPr lang="en-US" dirty="0"/>
              <a:t>	Mark ‘lazy’ properties as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</a:p>
          <a:p>
            <a:r>
              <a:rPr lang="en-US" dirty="0"/>
              <a:t>Lazy Loading (Harder) </a:t>
            </a:r>
          </a:p>
          <a:p>
            <a:r>
              <a:rPr lang="en-US" dirty="0"/>
              <a:t>	</a:t>
            </a:r>
            <a:r>
              <a:rPr lang="en-US" dirty="0" err="1"/>
              <a:t>ILazyLoader</a:t>
            </a:r>
            <a:r>
              <a:rPr lang="en-US" dirty="0"/>
              <a:t> on Entity’s constructor</a:t>
            </a:r>
          </a:p>
          <a:p>
            <a:r>
              <a:rPr lang="en-US" dirty="0"/>
              <a:t>	Custom logic</a:t>
            </a:r>
          </a:p>
        </p:txBody>
      </p:sp>
    </p:spTree>
    <p:extLst>
      <p:ext uri="{BB962C8B-B14F-4D97-AF65-F5344CB8AC3E}">
        <p14:creationId xmlns:p14="http://schemas.microsoft.com/office/powerpoint/2010/main" val="815336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</a:t>
            </a:r>
            <a:br>
              <a:rPr lang="en-US" dirty="0"/>
            </a:br>
            <a:r>
              <a:rPr lang="en-US" dirty="0"/>
              <a:t>Person &amp; </a:t>
            </a:r>
            <a:r>
              <a:rPr lang="en-US" dirty="0" err="1"/>
              <a:t>PhoneNumbers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77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AA67-B37B-4F3F-B7B3-37A38CA1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Owned Types</a:t>
            </a:r>
          </a:p>
        </p:txBody>
      </p:sp>
    </p:spTree>
    <p:extLst>
      <p:ext uri="{BB962C8B-B14F-4D97-AF65-F5344CB8AC3E}">
        <p14:creationId xmlns:p14="http://schemas.microsoft.com/office/powerpoint/2010/main" val="2596639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855BB3-0C70-45AC-BEEF-D192426C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Owned 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77C4E-7F1B-4677-B77E-C18F678F6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Classes that are mapped but do not have identity</a:t>
            </a:r>
          </a:p>
          <a:p>
            <a:endParaRPr lang="en-US" dirty="0"/>
          </a:p>
          <a:p>
            <a:r>
              <a:rPr lang="en-US" dirty="0"/>
              <a:t>How to use them?</a:t>
            </a:r>
          </a:p>
          <a:p>
            <a:pPr lvl="1"/>
            <a:r>
              <a:rPr lang="en-US" dirty="0"/>
              <a:t>Create a property on an entity that is an instance of an owned type</a:t>
            </a:r>
          </a:p>
          <a:p>
            <a:pPr lvl="1"/>
            <a:r>
              <a:rPr lang="en-US" dirty="0"/>
              <a:t>On the owned type, mark it with [Owned]</a:t>
            </a:r>
          </a:p>
          <a:p>
            <a:pPr lvl="1"/>
            <a:r>
              <a:rPr lang="en-US" dirty="0"/>
              <a:t>Enjoy</a:t>
            </a:r>
          </a:p>
        </p:txBody>
      </p:sp>
    </p:spTree>
    <p:extLst>
      <p:ext uri="{BB962C8B-B14F-4D97-AF65-F5344CB8AC3E}">
        <p14:creationId xmlns:p14="http://schemas.microsoft.com/office/powerpoint/2010/main" val="2265881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</a:t>
            </a:r>
            <a:br>
              <a:rPr lang="en-US" dirty="0"/>
            </a:br>
            <a:r>
              <a:rPr lang="en-US" dirty="0"/>
              <a:t>Name as an Owned Type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53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</p:spTree>
    <p:extLst>
      <p:ext uri="{BB962C8B-B14F-4D97-AF65-F5344CB8AC3E}">
        <p14:creationId xmlns:p14="http://schemas.microsoft.com/office/powerpoint/2010/main" val="531576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Principal Entity</a:t>
            </a:r>
          </a:p>
          <a:p>
            <a:pPr lvl="1"/>
            <a:r>
              <a:rPr lang="en-US" dirty="0"/>
              <a:t>Owns the primary key</a:t>
            </a:r>
          </a:p>
          <a:p>
            <a:pPr lvl="1"/>
            <a:r>
              <a:rPr lang="en-US" dirty="0"/>
              <a:t>Parent</a:t>
            </a:r>
          </a:p>
          <a:p>
            <a:pPr lvl="1"/>
            <a:endParaRPr lang="en-US" dirty="0"/>
          </a:p>
          <a:p>
            <a:r>
              <a:rPr lang="en-US" dirty="0"/>
              <a:t>Dependent Entity</a:t>
            </a:r>
          </a:p>
          <a:p>
            <a:pPr lvl="1"/>
            <a:r>
              <a:rPr lang="en-US" dirty="0"/>
              <a:t>Has foreign key</a:t>
            </a:r>
          </a:p>
          <a:p>
            <a:pPr lvl="1"/>
            <a:r>
              <a:rPr lang="en-US" dirty="0"/>
              <a:t>Child in relationship</a:t>
            </a:r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Relationship Types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One to One</a:t>
            </a:r>
          </a:p>
          <a:p>
            <a:pPr lvl="1"/>
            <a:r>
              <a:rPr lang="en-US" dirty="0"/>
              <a:t>Navigation property</a:t>
            </a:r>
          </a:p>
          <a:p>
            <a:pPr lvl="1"/>
            <a:endParaRPr lang="en-US" dirty="0"/>
          </a:p>
          <a:p>
            <a:r>
              <a:rPr lang="en-US" dirty="0"/>
              <a:t>One to Many</a:t>
            </a:r>
          </a:p>
          <a:p>
            <a:pPr lvl="1"/>
            <a:r>
              <a:rPr lang="en-US" dirty="0"/>
              <a:t>Collection navigation property</a:t>
            </a:r>
          </a:p>
          <a:p>
            <a:pPr lvl="1"/>
            <a:endParaRPr lang="en-US" dirty="0"/>
          </a:p>
          <a:p>
            <a:r>
              <a:rPr lang="en-US" dirty="0"/>
              <a:t>Many to One</a:t>
            </a:r>
          </a:p>
          <a:p>
            <a:pPr lvl="1"/>
            <a:r>
              <a:rPr lang="en-US" dirty="0"/>
              <a:t>Inverse navigation property</a:t>
            </a:r>
          </a:p>
        </p:txBody>
      </p:sp>
    </p:spTree>
    <p:extLst>
      <p:ext uri="{BB962C8B-B14F-4D97-AF65-F5344CB8AC3E}">
        <p14:creationId xmlns:p14="http://schemas.microsoft.com/office/powerpoint/2010/main" val="4272066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Deletes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happens when something in a relationship is deleted?</a:t>
            </a:r>
          </a:p>
          <a:p>
            <a:endParaRPr lang="en-US" dirty="0"/>
          </a:p>
          <a:p>
            <a:r>
              <a:rPr lang="en-US" dirty="0"/>
              <a:t>Delete Types</a:t>
            </a:r>
          </a:p>
          <a:p>
            <a:pPr lvl="1"/>
            <a:r>
              <a:rPr lang="en-US" dirty="0" err="1"/>
              <a:t>Microsoft.EntityFrameworkCore.Metadata.DeleteBehavior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Cascade </a:t>
            </a:r>
            <a:r>
              <a:rPr lang="en-US" dirty="0">
                <a:sym typeface="Wingdings" panose="05000000000000000000" pitchFamily="2" charset="2"/>
              </a:rPr>
              <a:t> Delete the dependent entity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SetNull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Delete Principal, set inverse property on Dependent to null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Restrict </a:t>
            </a:r>
            <a:r>
              <a:rPr lang="en-US" dirty="0">
                <a:sym typeface="Wingdings" panose="05000000000000000000" pitchFamily="2" charset="2"/>
              </a:rPr>
              <a:t> Do nothing, delete is 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5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</a:t>
            </a:r>
            <a:br>
              <a:rPr lang="en-US" dirty="0"/>
            </a:br>
            <a:r>
              <a:rPr lang="en-US" dirty="0"/>
              <a:t>Visual Studio Team Services</a:t>
            </a:r>
            <a:br>
              <a:rPr lang="en-US" dirty="0"/>
            </a:br>
            <a:r>
              <a:rPr lang="en-US" dirty="0"/>
              <a:t>(VSTS)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2" y="3961063"/>
            <a:ext cx="3464156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55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</a:t>
            </a:r>
            <a:br>
              <a:rPr lang="en-US" dirty="0"/>
            </a:br>
            <a:r>
              <a:rPr lang="en-US" dirty="0"/>
              <a:t>Animals &amp; Foods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51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Management</a:t>
            </a:r>
          </a:p>
        </p:txBody>
      </p:sp>
    </p:spTree>
    <p:extLst>
      <p:ext uri="{BB962C8B-B14F-4D97-AF65-F5344CB8AC3E}">
        <p14:creationId xmlns:p14="http://schemas.microsoft.com/office/powerpoint/2010/main" val="3391438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Management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Multiple people using your app without stomping on each other’s data</a:t>
            </a:r>
          </a:p>
          <a:p>
            <a:endParaRPr lang="en-US" dirty="0"/>
          </a:p>
          <a:p>
            <a:r>
              <a:rPr lang="en-US" dirty="0"/>
              <a:t>Configure using Fluent API or Attribute</a:t>
            </a:r>
          </a:p>
          <a:p>
            <a:endParaRPr lang="en-US" dirty="0"/>
          </a:p>
          <a:p>
            <a:r>
              <a:rPr lang="en-US" dirty="0"/>
              <a:t>[Timestamp] attribute</a:t>
            </a:r>
          </a:p>
          <a:p>
            <a:pPr lvl="1"/>
            <a:r>
              <a:rPr lang="en-US" dirty="0"/>
              <a:t>byte[]</a:t>
            </a:r>
          </a:p>
          <a:p>
            <a:pPr lvl="1"/>
            <a:endParaRPr lang="en-US" dirty="0"/>
          </a:p>
          <a:p>
            <a:r>
              <a:rPr lang="en-US" dirty="0"/>
              <a:t>[</a:t>
            </a:r>
            <a:r>
              <a:rPr lang="en-US" dirty="0" err="1"/>
              <a:t>ConcurrencyCheck</a:t>
            </a:r>
            <a:r>
              <a:rPr lang="en-US" dirty="0"/>
              <a:t>] attribute</a:t>
            </a:r>
          </a:p>
          <a:p>
            <a:pPr lvl="1"/>
            <a:r>
              <a:rPr lang="en-US" dirty="0" err="1"/>
              <a:t>DateTime</a:t>
            </a:r>
            <a:r>
              <a:rPr lang="en-US" dirty="0"/>
              <a:t>, string, or </a:t>
            </a:r>
            <a:r>
              <a:rPr lang="en-US" dirty="0" err="1"/>
              <a:t>int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964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Procedures</a:t>
            </a:r>
          </a:p>
        </p:txBody>
      </p:sp>
    </p:spTree>
    <p:extLst>
      <p:ext uri="{BB962C8B-B14F-4D97-AF65-F5344CB8AC3E}">
        <p14:creationId xmlns:p14="http://schemas.microsoft.com/office/powerpoint/2010/main" val="2670954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Procedures from EF Core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for retrieves than for saves</a:t>
            </a:r>
          </a:p>
          <a:p>
            <a:endParaRPr lang="en-US" dirty="0"/>
          </a:p>
          <a:p>
            <a:r>
              <a:rPr lang="en-US" dirty="0"/>
              <a:t>Single result set</a:t>
            </a:r>
          </a:p>
          <a:p>
            <a:endParaRPr lang="en-US" dirty="0"/>
          </a:p>
          <a:p>
            <a:r>
              <a:rPr lang="en-US" dirty="0"/>
              <a:t>Only for mapped types (not anonymous)</a:t>
            </a:r>
          </a:p>
          <a:p>
            <a:endParaRPr lang="en-US" dirty="0"/>
          </a:p>
          <a:p>
            <a:r>
              <a:rPr lang="en-US" dirty="0"/>
              <a:t>Has to bring back all properties/fields</a:t>
            </a:r>
          </a:p>
        </p:txBody>
      </p:sp>
    </p:spTree>
    <p:extLst>
      <p:ext uri="{BB962C8B-B14F-4D97-AF65-F5344CB8AC3E}">
        <p14:creationId xmlns:p14="http://schemas.microsoft.com/office/powerpoint/2010/main" val="358418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</a:t>
            </a:r>
            <a:br>
              <a:rPr lang="en-US" dirty="0"/>
            </a:br>
            <a:r>
              <a:rPr lang="en-US" dirty="0"/>
              <a:t>Animals By Food Id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324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Software Architecture</a:t>
            </a:r>
          </a:p>
        </p:txBody>
      </p:sp>
    </p:spTree>
    <p:extLst>
      <p:ext uri="{BB962C8B-B14F-4D97-AF65-F5344CB8AC3E}">
        <p14:creationId xmlns:p14="http://schemas.microsoft.com/office/powerpoint/2010/main" val="3387083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Recommendations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Don’t try to model inheritance in EF</a:t>
            </a:r>
          </a:p>
          <a:p>
            <a:endParaRPr lang="en-US" dirty="0"/>
          </a:p>
          <a:p>
            <a:r>
              <a:rPr lang="en-US" dirty="0"/>
              <a:t>Hide EF behind Repository Pattern &amp; Adapter Pattern</a:t>
            </a:r>
          </a:p>
          <a:p>
            <a:pPr lvl="1"/>
            <a:r>
              <a:rPr lang="en-US" dirty="0"/>
              <a:t>Code to interfaces</a:t>
            </a:r>
          </a:p>
          <a:p>
            <a:pPr lvl="1"/>
            <a:r>
              <a:rPr lang="en-US" dirty="0"/>
              <a:t>Treat EF entities as data access objects</a:t>
            </a:r>
          </a:p>
          <a:p>
            <a:pPr lvl="1"/>
            <a:r>
              <a:rPr lang="en-US" dirty="0"/>
              <a:t>Hide your data access objects</a:t>
            </a:r>
          </a:p>
          <a:p>
            <a:pPr lvl="1"/>
            <a:endParaRPr lang="en-US" dirty="0"/>
          </a:p>
          <a:p>
            <a:r>
              <a:rPr lang="en-US" dirty="0"/>
              <a:t>Write unit tests</a:t>
            </a:r>
          </a:p>
          <a:p>
            <a:pPr lvl="1"/>
            <a:r>
              <a:rPr lang="en-US" dirty="0"/>
              <a:t>Unit tests are not Integration tests</a:t>
            </a:r>
          </a:p>
          <a:p>
            <a:pPr lvl="1"/>
            <a:endParaRPr lang="en-US" dirty="0"/>
          </a:p>
          <a:p>
            <a:r>
              <a:rPr lang="en-US" dirty="0"/>
              <a:t>Write integration tests for the Repositories</a:t>
            </a:r>
          </a:p>
          <a:p>
            <a:pPr lvl="1"/>
            <a:r>
              <a:rPr lang="en-US" dirty="0"/>
              <a:t>Test your Collection saves &amp; deletes</a:t>
            </a:r>
          </a:p>
          <a:p>
            <a:pPr lvl="1"/>
            <a:r>
              <a:rPr lang="en-US" dirty="0"/>
              <a:t>Test your concurrency</a:t>
            </a:r>
          </a:p>
        </p:txBody>
      </p:sp>
    </p:spTree>
    <p:extLst>
      <p:ext uri="{BB962C8B-B14F-4D97-AF65-F5344CB8AC3E}">
        <p14:creationId xmlns:p14="http://schemas.microsoft.com/office/powerpoint/2010/main" val="1401284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Tips</a:t>
            </a:r>
          </a:p>
        </p:txBody>
      </p:sp>
    </p:spTree>
    <p:extLst>
      <p:ext uri="{BB962C8B-B14F-4D97-AF65-F5344CB8AC3E}">
        <p14:creationId xmlns:p14="http://schemas.microsoft.com/office/powerpoint/2010/main" val="90491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Only optimize for </a:t>
            </a:r>
            <a:r>
              <a:rPr lang="en-US" b="1" i="1" dirty="0"/>
              <a:t>known performance problems</a:t>
            </a:r>
            <a:r>
              <a:rPr lang="en-US" i="1" dirty="0"/>
              <a:t>!</a:t>
            </a:r>
          </a:p>
          <a:p>
            <a:endParaRPr lang="en-US" dirty="0"/>
          </a:p>
          <a:p>
            <a:r>
              <a:rPr lang="en-US" dirty="0" err="1"/>
              <a:t>TagWith</a:t>
            </a:r>
            <a:r>
              <a:rPr lang="en-US" dirty="0"/>
              <a:t>(string)</a:t>
            </a:r>
          </a:p>
          <a:p>
            <a:pPr lvl="1"/>
            <a:r>
              <a:rPr lang="en-US" dirty="0"/>
              <a:t>Adds a comment to the generated T-SQL</a:t>
            </a:r>
          </a:p>
          <a:p>
            <a:endParaRPr lang="en-US" dirty="0"/>
          </a:p>
          <a:p>
            <a:r>
              <a:rPr lang="en-US" dirty="0"/>
              <a:t>If you don’t need to save it in the same transaction…</a:t>
            </a:r>
          </a:p>
          <a:p>
            <a:pPr lvl="1"/>
            <a:r>
              <a:rPr lang="en-US" dirty="0" err="1"/>
              <a:t>AsNoTracking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Turns off change tracking</a:t>
            </a:r>
          </a:p>
          <a:p>
            <a:pPr lvl="1"/>
            <a:endParaRPr lang="en-US" dirty="0"/>
          </a:p>
          <a:p>
            <a:r>
              <a:rPr lang="en-US" dirty="0"/>
              <a:t>Think hard about eager loading</a:t>
            </a:r>
          </a:p>
          <a:p>
            <a:pPr lvl="1"/>
            <a:r>
              <a:rPr lang="en-US" dirty="0"/>
              <a:t>Minimize your use of Include(), </a:t>
            </a:r>
            <a:r>
              <a:rPr lang="en-US" dirty="0" err="1"/>
              <a:t>ThenInclude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Only bring back what you need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42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Architecting an </a:t>
            </a:r>
            <a:br>
              <a:rPr lang="en-US" dirty="0"/>
            </a:br>
            <a:r>
              <a:rPr lang="en-US" dirty="0"/>
              <a:t>ASP.NET Core MVC Application </a:t>
            </a:r>
            <a:br>
              <a:rPr lang="en-US" dirty="0"/>
            </a:br>
            <a:r>
              <a:rPr lang="en-US" dirty="0"/>
              <a:t>for Unit Testability</a:t>
            </a:r>
            <a:br>
              <a:rPr lang="en-US" dirty="0"/>
            </a:br>
            <a:br>
              <a:rPr lang="en-US" dirty="0"/>
            </a:br>
            <a:r>
              <a:rPr lang="en-US"/>
              <a:t>Coming soon!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2" y="3961063"/>
            <a:ext cx="3464156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98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&amp; Schema Management</a:t>
            </a:r>
          </a:p>
        </p:txBody>
      </p:sp>
    </p:spTree>
    <p:extLst>
      <p:ext uri="{BB962C8B-B14F-4D97-AF65-F5344CB8AC3E}">
        <p14:creationId xmlns:p14="http://schemas.microsoft.com/office/powerpoint/2010/main" val="1820968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Humans are terrible at multitasking.</a:t>
            </a:r>
          </a:p>
        </p:txBody>
      </p:sp>
    </p:spTree>
    <p:extLst>
      <p:ext uri="{BB962C8B-B14F-4D97-AF65-F5344CB8AC3E}">
        <p14:creationId xmlns:p14="http://schemas.microsoft.com/office/powerpoint/2010/main" val="22371066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vs. Waste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300846" y="4760975"/>
            <a:ext cx="5253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200" i="1" dirty="0">
                <a:solidFill>
                  <a:prstClr val="black"/>
                </a:solidFill>
                <a:latin typeface="Calibri" panose="020F0502020204030204" pitchFamily="34" charset="0"/>
              </a:rPr>
              <a:t>"Quality Software Management: Vol. 1 System Thinking“, Gerald Weinberg (1992)</a:t>
            </a:r>
            <a:endParaRPr lang="en-US" sz="1350" i="1" dirty="0">
              <a:solidFill>
                <a:prstClr val="black"/>
              </a:solidFill>
              <a:latin typeface="Segoe UI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686912" y="874986"/>
          <a:ext cx="5770180" cy="382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163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3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chart seriesIdx="4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5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chart seriesIdx="3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4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chart seriesIdx="5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chart seriesIdx="3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chart seriesIdx="4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graphicEl>
                                              <a:chart seriesIdx="5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chart seriesIdx="3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graphicEl>
                                              <a:chart seriesIdx="4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>
                                            <p:graphicEl>
                                              <a:chart seriesIdx="5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">
                                            <p:graphicEl>
                                              <a:chart seriesIdx="3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">
                                            <p:graphicEl>
                                              <a:chart seriesIdx="4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">
                                            <p:graphicEl>
                                              <a:chart seriesIdx="5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El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be productive, </a:t>
            </a:r>
            <a:br>
              <a:rPr lang="en-US" dirty="0"/>
            </a:br>
            <a:r>
              <a:rPr lang="en-US" dirty="0"/>
              <a:t>eliminate distractions.</a:t>
            </a:r>
          </a:p>
        </p:txBody>
      </p:sp>
    </p:spTree>
    <p:extLst>
      <p:ext uri="{BB962C8B-B14F-4D97-AF65-F5344CB8AC3E}">
        <p14:creationId xmlns:p14="http://schemas.microsoft.com/office/powerpoint/2010/main" val="8283193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en-US" i="1" dirty="0"/>
              <a:t>delivery</a:t>
            </a:r>
            <a:r>
              <a:rPr lang="en-US" dirty="0"/>
              <a:t> not software </a:t>
            </a:r>
            <a:r>
              <a:rPr lang="en-US" i="1" dirty="0"/>
              <a:t>development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4355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Anything that slows you down, </a:t>
            </a:r>
            <a:br>
              <a:rPr lang="en-US" dirty="0"/>
            </a:br>
            <a:r>
              <a:rPr lang="en-US" dirty="0"/>
              <a:t>automate it.</a:t>
            </a:r>
          </a:p>
        </p:txBody>
      </p:sp>
    </p:spTree>
    <p:extLst>
      <p:ext uri="{BB962C8B-B14F-4D97-AF65-F5344CB8AC3E}">
        <p14:creationId xmlns:p14="http://schemas.microsoft.com/office/powerpoint/2010/main" val="12027976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DevOps?</a:t>
            </a:r>
          </a:p>
        </p:txBody>
      </p:sp>
    </p:spTree>
    <p:extLst>
      <p:ext uri="{BB962C8B-B14F-4D97-AF65-F5344CB8AC3E}">
        <p14:creationId xmlns:p14="http://schemas.microsoft.com/office/powerpoint/2010/main" val="40732596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is a mindset plus a set of practices that focuses on automation.</a:t>
            </a:r>
          </a:p>
        </p:txBody>
      </p:sp>
    </p:spTree>
    <p:extLst>
      <p:ext uri="{BB962C8B-B14F-4D97-AF65-F5344CB8AC3E}">
        <p14:creationId xmlns:p14="http://schemas.microsoft.com/office/powerpoint/2010/main" val="34100834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DevOps?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Minimize distractions</a:t>
            </a:r>
          </a:p>
          <a:p>
            <a:endParaRPr lang="en-US" dirty="0"/>
          </a:p>
          <a:p>
            <a:r>
              <a:rPr lang="en-US" dirty="0"/>
              <a:t>Focus on delivering software</a:t>
            </a:r>
          </a:p>
          <a:p>
            <a:endParaRPr lang="en-US" dirty="0"/>
          </a:p>
          <a:p>
            <a:r>
              <a:rPr lang="en-US" dirty="0"/>
              <a:t>Eliminate the tedious stuff</a:t>
            </a:r>
          </a:p>
          <a:p>
            <a:endParaRPr lang="en-US" dirty="0"/>
          </a:p>
          <a:p>
            <a:r>
              <a:rPr lang="en-US" dirty="0"/>
              <a:t>Bridge the divide between development, delivery, deployment,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29018981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delivery &amp; deployment easy.</a:t>
            </a:r>
          </a:p>
        </p:txBody>
      </p:sp>
    </p:spTree>
    <p:extLst>
      <p:ext uri="{BB962C8B-B14F-4D97-AF65-F5344CB8AC3E}">
        <p14:creationId xmlns:p14="http://schemas.microsoft.com/office/powerpoint/2010/main" val="143162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6F06-586F-493F-A54E-226E0DBB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with the show.</a:t>
            </a:r>
          </a:p>
        </p:txBody>
      </p:sp>
    </p:spTree>
    <p:extLst>
      <p:ext uri="{BB962C8B-B14F-4D97-AF65-F5344CB8AC3E}">
        <p14:creationId xmlns:p14="http://schemas.microsoft.com/office/powerpoint/2010/main" val="20637796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delivery &amp; deployment is easy…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…it’s not a big deal</a:t>
            </a:r>
          </a:p>
          <a:p>
            <a:endParaRPr lang="en-US" dirty="0"/>
          </a:p>
          <a:p>
            <a:r>
              <a:rPr lang="en-US" dirty="0"/>
              <a:t>…you’ll do it more often</a:t>
            </a:r>
          </a:p>
          <a:p>
            <a:endParaRPr lang="en-US" dirty="0"/>
          </a:p>
          <a:p>
            <a:r>
              <a:rPr lang="en-US" dirty="0"/>
              <a:t>…you can focus more time writing &amp; delivering features</a:t>
            </a:r>
          </a:p>
        </p:txBody>
      </p:sp>
    </p:spTree>
    <p:extLst>
      <p:ext uri="{BB962C8B-B14F-4D97-AF65-F5344CB8AC3E}">
        <p14:creationId xmlns:p14="http://schemas.microsoft.com/office/powerpoint/2010/main" val="2153029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Repeatable, Automated, &amp; Version Controlled</a:t>
            </a:r>
          </a:p>
          <a:p>
            <a:pPr lvl="1"/>
            <a:r>
              <a:rPr lang="en-US" dirty="0"/>
              <a:t>Including configuration</a:t>
            </a:r>
          </a:p>
          <a:p>
            <a:endParaRPr lang="en-US" dirty="0"/>
          </a:p>
          <a:p>
            <a:r>
              <a:rPr lang="en-US" dirty="0"/>
              <a:t>Never deploy from a developer workstation</a:t>
            </a:r>
          </a:p>
          <a:p>
            <a:pPr lvl="1"/>
            <a:r>
              <a:rPr lang="en-US" dirty="0"/>
              <a:t>No right-click </a:t>
            </a:r>
            <a:r>
              <a:rPr lang="en-US" dirty="0">
                <a:sym typeface="Wingdings" panose="05000000000000000000" pitchFamily="2" charset="2"/>
              </a:rPr>
              <a:t> deploy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Deploy from TFS Build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Deploy from TFS Release Management Pipeline</a:t>
            </a:r>
          </a:p>
        </p:txBody>
      </p:sp>
    </p:spTree>
    <p:extLst>
      <p:ext uri="{BB962C8B-B14F-4D97-AF65-F5344CB8AC3E}">
        <p14:creationId xmlns:p14="http://schemas.microsoft.com/office/powerpoint/2010/main" val="42551388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happens through the </a:t>
            </a:r>
            <a:br>
              <a:rPr lang="en-US" dirty="0"/>
            </a:br>
            <a:r>
              <a:rPr lang="en-US" dirty="0"/>
              <a:t>“</a:t>
            </a:r>
            <a:r>
              <a:rPr lang="en-US" dirty="0" err="1"/>
              <a:t>dotnet</a:t>
            </a:r>
            <a:r>
              <a:rPr lang="en-US" dirty="0"/>
              <a:t>” command.</a:t>
            </a:r>
          </a:p>
        </p:txBody>
      </p:sp>
    </p:spTree>
    <p:extLst>
      <p:ext uri="{BB962C8B-B14F-4D97-AF65-F5344CB8AC3E}">
        <p14:creationId xmlns:p14="http://schemas.microsoft.com/office/powerpoint/2010/main" val="28353721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DevOps: Don’t Forget the Database!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your app use a database?</a:t>
            </a:r>
          </a:p>
          <a:p>
            <a:pPr lvl="1"/>
            <a:r>
              <a:rPr lang="en-US" dirty="0"/>
              <a:t>You’ll need to version control it</a:t>
            </a:r>
          </a:p>
          <a:p>
            <a:endParaRPr lang="en-US" dirty="0"/>
          </a:p>
          <a:p>
            <a:r>
              <a:rPr lang="en-US" dirty="0"/>
              <a:t>Automated build &amp; deploy of database schemas</a:t>
            </a:r>
          </a:p>
          <a:p>
            <a:endParaRPr lang="en-US" dirty="0"/>
          </a:p>
          <a:p>
            <a:r>
              <a:rPr lang="en-US" dirty="0"/>
              <a:t>Two approaches:</a:t>
            </a:r>
          </a:p>
          <a:p>
            <a:pPr lvl="1"/>
            <a:r>
              <a:rPr lang="en-US" dirty="0"/>
              <a:t>SQL Server Data Tools (SSDT)</a:t>
            </a:r>
          </a:p>
          <a:p>
            <a:pPr lvl="1"/>
            <a:r>
              <a:rPr lang="en-US" dirty="0"/>
              <a:t>Entity Framework Migrations</a:t>
            </a:r>
          </a:p>
        </p:txBody>
      </p:sp>
    </p:spTree>
    <p:extLst>
      <p:ext uri="{BB962C8B-B14F-4D97-AF65-F5344CB8AC3E}">
        <p14:creationId xmlns:p14="http://schemas.microsoft.com/office/powerpoint/2010/main" val="21428787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.NET Core DevOps Tip:</a:t>
            </a:r>
            <a:br>
              <a:rPr lang="en-US" dirty="0"/>
            </a:br>
            <a:r>
              <a:rPr lang="en-US" dirty="0"/>
              <a:t>Learn how to do everything from </a:t>
            </a:r>
            <a:br>
              <a:rPr lang="en-US" dirty="0"/>
            </a:br>
            <a:r>
              <a:rPr lang="en-US" dirty="0"/>
              <a:t>the command line</a:t>
            </a:r>
          </a:p>
        </p:txBody>
      </p:sp>
    </p:spTree>
    <p:extLst>
      <p:ext uri="{BB962C8B-B14F-4D97-AF65-F5344CB8AC3E}">
        <p14:creationId xmlns:p14="http://schemas.microsoft.com/office/powerpoint/2010/main" val="6375006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Framework Core</a:t>
            </a:r>
          </a:p>
        </p:txBody>
      </p:sp>
    </p:spTree>
    <p:extLst>
      <p:ext uri="{BB962C8B-B14F-4D97-AF65-F5344CB8AC3E}">
        <p14:creationId xmlns:p14="http://schemas.microsoft.com/office/powerpoint/2010/main" val="30636929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Core </a:t>
            </a:r>
            <a:r>
              <a:rPr lang="en-US" dirty="0" err="1"/>
              <a:t>NuGet</a:t>
            </a:r>
            <a:r>
              <a:rPr lang="en-US" dirty="0"/>
              <a:t>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to SQL Server</a:t>
            </a:r>
          </a:p>
          <a:p>
            <a:r>
              <a:rPr lang="en-US" dirty="0" err="1"/>
              <a:t>Microsoft.EntityFrameworkCore.SqlServer</a:t>
            </a:r>
            <a:endParaRPr lang="en-US" dirty="0"/>
          </a:p>
          <a:p>
            <a:endParaRPr lang="en-US" dirty="0"/>
          </a:p>
          <a:p>
            <a:r>
              <a:rPr lang="en-US" dirty="0"/>
              <a:t>Database Updates (“Migrations”)</a:t>
            </a:r>
          </a:p>
          <a:p>
            <a:r>
              <a:rPr lang="en-US" dirty="0" err="1"/>
              <a:t>Microsoft.EntityFrameworkCore.Design</a:t>
            </a:r>
            <a:endParaRPr lang="en-US" dirty="0"/>
          </a:p>
          <a:p>
            <a:endParaRPr lang="en-US" dirty="0"/>
          </a:p>
          <a:p>
            <a:r>
              <a:rPr lang="en-US" dirty="0"/>
              <a:t>Reverse Engineer a SQL Server Database</a:t>
            </a:r>
          </a:p>
          <a:p>
            <a:r>
              <a:rPr lang="en-US" dirty="0" err="1"/>
              <a:t>Microsoft.EntityFrameworkCore.SqlServer.Design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793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 the “</a:t>
            </a:r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” 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1165792"/>
          </a:xfrm>
        </p:spPr>
        <p:txBody>
          <a:bodyPr/>
          <a:lstStyle/>
          <a:p>
            <a:r>
              <a:rPr lang="en-US" dirty="0"/>
              <a:t>Edit *.</a:t>
            </a:r>
            <a:r>
              <a:rPr lang="en-US" dirty="0" err="1"/>
              <a:t>csproj</a:t>
            </a:r>
            <a:r>
              <a:rPr lang="en-US" dirty="0"/>
              <a:t> </a:t>
            </a:r>
          </a:p>
          <a:p>
            <a:r>
              <a:rPr lang="en-US" dirty="0"/>
              <a:t>Add </a:t>
            </a:r>
            <a:r>
              <a:rPr lang="en-US" dirty="0" err="1"/>
              <a:t>DotNetCliToolReference</a:t>
            </a:r>
            <a:r>
              <a:rPr lang="en-US" dirty="0"/>
              <a:t> to </a:t>
            </a:r>
            <a:br>
              <a:rPr lang="en-US" dirty="0"/>
            </a:br>
            <a:r>
              <a:rPr lang="en-US" dirty="0" err="1"/>
              <a:t>Microsoft.EntityFrameworkCore.Tools.DotNet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83" y="2429726"/>
            <a:ext cx="6259565" cy="23252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1139" y="3728258"/>
            <a:ext cx="4033751" cy="85724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126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 Migrations = </a:t>
            </a:r>
            <a:br>
              <a:rPr lang="en-US" dirty="0"/>
            </a:br>
            <a:r>
              <a:rPr lang="en-US" dirty="0"/>
              <a:t>Entity Framework Version Control</a:t>
            </a:r>
          </a:p>
        </p:txBody>
      </p:sp>
    </p:spTree>
    <p:extLst>
      <p:ext uri="{BB962C8B-B14F-4D97-AF65-F5344CB8AC3E}">
        <p14:creationId xmlns:p14="http://schemas.microsoft.com/office/powerpoint/2010/main" val="21976184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Migrations from the Command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/ Remove a Migration</a:t>
            </a:r>
          </a:p>
          <a:p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 migrations add “{name}”</a:t>
            </a:r>
          </a:p>
          <a:p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 migrations remove</a:t>
            </a:r>
          </a:p>
          <a:p>
            <a:endParaRPr lang="en-US" dirty="0"/>
          </a:p>
          <a:p>
            <a:r>
              <a:rPr lang="en-US" dirty="0"/>
              <a:t>Deploy an Update</a:t>
            </a:r>
          </a:p>
          <a:p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 database update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EF Core vs. EF Standard</a:t>
            </a:r>
          </a:p>
          <a:p>
            <a:r>
              <a:rPr lang="en-US" dirty="0"/>
              <a:t>Relationships</a:t>
            </a:r>
          </a:p>
          <a:p>
            <a:pPr lvl="1"/>
            <a:r>
              <a:rPr lang="en-US" dirty="0"/>
              <a:t>Property &amp; Navigation Types</a:t>
            </a:r>
          </a:p>
          <a:p>
            <a:pPr lvl="1"/>
            <a:r>
              <a:rPr lang="en-US" dirty="0"/>
              <a:t>Querying with </a:t>
            </a:r>
            <a:br>
              <a:rPr lang="en-US" dirty="0"/>
            </a:br>
            <a:r>
              <a:rPr lang="en-US" dirty="0"/>
              <a:t>Shadow Properties</a:t>
            </a:r>
          </a:p>
          <a:p>
            <a:pPr lvl="1"/>
            <a:r>
              <a:rPr lang="en-US" i="1" dirty="0"/>
              <a:t>The Dreaded Many-to-Many</a:t>
            </a:r>
          </a:p>
          <a:p>
            <a:r>
              <a:rPr lang="en-US" dirty="0"/>
              <a:t>Lazy Loading</a:t>
            </a:r>
          </a:p>
          <a:p>
            <a:r>
              <a:rPr lang="en-US" dirty="0"/>
              <a:t>Cascading Deletes</a:t>
            </a:r>
          </a:p>
          <a:p>
            <a:r>
              <a:rPr lang="en-US" dirty="0"/>
              <a:t>Concurrency Management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Software Architecture</a:t>
            </a:r>
          </a:p>
          <a:p>
            <a:r>
              <a:rPr lang="en-US" dirty="0"/>
              <a:t>Unit Testing</a:t>
            </a:r>
          </a:p>
          <a:p>
            <a:r>
              <a:rPr lang="en-US" dirty="0"/>
              <a:t>Schema Management</a:t>
            </a:r>
          </a:p>
          <a:p>
            <a:r>
              <a:rPr lang="en-US" dirty="0"/>
              <a:t>DevOps</a:t>
            </a:r>
          </a:p>
          <a:p>
            <a:r>
              <a:rPr lang="en-US" dirty="0"/>
              <a:t>Performance in a Web App</a:t>
            </a:r>
          </a:p>
        </p:txBody>
      </p:sp>
    </p:spTree>
    <p:extLst>
      <p:ext uri="{BB962C8B-B14F-4D97-AF65-F5344CB8AC3E}">
        <p14:creationId xmlns:p14="http://schemas.microsoft.com/office/powerpoint/2010/main" val="15560536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Migrations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an Initial Migration</a:t>
            </a:r>
          </a:p>
          <a:p>
            <a:endParaRPr lang="en-US" dirty="0"/>
          </a:p>
          <a:p>
            <a:r>
              <a:rPr lang="en-US" dirty="0"/>
              <a:t>Deploy the Database</a:t>
            </a:r>
          </a:p>
          <a:p>
            <a:endParaRPr lang="en-US" dirty="0"/>
          </a:p>
          <a:p>
            <a:r>
              <a:rPr lang="en-US" dirty="0" err="1"/>
              <a:t>DbContextFactory</a:t>
            </a:r>
            <a:endParaRPr lang="en-US" dirty="0"/>
          </a:p>
          <a:p>
            <a:endParaRPr lang="en-US" dirty="0"/>
          </a:p>
          <a:p>
            <a:r>
              <a:rPr lang="en-US" dirty="0"/>
              <a:t>Fix hard-coded connection strings</a:t>
            </a:r>
          </a:p>
        </p:txBody>
      </p:sp>
    </p:spTree>
    <p:extLst>
      <p:ext uri="{BB962C8B-B14F-4D97-AF65-F5344CB8AC3E}">
        <p14:creationId xmlns:p14="http://schemas.microsoft.com/office/powerpoint/2010/main" val="639286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Existing Database to EF Core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 </a:t>
            </a:r>
            <a:r>
              <a:rPr lang="en-US" dirty="0" err="1"/>
              <a:t>dbcontext</a:t>
            </a:r>
            <a:r>
              <a:rPr lang="en-US" dirty="0"/>
              <a:t> scaffold</a:t>
            </a:r>
          </a:p>
          <a:p>
            <a:endParaRPr lang="en-US" dirty="0"/>
          </a:p>
          <a:p>
            <a:r>
              <a:rPr lang="en-US" dirty="0" err="1"/>
              <a:t>dotnet</a:t>
            </a:r>
            <a:r>
              <a:rPr lang="en-US" dirty="0"/>
              <a:t> </a:t>
            </a:r>
            <a:r>
              <a:rPr lang="en-US" dirty="0" err="1"/>
              <a:t>ef</a:t>
            </a:r>
            <a:r>
              <a:rPr lang="en-US" dirty="0"/>
              <a:t> </a:t>
            </a:r>
            <a:r>
              <a:rPr lang="en-US" dirty="0" err="1"/>
              <a:t>dbcontext</a:t>
            </a:r>
            <a:r>
              <a:rPr lang="en-US" dirty="0"/>
              <a:t> scaffold -c {</a:t>
            </a:r>
            <a:r>
              <a:rPr lang="en-US" dirty="0" err="1"/>
              <a:t>dbcontext</a:t>
            </a:r>
            <a:r>
              <a:rPr lang="en-US" dirty="0"/>
              <a:t>-name} "Server=(local); Database={database}; </a:t>
            </a:r>
            <a:r>
              <a:rPr lang="en-US" dirty="0" err="1"/>
              <a:t>Trusted_Connection</a:t>
            </a:r>
            <a:r>
              <a:rPr lang="en-US" dirty="0"/>
              <a:t>=true;" </a:t>
            </a:r>
            <a:r>
              <a:rPr lang="en-US" dirty="0" err="1"/>
              <a:t>Microsoft.EntityFrameworkCore.SqlServer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203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Foundation Server 2017 </a:t>
            </a:r>
            <a:r>
              <a:rPr lang="en-US"/>
              <a:t>&amp; VSTS</a:t>
            </a:r>
            <a:br>
              <a:rPr lang="en-US"/>
            </a:br>
            <a:r>
              <a:rPr lang="en-US"/>
              <a:t>Demos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5048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EF Core with TFS Build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basic build</a:t>
            </a:r>
          </a:p>
          <a:p>
            <a:endParaRPr lang="en-US" dirty="0"/>
          </a:p>
          <a:p>
            <a:r>
              <a:rPr lang="en-US" dirty="0"/>
              <a:t>Edit connection strings</a:t>
            </a:r>
          </a:p>
          <a:p>
            <a:endParaRPr lang="en-US" dirty="0"/>
          </a:p>
          <a:p>
            <a:r>
              <a:rPr lang="en-US" dirty="0"/>
              <a:t>Deploy </a:t>
            </a:r>
            <a:r>
              <a:rPr lang="en-US" dirty="0" err="1"/>
              <a:t>db</a:t>
            </a:r>
            <a:r>
              <a:rPr lang="en-US" dirty="0"/>
              <a:t> changes using EF Migrations</a:t>
            </a:r>
          </a:p>
        </p:txBody>
      </p:sp>
    </p:spTree>
    <p:extLst>
      <p:ext uri="{BB962C8B-B14F-4D97-AF65-F5344CB8AC3E}">
        <p14:creationId xmlns:p14="http://schemas.microsoft.com/office/powerpoint/2010/main" val="20600910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Demo: EF Core with TFS Release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Release Management</a:t>
            </a:r>
          </a:p>
          <a:p>
            <a:endParaRPr lang="en-US" dirty="0"/>
          </a:p>
          <a:p>
            <a:r>
              <a:rPr lang="en-US" dirty="0"/>
              <a:t>Deploy to Multiple Environments</a:t>
            </a:r>
          </a:p>
          <a:p>
            <a:endParaRPr lang="en-US" dirty="0"/>
          </a:p>
          <a:p>
            <a:r>
              <a:rPr lang="en-US" dirty="0"/>
              <a:t>Add Environment Approvals</a:t>
            </a:r>
          </a:p>
        </p:txBody>
      </p:sp>
    </p:spTree>
    <p:extLst>
      <p:ext uri="{BB962C8B-B14F-4D97-AF65-F5344CB8AC3E}">
        <p14:creationId xmlns:p14="http://schemas.microsoft.com/office/powerpoint/2010/main" val="10010387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</p:spTree>
    <p:extLst>
      <p:ext uri="{BB962C8B-B14F-4D97-AF65-F5344CB8AC3E}">
        <p14:creationId xmlns:p14="http://schemas.microsoft.com/office/powerpoint/2010/main" val="14604846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pic>
        <p:nvPicPr>
          <p:cNvPr id="3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833" y="3128420"/>
            <a:ext cx="4810807" cy="9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55046" y="4196522"/>
            <a:ext cx="4345490" cy="461669"/>
          </a:xfrm>
          <a:prstGeom prst="rect">
            <a:avLst/>
          </a:prstGeom>
          <a:noFill/>
        </p:spPr>
        <p:txBody>
          <a:bodyPr wrap="none" lIns="134464" tIns="107571" rIns="134464" bIns="107571" rtlCol="0">
            <a:spAutoFit/>
          </a:bodyPr>
          <a:lstStyle/>
          <a:p>
            <a:pPr defTabSz="685800">
              <a:lnSpc>
                <a:spcPct val="90000"/>
              </a:lnSpc>
              <a:spcAft>
                <a:spcPts val="441"/>
              </a:spcAft>
            </a:pPr>
            <a:r>
              <a:rPr lang="en-US" sz="1765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www.benday.com | benday@benday.com</a:t>
            </a:r>
          </a:p>
        </p:txBody>
      </p:sp>
    </p:spTree>
    <p:extLst>
      <p:ext uri="{BB962C8B-B14F-4D97-AF65-F5344CB8AC3E}">
        <p14:creationId xmlns:p14="http://schemas.microsoft.com/office/powerpoint/2010/main" val="78332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we get here?</a:t>
            </a:r>
          </a:p>
        </p:txBody>
      </p:sp>
    </p:spTree>
    <p:extLst>
      <p:ext uri="{BB962C8B-B14F-4D97-AF65-F5344CB8AC3E}">
        <p14:creationId xmlns:p14="http://schemas.microsoft.com/office/powerpoint/2010/main" val="378201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ADO.NET</a:t>
            </a:r>
          </a:p>
        </p:txBody>
      </p:sp>
    </p:spTree>
    <p:extLst>
      <p:ext uri="{BB962C8B-B14F-4D97-AF65-F5344CB8AC3E}">
        <p14:creationId xmlns:p14="http://schemas.microsoft.com/office/powerpoint/2010/main" val="60827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Object-Relational Impedance Mismatch, </a:t>
            </a:r>
            <a:br>
              <a:rPr lang="en-US" dirty="0"/>
            </a:br>
            <a:r>
              <a:rPr lang="en-US" dirty="0"/>
              <a:t>Object-Relational Mappers (ORMs)</a:t>
            </a:r>
          </a:p>
        </p:txBody>
      </p:sp>
    </p:spTree>
    <p:extLst>
      <p:ext uri="{BB962C8B-B14F-4D97-AF65-F5344CB8AC3E}">
        <p14:creationId xmlns:p14="http://schemas.microsoft.com/office/powerpoint/2010/main" val="101011440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isual Studio Live! Las Vegas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Visual Studio Live! Austin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luralsight default theme">
  <a:themeElements>
    <a:clrScheme name="Pluralsight November 2015">
      <a:dk1>
        <a:srgbClr val="404040"/>
      </a:dk1>
      <a:lt1>
        <a:srgbClr val="FFFFFF"/>
      </a:lt1>
      <a:dk2>
        <a:srgbClr val="303030"/>
      </a:dk2>
      <a:lt2>
        <a:srgbClr val="E5E5E5"/>
      </a:lt2>
      <a:accent1>
        <a:srgbClr val="F05A28"/>
      </a:accent1>
      <a:accent2>
        <a:srgbClr val="2A9FBC"/>
      </a:accent2>
      <a:accent3>
        <a:srgbClr val="2D2D2D"/>
      </a:accent3>
      <a:accent4>
        <a:srgbClr val="A62E5C"/>
      </a:accent4>
      <a:accent5>
        <a:srgbClr val="9BC850"/>
      </a:accent5>
      <a:accent6>
        <a:srgbClr val="675BA7"/>
      </a:accent6>
      <a:hlink>
        <a:srgbClr val="2A9FBC"/>
      </a:hlink>
      <a:folHlink>
        <a:srgbClr val="A62E5C"/>
      </a:folHlink>
    </a:clrScheme>
    <a:fontScheme name="Pluralsight November 2015">
      <a:majorFont>
        <a:latin typeface="Gotham Light"/>
        <a:ea typeface=""/>
        <a:cs typeface=""/>
      </a:majorFont>
      <a:minorFont>
        <a:latin typeface="Gotham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lIns="182880" tIns="182880" rIns="182880" bIns="182880" rtlCol="0" anchor="ctr"/>
      <a:lstStyle>
        <a:defPPr algn="ctr">
          <a:spcBef>
            <a:spcPts val="600"/>
          </a:spcBef>
          <a:defRPr sz="2000"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accent1"/>
          </a:solidFill>
          <a:headEnd type="none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 POWERPOINT TEMPLATE.potx" id="{E681CC47-891F-4388-8046-5FD72EABE3C8}" vid="{3442E7BA-FFF6-4FD3-AC97-F9B74B92FC5C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1045</Words>
  <Application>Microsoft Office PowerPoint</Application>
  <PresentationFormat>On-screen Show (16:9)</PresentationFormat>
  <Paragraphs>291</Paragraphs>
  <Slides>66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66</vt:i4>
      </vt:variant>
    </vt:vector>
  </HeadingPairs>
  <TitlesOfParts>
    <vt:vector size="90" baseType="lpstr">
      <vt:lpstr>Arial</vt:lpstr>
      <vt:lpstr>Calibri</vt:lpstr>
      <vt:lpstr>Consolas</vt:lpstr>
      <vt:lpstr>Courier New</vt:lpstr>
      <vt:lpstr>Gotham Book</vt:lpstr>
      <vt:lpstr>Gotham Light</vt:lpstr>
      <vt:lpstr>Gotham Medium</vt:lpstr>
      <vt:lpstr>Lucida Grande</vt:lpstr>
      <vt:lpstr>Montserrat</vt:lpstr>
      <vt:lpstr>Myriad Pro</vt:lpstr>
      <vt:lpstr>Myriad Pro Light</vt:lpstr>
      <vt:lpstr>Roboto Mono</vt:lpstr>
      <vt:lpstr>Segoe UI</vt:lpstr>
      <vt:lpstr>Segoe UI Semibold</vt:lpstr>
      <vt:lpstr>Segoe UI Semilight</vt:lpstr>
      <vt:lpstr>Wingdings</vt:lpstr>
      <vt:lpstr>Wingdings 3</vt:lpstr>
      <vt:lpstr>Custom Design</vt:lpstr>
      <vt:lpstr>Visual Studio Live! Las Vegas 2017</vt:lpstr>
      <vt:lpstr>1_Custom Design</vt:lpstr>
      <vt:lpstr>Visual Studio Live! Austin 2017</vt:lpstr>
      <vt:lpstr>Office Theme</vt:lpstr>
      <vt:lpstr>Pluralsight default theme</vt:lpstr>
      <vt:lpstr>1_Office Theme</vt:lpstr>
      <vt:lpstr>PowerPoint Presentation</vt:lpstr>
      <vt:lpstr>Benjamin Day</vt:lpstr>
      <vt:lpstr>Getting Started with  Visual Studio Team Services (VSTS)</vt:lpstr>
      <vt:lpstr>Architecting an  ASP.NET Core MVC Application  for Unit Testability  Coming soon!</vt:lpstr>
      <vt:lpstr>On with the show.</vt:lpstr>
      <vt:lpstr>Overview</vt:lpstr>
      <vt:lpstr>How did we get here?</vt:lpstr>
      <vt:lpstr>ADO.NET</vt:lpstr>
      <vt:lpstr>Object-Relational Impedance Mismatch,  Object-Relational Mappers (ORMs)</vt:lpstr>
      <vt:lpstr>Anything that lets me go fast now, robs me of my ability to maintain it later.</vt:lpstr>
      <vt:lpstr>Enterprise Software =  Non-disposable software</vt:lpstr>
      <vt:lpstr>Rule #1: You don’t work for EF. EF works for you.</vt:lpstr>
      <vt:lpstr>Rule #2: Use EF for what it’s good at  and be ready to bail out when it doesn’t.</vt:lpstr>
      <vt:lpstr>Rule #3: Hide EF from your application.</vt:lpstr>
      <vt:lpstr>Rule #4:  Just because you can doesn’t mean you should.</vt:lpstr>
      <vt:lpstr>.NET Core 2.2 &amp; EF Core 2.2 released this week</vt:lpstr>
      <vt:lpstr>EF Core vs. EF Standard</vt:lpstr>
      <vt:lpstr>Big things that are missing (~2017 Edition)</vt:lpstr>
      <vt:lpstr>Big things that are missing (2018 Edition)</vt:lpstr>
      <vt:lpstr>Lazy Loading</vt:lpstr>
      <vt:lpstr>Lazy Loading</vt:lpstr>
      <vt:lpstr>“Lazy” Loading Options</vt:lpstr>
      <vt:lpstr>Demo:  Person &amp; PhoneNumbers</vt:lpstr>
      <vt:lpstr>Owned Types</vt:lpstr>
      <vt:lpstr>Owned Types</vt:lpstr>
      <vt:lpstr>Demo:  Name as an Owned Type</vt:lpstr>
      <vt:lpstr>Relationships</vt:lpstr>
      <vt:lpstr>Relationships</vt:lpstr>
      <vt:lpstr>Cascading Deletes</vt:lpstr>
      <vt:lpstr>Demo:  Animals &amp; Foods</vt:lpstr>
      <vt:lpstr>Concurrency Management</vt:lpstr>
      <vt:lpstr>Concurrency Management</vt:lpstr>
      <vt:lpstr>Stored Procedures</vt:lpstr>
      <vt:lpstr>Stored Procedures from EF Core</vt:lpstr>
      <vt:lpstr>Demo:  Animals By Food Id</vt:lpstr>
      <vt:lpstr>Recommended Software Architecture</vt:lpstr>
      <vt:lpstr>Architecture Recommendations</vt:lpstr>
      <vt:lpstr>Performance Tips</vt:lpstr>
      <vt:lpstr>Performance Tips</vt:lpstr>
      <vt:lpstr>DevOps &amp; Schema Management</vt:lpstr>
      <vt:lpstr>Humans are terrible at multitasking.</vt:lpstr>
      <vt:lpstr>Productivity vs. Waste</vt:lpstr>
      <vt:lpstr>To be productive,  eliminate distractions.</vt:lpstr>
      <vt:lpstr>Software delivery not software development.</vt:lpstr>
      <vt:lpstr>Anything that slows you down,  automate it.</vt:lpstr>
      <vt:lpstr>What is DevOps?</vt:lpstr>
      <vt:lpstr>DevOps is a mindset plus a set of practices that focuses on automation.</vt:lpstr>
      <vt:lpstr>Why DevOps?</vt:lpstr>
      <vt:lpstr>Make delivery &amp; deployment easy.</vt:lpstr>
      <vt:lpstr>If delivery &amp; deployment is easy…</vt:lpstr>
      <vt:lpstr>DevOps Goals</vt:lpstr>
      <vt:lpstr>Everything happens through the  “dotnet” command.</vt:lpstr>
      <vt:lpstr>DevOps: Don’t Forget the Database!</vt:lpstr>
      <vt:lpstr>.NET Core DevOps Tip: Learn how to do everything from  the command line</vt:lpstr>
      <vt:lpstr>Entity Framework Core</vt:lpstr>
      <vt:lpstr>EF Core NuGet Packages</vt:lpstr>
      <vt:lpstr>Enable the “dotnet ef” Command</vt:lpstr>
      <vt:lpstr>EF Migrations =  Entity Framework Version Control</vt:lpstr>
      <vt:lpstr>Migrations from the Command Line</vt:lpstr>
      <vt:lpstr>Demo: Migrations</vt:lpstr>
      <vt:lpstr>Import Existing Database to EF Core</vt:lpstr>
      <vt:lpstr>Team Foundation Server 2017 &amp; VSTS Demos</vt:lpstr>
      <vt:lpstr>Demo: EF Core with TFS Build</vt:lpstr>
      <vt:lpstr>Demo: EF Core with TFS Release Management</vt:lpstr>
      <vt:lpstr>Any last questions?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2015-02-16T21:29:58Z</dcterms:created>
  <dcterms:modified xsi:type="dcterms:W3CDTF">2018-12-05T16:34:42Z</dcterms:modified>
</cp:coreProperties>
</file>