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2" r:id="rId2"/>
    <p:sldMasterId id="2147483695" r:id="rId3"/>
    <p:sldMasterId id="2147483712" r:id="rId4"/>
    <p:sldMasterId id="2147483744" r:id="rId5"/>
    <p:sldMasterId id="2147483760" r:id="rId6"/>
    <p:sldMasterId id="2147483772" r:id="rId7"/>
  </p:sldMasterIdLst>
  <p:notesMasterIdLst>
    <p:notesMasterId r:id="rId71"/>
  </p:notesMasterIdLst>
  <p:handoutMasterIdLst>
    <p:handoutMasterId r:id="rId72"/>
  </p:handoutMasterIdLst>
  <p:sldIdLst>
    <p:sldId id="324" r:id="rId8"/>
    <p:sldId id="258" r:id="rId9"/>
    <p:sldId id="339" r:id="rId10"/>
    <p:sldId id="340" r:id="rId11"/>
    <p:sldId id="342" r:id="rId12"/>
    <p:sldId id="505" r:id="rId13"/>
    <p:sldId id="34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6" r:id="rId31"/>
    <p:sldId id="279" r:id="rId32"/>
    <p:sldId id="280" r:id="rId33"/>
    <p:sldId id="281" r:id="rId34"/>
    <p:sldId id="282" r:id="rId35"/>
    <p:sldId id="283" r:id="rId36"/>
    <p:sldId id="284" r:id="rId37"/>
    <p:sldId id="322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7617" autoAdjust="0"/>
  </p:normalViewPr>
  <p:slideViewPr>
    <p:cSldViewPr>
      <p:cViewPr varScale="1">
        <p:scale>
          <a:sx n="152" d="100"/>
          <a:sy n="152" d="100"/>
        </p:scale>
        <p:origin x="736" y="184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5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5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4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1DA20-0E09-4349-B6A9-D8A4891A415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1969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8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7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61085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6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0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616481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465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338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73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32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4651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6167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1073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4060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1348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44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432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213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44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86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0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77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85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34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1035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9841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569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87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57D07-0080-4173-98BF-D89FE2980184}" type="datetimeFigureOut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1FD6E-A6B2-4B49-B5EB-62F4A02069C9}" type="slidenum"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218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44534"/>
      </p:ext>
    </p:extLst>
  </p:cSld>
  <p:clrMapOvr>
    <a:masterClrMapping/>
  </p:clrMapOvr>
  <p:transition>
    <p:fade/>
  </p:transition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74196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/>
          <a:lstStyle>
            <a:lvl1pPr>
              <a:defRPr b="1"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38862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0" y="1028700"/>
            <a:ext cx="4114800" cy="3371850"/>
          </a:xfrm>
        </p:spPr>
        <p:txBody>
          <a:bodyPr rtlCol="0"/>
          <a:lstStyle>
            <a:lvl1pPr>
              <a:buClrTx/>
              <a:buFont typeface="Wingdings" pitchFamily="2" charset="2"/>
              <a:buChar char="§"/>
              <a:defRPr sz="1500" b="1">
                <a:latin typeface="Myriad Pro Light" pitchFamily="34" charset="0"/>
              </a:defRPr>
            </a:lvl1pPr>
            <a:lvl2pPr>
              <a:buClrTx/>
              <a:buFont typeface="Wingdings" pitchFamily="2" charset="2"/>
              <a:buChar char="o"/>
              <a:defRPr sz="1350" b="0">
                <a:latin typeface="Myriad Pro" pitchFamily="34" charset="0"/>
              </a:defRPr>
            </a:lvl2pPr>
            <a:lvl3pPr>
              <a:buClrTx/>
              <a:buFont typeface="Wingdings" pitchFamily="2" charset="2"/>
              <a:buChar char="o"/>
              <a:defRPr sz="1200" b="0">
                <a:latin typeface="Myriad Pro" pitchFamily="34" charset="0"/>
              </a:defRPr>
            </a:lvl3pPr>
            <a:lvl4pPr>
              <a:buClrTx/>
              <a:buFont typeface="Wingdings" pitchFamily="2" charset="2"/>
              <a:buChar char="o"/>
              <a:defRPr sz="1050" b="0">
                <a:latin typeface="Myriad Pro" pitchFamily="34" charset="0"/>
              </a:defRPr>
            </a:lvl4pPr>
            <a:lvl5pPr>
              <a:buClrTx/>
              <a:buFont typeface="Wingdings" pitchFamily="2" charset="2"/>
              <a:buChar char="o"/>
              <a:defRPr sz="900" b="0">
                <a:latin typeface="Myriad Pro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040"/>
      </p:ext>
    </p:extLst>
  </p:cSld>
  <p:clrMapOvr>
    <a:masterClrMapping/>
  </p:clrMapOvr>
  <p:transition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796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47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03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8969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0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2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Ligh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bullet list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4684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algn="ctr">
              <a:spcBef>
                <a:spcPts val="450"/>
              </a:spcBef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7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030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94473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15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501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0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6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222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766287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7690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19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639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 panose="02000604030000020004" pitchFamily="50" charset="0"/>
              <a:ea typeface="+mn-ea"/>
              <a:cs typeface="+mn-cs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44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92652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5230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/Text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4063196"/>
            <a:ext cx="2472049" cy="749651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8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89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79089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2291695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1537111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373165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44993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18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3514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This slide is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preset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with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05A28"/>
                </a:solidFill>
                <a:effectLst/>
                <a:uLnTx/>
                <a:uFillTx/>
                <a:latin typeface="Gotham Medium" panose="02000604030000020004" pitchFamily="50" charset="0"/>
                <a:ea typeface="+mn-ea"/>
                <a:cs typeface="+mn-cs"/>
              </a:rPr>
              <a:t>animations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85800" y="1257300"/>
            <a:ext cx="7772400" cy="857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2457450"/>
            <a:ext cx="6400800" cy="1314450"/>
          </a:xfrm>
        </p:spPr>
        <p:txBody>
          <a:bodyPr/>
          <a:lstStyle>
            <a:lvl1pPr marL="0" indent="0" algn="ctr">
              <a:buFont typeface="Arial" pitchFamily="-72" charset="0"/>
              <a:buNone/>
              <a:defRPr>
                <a:latin typeface="Arial Bold" pitchFamily="-72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5188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3CDA3-A2DE-473C-A81C-F73D2A1BFF6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72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ori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58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6790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4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4562E-E191-4140-8CA7-D81566904FD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0156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038600" cy="3672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43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23478"/>
            <a:ext cx="8229600" cy="63757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355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23378"/>
            <a:ext cx="4040188" cy="33366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84355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23379"/>
            <a:ext cx="4041775" cy="3336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134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70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66708" y="4787643"/>
            <a:ext cx="2040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@benday 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ethomson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 #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ＭＳ Ｐゴシック" pitchFamily="-72" charset="-128"/>
                <a:cs typeface="Segoe UI" panose="020B0502040204020203" pitchFamily="34" charset="0"/>
              </a:rPr>
              <a:t>vslive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ＭＳ Ｐゴシック" pitchFamily="-72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20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38B8-B788-4682-A596-85CF4ED65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1353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9C0D6F-86BC-4F0A-A9FD-A71A70874F5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705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2623F-4765-4759-9A73-D8655DC8D97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51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CF2FE-3FA7-4ABC-8D10-AB106564C9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003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803F9-FDAA-4AD8-AB1F-AC9EA3FA17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1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77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76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870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0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4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48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334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69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122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96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8156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8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8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9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88791" y="4764108"/>
            <a:ext cx="2127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www.benday.com | @benday</a:t>
            </a:r>
          </a:p>
        </p:txBody>
      </p:sp>
      <p:pic>
        <p:nvPicPr>
          <p:cNvPr id="8" name="Picture 12" descr="bdcLogoMark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00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alphaModFix amt="60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190" y="4638547"/>
            <a:ext cx="337368" cy="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6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7574"/>
            <a:ext cx="8229600" cy="360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DEF755-0B60-4A3E-9C6A-4CADF1C89A5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benday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F15B26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old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•"/>
        <a:defRPr sz="20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–"/>
        <a:defRPr sz="18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-72" charset="0"/>
        <a:buChar char="•"/>
        <a:defRPr sz="16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-72" charset="0"/>
        <a:buChar char="–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-72" charset="0"/>
        <a:buChar char="»"/>
        <a:defRPr sz="1400" kern="1200">
          <a:solidFill>
            <a:schemeClr val="tx1"/>
          </a:solidFill>
          <a:latin typeface="Arial" pitchFamily="-72" charset="0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30499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3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benday@benday.com" TargetMode="Externa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Benjamin Day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8064A2">
                    <a:lumMod val="40000"/>
                    <a:lumOff val="60000"/>
                  </a:srgbClr>
                </a:solidFill>
                <a:latin typeface="Arial" charset="0"/>
              </a:rPr>
              <a:t>www.benday.com</a:t>
            </a:r>
            <a:endParaRPr lang="en-US" sz="3200" b="1" dirty="0">
              <a:solidFill>
                <a:srgbClr val="8064A2">
                  <a:lumMod val="40000"/>
                  <a:lumOff val="60000"/>
                </a:srgbClr>
              </a:solidFill>
              <a:latin typeface="Arial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benday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40000"/>
                  <a:lumOff val="6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marL="0" marR="0" lvl="0" indent="0" algn="r" defTabSz="896938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Real World Scrum with TFS &amp; VSTS / Azure DevOps</a:t>
            </a:r>
          </a:p>
        </p:txBody>
      </p:sp>
      <p:pic>
        <p:nvPicPr>
          <p:cNvPr id="5" name="Picture 4" descr="MVPLogo_Small">
            <a:extLst>
              <a:ext uri="{FF2B5EF4-FFF2-40B4-BE49-F238E27FC236}">
                <a16:creationId xmlns:a16="http://schemas.microsoft.com/office/drawing/2014/main" id="{7DEC35CC-9108-C04A-A302-4921816E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3249663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73438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stop in order to </a:t>
            </a:r>
            <a:br>
              <a:rPr lang="en-US" dirty="0"/>
            </a:br>
            <a:r>
              <a:rPr lang="en-US" dirty="0"/>
              <a:t>keep yourself honest.</a:t>
            </a:r>
          </a:p>
        </p:txBody>
      </p:sp>
    </p:spTree>
    <p:extLst>
      <p:ext uri="{BB962C8B-B14F-4D97-AF65-F5344CB8AC3E}">
        <p14:creationId xmlns:p14="http://schemas.microsoft.com/office/powerpoint/2010/main" val="420326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your risk in </a:t>
            </a:r>
            <a:br>
              <a:rPr lang="en-US" dirty="0"/>
            </a:br>
            <a:r>
              <a:rPr lang="en-US" dirty="0"/>
              <a:t>the face of uncertainty.</a:t>
            </a:r>
          </a:p>
        </p:txBody>
      </p:sp>
    </p:spTree>
    <p:extLst>
      <p:ext uri="{BB962C8B-B14F-4D97-AF65-F5344CB8AC3E}">
        <p14:creationId xmlns:p14="http://schemas.microsoft.com/office/powerpoint/2010/main" val="2661888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Eliminate waste.</a:t>
            </a:r>
          </a:p>
        </p:txBody>
      </p:sp>
    </p:spTree>
    <p:extLst>
      <p:ext uri="{BB962C8B-B14F-4D97-AF65-F5344CB8AC3E}">
        <p14:creationId xmlns:p14="http://schemas.microsoft.com/office/powerpoint/2010/main" val="361388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</a:t>
            </a:r>
            <a:br>
              <a:rPr lang="en-US" dirty="0"/>
            </a:br>
            <a:r>
              <a:rPr lang="en-US" dirty="0"/>
              <a:t>done, working software.</a:t>
            </a:r>
          </a:p>
        </p:txBody>
      </p:sp>
    </p:spTree>
    <p:extLst>
      <p:ext uri="{BB962C8B-B14F-4D97-AF65-F5344CB8AC3E}">
        <p14:creationId xmlns:p14="http://schemas.microsoft.com/office/powerpoint/2010/main" val="342640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TFS fit in?</a:t>
            </a:r>
          </a:p>
        </p:txBody>
      </p:sp>
    </p:spTree>
    <p:extLst>
      <p:ext uri="{BB962C8B-B14F-4D97-AF65-F5344CB8AC3E}">
        <p14:creationId xmlns:p14="http://schemas.microsoft.com/office/powerpoint/2010/main" val="46405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369219"/>
            <a:ext cx="3886200" cy="3263504"/>
          </a:xfrm>
        </p:spPr>
        <p:txBody>
          <a:bodyPr>
            <a:normAutofit/>
          </a:bodyPr>
          <a:lstStyle/>
          <a:p>
            <a:r>
              <a:rPr lang="en-US" dirty="0"/>
              <a:t>Backlog management</a:t>
            </a:r>
          </a:p>
          <a:p>
            <a:endParaRPr lang="en-US" dirty="0"/>
          </a:p>
          <a:p>
            <a:r>
              <a:rPr lang="en-US" dirty="0"/>
              <a:t>Sprint Planning</a:t>
            </a:r>
          </a:p>
          <a:p>
            <a:endParaRPr lang="en-US" dirty="0"/>
          </a:p>
          <a:p>
            <a:r>
              <a:rPr lang="en-US" dirty="0"/>
              <a:t>Sprint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09600" y="1369219"/>
            <a:ext cx="3886200" cy="326350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Scrum + Real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800600" y="1200150"/>
            <a:ext cx="4038600" cy="33940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Backlog management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Sprint Management</a:t>
            </a:r>
          </a:p>
          <a:p>
            <a:r>
              <a:rPr lang="en-US" dirty="0"/>
              <a:t>Definition of Done</a:t>
            </a:r>
          </a:p>
          <a:p>
            <a:r>
              <a:rPr lang="en-US" dirty="0"/>
              <a:t>Test Case Management</a:t>
            </a:r>
          </a:p>
          <a:p>
            <a:r>
              <a:rPr lang="en-US" dirty="0"/>
              <a:t>Automated Builds</a:t>
            </a:r>
          </a:p>
          <a:p>
            <a:r>
              <a:rPr lang="en-US" dirty="0"/>
              <a:t>Automated Testing</a:t>
            </a:r>
          </a:p>
          <a:p>
            <a:r>
              <a:rPr lang="en-US" dirty="0"/>
              <a:t>Release Management</a:t>
            </a:r>
          </a:p>
          <a:p>
            <a:r>
              <a:rPr lang="en-US" dirty="0"/>
              <a:t>Deployment</a:t>
            </a:r>
          </a:p>
          <a:p>
            <a:r>
              <a:rPr lang="en-US" dirty="0"/>
              <a:t>Feedback Management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26957" y="1200149"/>
            <a:ext cx="4038600" cy="3394075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85" y="1581150"/>
            <a:ext cx="4191031" cy="23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04801" y="514355"/>
          <a:ext cx="8458199" cy="4114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6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05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3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38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8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2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39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456"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sng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Scrum Events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Supporting Activities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94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Planning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Daily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Review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Sprint Retrospective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Product Ownership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DoD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Best Practices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Enterprise Scrum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15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Work Items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Backlog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Sprint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Scrum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Burndown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Kanban Board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Velocity Chart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Cumulative Flow Diagram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</a:rPr>
                        <a:t>X</a:t>
                      </a: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Capacity Planner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 Item Charts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1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Code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Source Control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Code Reviews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Lightweight Code Commenting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Unit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Build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Automated Builds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Lab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Deploy w/ Release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2419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Collaboration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SharePoint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Rooms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 Home Page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Teams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Feedback Manager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PowerPoint Storyboarding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01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Testing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vert="vert27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Test Case Management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Defect Tracking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Load Testing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Myriad Pro Light" panose="020B04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Myriad Pro" panose="020B0503030403020204" pitchFamily="34" charset="0"/>
                      </a:endParaRPr>
                    </a:p>
                  </a:txBody>
                  <a:tcPr marL="3729" marR="3729" marT="3729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2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Benjamin Day</a:t>
            </a:r>
            <a:b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</a:br>
            <a:r>
              <a:rPr lang="en-US" sz="3200" b="1" dirty="0">
                <a:solidFill>
                  <a:srgbClr val="1F497D"/>
                </a:solidFill>
                <a:latin typeface="Arial" charset="0"/>
                <a:cs typeface="+mn-cs"/>
              </a:rPr>
              <a:t>@benday</a:t>
            </a:r>
            <a:endParaRPr lang="en-US" sz="1400" dirty="0">
              <a:solidFill>
                <a:srgbClr val="1F497D"/>
              </a:solidFill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algn="r"/>
            <a:endParaRPr lang="en-US" sz="2000" dirty="0">
              <a:solidFill>
                <a:schemeClr val="accent1"/>
              </a:solidFill>
              <a:latin typeface="Arial" charset="0"/>
            </a:endParaRPr>
          </a:p>
          <a:p>
            <a:pPr algn="r"/>
            <a:endParaRPr lang="en-US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Real World Scrum with </a:t>
            </a:r>
          </a:p>
          <a:p>
            <a:pPr algn="r">
              <a:lnSpc>
                <a:spcPct val="80000"/>
              </a:lnSpc>
              <a:defRPr/>
            </a:pPr>
            <a:r>
              <a:rPr lang="en-US" sz="4400" b="1" dirty="0">
                <a:solidFill>
                  <a:schemeClr val="accent2"/>
                </a:solidFill>
                <a:effectLst/>
              </a:rPr>
              <a:t>TFS 2015 &amp; VSTS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8872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a </a:t>
            </a:r>
            <a:br>
              <a:rPr lang="en-US" dirty="0"/>
            </a:br>
            <a:r>
              <a:rPr lang="en-US" u="sng" dirty="0"/>
              <a:t>Definition of Done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905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written </a:t>
            </a:r>
            <a:r>
              <a:rPr lang="en-US" dirty="0" err="1"/>
              <a:t>DoD</a:t>
            </a:r>
            <a:r>
              <a:rPr lang="en-US" dirty="0"/>
              <a:t> is a list of</a:t>
            </a:r>
            <a:br>
              <a:rPr lang="en-US" dirty="0"/>
            </a:br>
            <a:r>
              <a:rPr lang="en-US" i="1" dirty="0"/>
              <a:t>everything</a:t>
            </a:r>
            <a:r>
              <a:rPr lang="en-US" dirty="0"/>
              <a:t> that is required</a:t>
            </a:r>
            <a:br>
              <a:rPr lang="en-US" dirty="0"/>
            </a:br>
            <a:r>
              <a:rPr lang="en-US" dirty="0"/>
              <a:t>before you can say a PBI is Done.</a:t>
            </a:r>
          </a:p>
        </p:txBody>
      </p:sp>
    </p:spTree>
    <p:extLst>
      <p:ext uri="{BB962C8B-B14F-4D97-AF65-F5344CB8AC3E}">
        <p14:creationId xmlns:p14="http://schemas.microsoft.com/office/powerpoint/2010/main" val="3874738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hint:</a:t>
            </a:r>
          </a:p>
        </p:txBody>
      </p:sp>
    </p:spTree>
    <p:extLst>
      <p:ext uri="{BB962C8B-B14F-4D97-AF65-F5344CB8AC3E}">
        <p14:creationId xmlns:p14="http://schemas.microsoft.com/office/powerpoint/2010/main" val="1793756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 lot more than</a:t>
            </a:r>
            <a:br>
              <a:rPr lang="en-US" dirty="0"/>
            </a:br>
            <a:r>
              <a:rPr lang="en-US" dirty="0"/>
              <a:t>“the code compiles and is checked in.”</a:t>
            </a:r>
          </a:p>
        </p:txBody>
      </p:sp>
    </p:spTree>
    <p:extLst>
      <p:ext uri="{BB962C8B-B14F-4D97-AF65-F5344CB8AC3E}">
        <p14:creationId xmlns:p14="http://schemas.microsoft.com/office/powerpoint/2010/main" val="266098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Definition of Done (</a:t>
            </a:r>
            <a:r>
              <a:rPr lang="en-US" dirty="0" err="1"/>
              <a:t>DoD</a:t>
            </a:r>
            <a:r>
              <a:rPr lang="en-US" dirty="0"/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Development / Coder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350" dirty="0"/>
              <a:t>Code is written with </a:t>
            </a:r>
            <a:br>
              <a:rPr lang="en-US" sz="1350" dirty="0"/>
            </a:br>
            <a:r>
              <a:rPr lang="en-US" sz="1350" dirty="0"/>
              <a:t>unit tests</a:t>
            </a:r>
          </a:p>
          <a:p>
            <a:r>
              <a:rPr lang="en-US" sz="1350" dirty="0"/>
              <a:t>Unit tests have a minimum of 75% code coverage</a:t>
            </a:r>
          </a:p>
          <a:p>
            <a:r>
              <a:rPr lang="en-US" sz="1350" dirty="0"/>
              <a:t>Code has been merged to Main</a:t>
            </a:r>
          </a:p>
          <a:p>
            <a:r>
              <a:rPr lang="en-US" sz="1350" dirty="0"/>
              <a:t>Code compiles and unit tests pass when run as part of an automated build</a:t>
            </a:r>
          </a:p>
          <a:p>
            <a:r>
              <a:rPr lang="en-US" sz="1350" dirty="0"/>
              <a:t>Database schema objects are checked in to TFS</a:t>
            </a:r>
          </a:p>
          <a:p>
            <a:r>
              <a:rPr lang="en-US" sz="1350" dirty="0"/>
              <a:t>Database upgrade script is written and in TFS</a:t>
            </a:r>
          </a:p>
          <a:p>
            <a:r>
              <a:rPr lang="en-US" sz="1350" dirty="0"/>
              <a:t>Code reviewed by someone other than the original author</a:t>
            </a:r>
          </a:p>
          <a:p>
            <a:endParaRPr lang="en-US" sz="135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Testing, Deployment, Ops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Written QA test plan</a:t>
            </a:r>
          </a:p>
          <a:p>
            <a:r>
              <a:rPr lang="en-US" dirty="0"/>
              <a:t>Tested with QA test plan by someone other than the original author</a:t>
            </a:r>
          </a:p>
          <a:p>
            <a:r>
              <a:rPr lang="en-US" dirty="0"/>
              <a:t>Deployed and tested in Staging environment</a:t>
            </a:r>
          </a:p>
          <a:p>
            <a:r>
              <a:rPr lang="en-US" dirty="0"/>
              <a:t>Automated UI tests are </a:t>
            </a:r>
            <a:br>
              <a:rPr lang="en-US" dirty="0"/>
            </a:br>
            <a:r>
              <a:rPr lang="en-US" dirty="0"/>
              <a:t>written and pass</a:t>
            </a:r>
          </a:p>
          <a:p>
            <a:r>
              <a:rPr lang="en-US" dirty="0"/>
              <a:t>No Severity 1 or 2 bugs</a:t>
            </a:r>
          </a:p>
          <a:p>
            <a:r>
              <a:rPr lang="en-US" dirty="0"/>
              <a:t>Reviewed by Product Owner</a:t>
            </a:r>
          </a:p>
          <a:p>
            <a:r>
              <a:rPr lang="en-US" dirty="0"/>
              <a:t>Passes acceptance criteria for the PBI</a:t>
            </a:r>
          </a:p>
          <a:p>
            <a:r>
              <a:rPr lang="en-US" dirty="0"/>
              <a:t>Known deployment &amp; rollback plan</a:t>
            </a:r>
          </a:p>
          <a:p>
            <a:r>
              <a:rPr lang="en-US" dirty="0"/>
              <a:t>Deployment plan reviewed by Ops</a:t>
            </a:r>
          </a:p>
          <a:p>
            <a:r>
              <a:rPr lang="en-US" dirty="0"/>
              <a:t>Database changes reviewed by DBAs</a:t>
            </a:r>
          </a:p>
          <a:p>
            <a:r>
              <a:rPr lang="en-US" dirty="0"/>
              <a:t>Load tested</a:t>
            </a:r>
          </a:p>
          <a:p>
            <a:r>
              <a:rPr lang="en-US" dirty="0"/>
              <a:t>Deployed to Production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504950"/>
            <a:ext cx="3983237" cy="3222303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692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10" grpId="0" build="p"/>
      <p:bldP spid="6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a Written </a:t>
            </a:r>
            <a:r>
              <a:rPr lang="en-US" dirty="0" err="1"/>
              <a:t>DoD</a:t>
            </a:r>
            <a:r>
              <a:rPr lang="en-US" dirty="0"/>
              <a:t> so Important?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Makes it clear what all the steps are</a:t>
            </a:r>
          </a:p>
          <a:p>
            <a:endParaRPr lang="en-US" dirty="0"/>
          </a:p>
          <a:p>
            <a:r>
              <a:rPr lang="en-US" dirty="0"/>
              <a:t>Everyone can look at the steps </a:t>
            </a:r>
            <a:r>
              <a:rPr lang="en-US" dirty="0">
                <a:sym typeface="Wingdings" panose="05000000000000000000" pitchFamily="2" charset="2"/>
              </a:rPr>
              <a:t> a </a:t>
            </a:r>
            <a:r>
              <a:rPr lang="en-US" dirty="0"/>
              <a:t>shared understanding</a:t>
            </a:r>
          </a:p>
          <a:p>
            <a:endParaRPr lang="en-US" dirty="0"/>
          </a:p>
          <a:p>
            <a:r>
              <a:rPr lang="en-US" dirty="0"/>
              <a:t>Helps with team-based estimation</a:t>
            </a:r>
          </a:p>
          <a:p>
            <a:endParaRPr lang="en-US" dirty="0"/>
          </a:p>
          <a:p>
            <a:r>
              <a:rPr lang="en-US" dirty="0"/>
              <a:t>Helps minimize or eliminate Technical Debt</a:t>
            </a:r>
          </a:p>
          <a:p>
            <a:endParaRPr lang="en-US" dirty="0"/>
          </a:p>
          <a:p>
            <a:r>
              <a:rPr lang="en-US" dirty="0"/>
              <a:t>Helps to manage management expectations</a:t>
            </a:r>
          </a:p>
          <a:p>
            <a:endParaRPr lang="en-US" dirty="0"/>
          </a:p>
          <a:p>
            <a:r>
              <a:rPr lang="en-US" dirty="0"/>
              <a:t>Helps with the “two second change” request</a:t>
            </a:r>
          </a:p>
        </p:txBody>
      </p:sp>
    </p:spTree>
    <p:extLst>
      <p:ext uri="{BB962C8B-B14F-4D97-AF65-F5344CB8AC3E}">
        <p14:creationId xmlns:p14="http://schemas.microsoft.com/office/powerpoint/2010/main" val="8544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TFS + Visual Studio</a:t>
            </a:r>
            <a:br>
              <a:rPr lang="en-US" dirty="0"/>
            </a:br>
            <a:r>
              <a:rPr lang="en-US" dirty="0"/>
              <a:t>help you to automate your</a:t>
            </a:r>
            <a:br>
              <a:rPr lang="en-US" dirty="0"/>
            </a:br>
            <a:r>
              <a:rPr lang="en-US" dirty="0"/>
              <a:t>DoD </a:t>
            </a:r>
            <a:r>
              <a:rPr lang="en-US"/>
              <a:t>and streamline your path to DoD.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2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</a:t>
            </a:r>
            <a:r>
              <a:rPr lang="en-US"/>
              <a:t>a lot of demos…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1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Backlog Management / Refinement</a:t>
            </a:r>
          </a:p>
          <a:p>
            <a:r>
              <a:rPr lang="en-US" dirty="0"/>
              <a:t>Sprint Planning</a:t>
            </a:r>
          </a:p>
          <a:p>
            <a:r>
              <a:rPr lang="en-US" dirty="0"/>
              <a:t>Daily Scrum</a:t>
            </a:r>
          </a:p>
          <a:p>
            <a:endParaRPr lang="en-US" dirty="0"/>
          </a:p>
          <a:p>
            <a:r>
              <a:rPr lang="en-US" dirty="0"/>
              <a:t>Situational Awareness</a:t>
            </a:r>
          </a:p>
          <a:p>
            <a:pPr lvl="1"/>
            <a:r>
              <a:rPr lang="en-US" dirty="0"/>
              <a:t>Home Page</a:t>
            </a:r>
          </a:p>
          <a:p>
            <a:pPr lvl="1"/>
            <a:r>
              <a:rPr lang="en-US" dirty="0"/>
              <a:t>Team Rooms</a:t>
            </a:r>
          </a:p>
          <a:p>
            <a:pPr lvl="1"/>
            <a:r>
              <a:rPr lang="en-US" dirty="0"/>
              <a:t>Charting</a:t>
            </a:r>
          </a:p>
          <a:p>
            <a:r>
              <a:rPr lang="en-US" dirty="0"/>
              <a:t>“QA” Test Tracking</a:t>
            </a:r>
          </a:p>
          <a:p>
            <a:r>
              <a:rPr lang="en-US" dirty="0"/>
              <a:t>Automated Build + DoD</a:t>
            </a:r>
          </a:p>
          <a:p>
            <a:r>
              <a:rPr lang="en-US" dirty="0"/>
              <a:t>Lightweight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21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Benjamin\AppData\Local\Temp\SNAGHTML1c479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506350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763562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>
                <a:hlinkClick r:id="rId2"/>
              </a:rPr>
              <a:t>benday@benday.com</a:t>
            </a:r>
            <a:r>
              <a:rPr lang="en-US" sz="1350" dirty="0"/>
              <a:t>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68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962629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is much easier to do in </a:t>
            </a:r>
            <a:r>
              <a:rPr lang="en-US" dirty="0" err="1"/>
              <a:t>Git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2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976664" cy="4814044"/>
          </a:xfrm>
        </p:spPr>
        <p:txBody>
          <a:bodyPr/>
          <a:lstStyle/>
          <a:p>
            <a:r>
              <a:rPr lang="en-US" dirty="0"/>
              <a:t>“So, I can go nuts and create </a:t>
            </a:r>
            <a:br>
              <a:rPr lang="en-US" dirty="0"/>
            </a:br>
            <a:r>
              <a:rPr lang="en-US" dirty="0"/>
              <a:t>250 zillion branches now </a:t>
            </a:r>
            <a:br>
              <a:rPr lang="en-US" dirty="0"/>
            </a:br>
            <a:r>
              <a:rPr lang="en-US" dirty="0"/>
              <a:t>and it’s a good idea?”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91630"/>
            <a:ext cx="26668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857036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27" y="863485"/>
            <a:ext cx="4762745" cy="3499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063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A branch is an integration credit card.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9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For every branch, there’s a merge.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83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Merging can be expensive and painful.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Online courses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7034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8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7056784" cy="1429668"/>
          </a:xfrm>
        </p:spPr>
        <p:txBody>
          <a:bodyPr/>
          <a:lstStyle/>
          <a:p>
            <a:r>
              <a:rPr lang="en-US" dirty="0"/>
              <a:t>Until everything’s integrated, </a:t>
            </a:r>
            <a:br>
              <a:rPr lang="en-US" dirty="0"/>
            </a:br>
            <a:r>
              <a:rPr lang="en-US" dirty="0"/>
              <a:t>it’s </a:t>
            </a:r>
            <a:r>
              <a:rPr lang="en-US" i="1" dirty="0"/>
              <a:t>definitely</a:t>
            </a:r>
            <a:r>
              <a:rPr lang="en-US" dirty="0"/>
              <a:t> not done.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1630"/>
            <a:ext cx="5525403" cy="3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85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482410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41595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14597803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73864"/>
            <a:ext cx="4775448" cy="1655036"/>
          </a:xfrm>
        </p:spPr>
        <p:txBody>
          <a:bodyPr/>
          <a:lstStyle/>
          <a:p>
            <a:r>
              <a:rPr lang="en-US" dirty="0"/>
              <a:t>“You can drive with your feet.  It doesn’t mean it’s </a:t>
            </a:r>
            <a:br>
              <a:rPr lang="en-US" dirty="0"/>
            </a:br>
            <a:r>
              <a:rPr lang="en-US" dirty="0"/>
              <a:t>a good idea.” *</a:t>
            </a:r>
          </a:p>
        </p:txBody>
      </p:sp>
      <p:pic>
        <p:nvPicPr>
          <p:cNvPr id="3" name="Picture 2" descr="http://2.bp.blogspot.com/_KDvzKXcML4E/SxJIa8hy6kI/AAAAAAAABy8/FFdSA-dNgsU/s1600/ChrisRock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87" y="800100"/>
            <a:ext cx="3510869" cy="343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324350"/>
            <a:ext cx="1436547" cy="346249"/>
          </a:xfrm>
          <a:prstGeom prst="rect">
            <a:avLst/>
          </a:prstGeom>
          <a:noFill/>
        </p:spPr>
        <p:txBody>
          <a:bodyPr wrap="none" lIns="68580" tIns="68580" rIns="68580" bIns="6858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en-US" sz="1500" dirty="0">
                <a:solidFill>
                  <a:schemeClr val="tx1">
                    <a:alpha val="99000"/>
                  </a:schemeClr>
                </a:solidFill>
              </a:rPr>
              <a:t>* - </a:t>
            </a:r>
            <a:r>
              <a:rPr lang="en-US" sz="1500" i="1" dirty="0">
                <a:solidFill>
                  <a:schemeClr val="tx1">
                    <a:alpha val="99000"/>
                  </a:schemeClr>
                </a:solidFill>
              </a:rPr>
              <a:t>paraphrased</a:t>
            </a:r>
          </a:p>
        </p:txBody>
      </p:sp>
    </p:spTree>
    <p:extLst>
      <p:ext uri="{BB962C8B-B14F-4D97-AF65-F5344CB8AC3E}">
        <p14:creationId xmlns:p14="http://schemas.microsoft.com/office/powerpoint/2010/main" val="670932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49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42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5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8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593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396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6003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5936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396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5593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0003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806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610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413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0037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806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610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54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7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Just published on May 1</a:t>
            </a:r>
            <a:r>
              <a:rPr lang="en-US" baseline="30000" dirty="0"/>
              <a:t>st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399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03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13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1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14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95891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28029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1606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0409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8029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1606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99992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923928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196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9999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23928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1196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495891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72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your dreams)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 (in reality)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781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633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514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36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784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636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3528" y="1707654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352695" y="257175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/>
          <p:cNvSpPr/>
          <p:nvPr/>
        </p:nvSpPr>
        <p:spPr>
          <a:xfrm>
            <a:off x="359532" y="3454380"/>
            <a:ext cx="720080" cy="72008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ctangle 35"/>
          <p:cNvSpPr/>
          <p:nvPr/>
        </p:nvSpPr>
        <p:spPr>
          <a:xfrm>
            <a:off x="2735796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735796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739897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39897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735796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35796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78759" y="178664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778759" y="20851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82860" y="26339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782860" y="29324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78759" y="349667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78759" y="37951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1706048"/>
            <a:ext cx="926839" cy="69512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3" y="2584225"/>
            <a:ext cx="926839" cy="69512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22" y="3412317"/>
            <a:ext cx="926839" cy="6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10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use branches to </a:t>
            </a:r>
            <a:br>
              <a:rPr lang="en-US" dirty="0"/>
            </a:br>
            <a:r>
              <a:rPr lang="en-US" dirty="0"/>
              <a:t>avoid talking to your teammates.</a:t>
            </a:r>
          </a:p>
        </p:txBody>
      </p:sp>
    </p:spTree>
    <p:extLst>
      <p:ext uri="{BB962C8B-B14F-4D97-AF65-F5344CB8AC3E}">
        <p14:creationId xmlns:p14="http://schemas.microsoft.com/office/powerpoint/2010/main" val="4933341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less at once.</a:t>
            </a:r>
            <a:br>
              <a:rPr lang="en-US" dirty="0"/>
            </a:br>
            <a:r>
              <a:rPr lang="en-US" dirty="0"/>
              <a:t>Focus on done.</a:t>
            </a:r>
            <a:br>
              <a:rPr lang="en-US" dirty="0"/>
            </a:br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6061833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159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7962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765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5568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9159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962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6765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5158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4709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2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1196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3928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196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9999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3923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01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95691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83723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71755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9787" y="263118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95691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3723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1755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55686" y="292969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dirty="0"/>
              <a:t>Architecting an </a:t>
            </a:r>
            <a:br>
              <a:rPr lang="en-US" dirty="0"/>
            </a:br>
            <a:r>
              <a:rPr lang="en-US" dirty="0"/>
              <a:t>ASP.NET Core MVC </a:t>
            </a:r>
            <a:br>
              <a:rPr lang="en-US" dirty="0"/>
            </a:br>
            <a:r>
              <a:rPr lang="en-US" dirty="0"/>
              <a:t>Application for Unit Testability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Coming in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13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6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9593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83968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95936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83968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200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55931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237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10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91590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79622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67654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55686" y="349388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91590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79622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67654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51585" y="3792397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Smiley Face 36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47" name="Smiley Face 46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958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11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8385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82366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2080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12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68144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6176" y="2643758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2080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112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68144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2075" y="294227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95936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83968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572000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60032" y="3484219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95936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3968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00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55931" y="3782731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sp>
        <p:nvSpPr>
          <p:cNvPr id="34" name="Smiley Face 33"/>
          <p:cNvSpPr/>
          <p:nvPr/>
        </p:nvSpPr>
        <p:spPr>
          <a:xfrm>
            <a:off x="395536" y="2587432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2439224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202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7624" y="915566"/>
          <a:ext cx="5544616" cy="326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PROGRESS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5656" y="3507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C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Sprint: Day 15 of 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6" y="2643758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B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6" y="1783854"/>
            <a:ext cx="936104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PBI A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0112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68144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56176" y="177966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2080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0112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8144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52075" y="2078174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96181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4213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2245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0277" y="2626990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96181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4213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2245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56176" y="2925502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92080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80112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68144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6176" y="3489693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92080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80112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144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52075" y="3788205"/>
            <a:ext cx="216024" cy="2114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miley Face 1"/>
          <p:cNvSpPr/>
          <p:nvPr/>
        </p:nvSpPr>
        <p:spPr>
          <a:xfrm>
            <a:off x="395536" y="1711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Smiley Face 31"/>
          <p:cNvSpPr/>
          <p:nvPr/>
        </p:nvSpPr>
        <p:spPr>
          <a:xfrm>
            <a:off x="395536" y="2571750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Smiley Face 32"/>
          <p:cNvSpPr/>
          <p:nvPr/>
        </p:nvSpPr>
        <p:spPr>
          <a:xfrm>
            <a:off x="395536" y="3435846"/>
            <a:ext cx="648072" cy="648072"/>
          </a:xfrm>
          <a:prstGeom prst="smileyFace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80" y="1563638"/>
            <a:ext cx="1584176" cy="8752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82" y="2400821"/>
            <a:ext cx="1584176" cy="8752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2253"/>
            <a:ext cx="1584176" cy="8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36218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now, </a:t>
            </a:r>
            <a:br>
              <a:rPr lang="en-US" dirty="0"/>
            </a:br>
            <a:r>
              <a:rPr lang="en-US" dirty="0"/>
              <a:t>the fastest Scrum </a:t>
            </a:r>
            <a:br>
              <a:rPr lang="en-US" dirty="0"/>
            </a:br>
            <a:r>
              <a:rPr lang="en-US" dirty="0"/>
              <a:t>overview of all time...</a:t>
            </a:r>
          </a:p>
        </p:txBody>
      </p:sp>
    </p:spTree>
    <p:extLst>
      <p:ext uri="{BB962C8B-B14F-4D97-AF65-F5344CB8AC3E}">
        <p14:creationId xmlns:p14="http://schemas.microsoft.com/office/powerpoint/2010/main" val="83303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takeholders at Sprint Review Text"/>
          <p:cNvSpPr txBox="1">
            <a:spLocks noChangeArrowheads="1"/>
          </p:cNvSpPr>
          <p:nvPr/>
        </p:nvSpPr>
        <p:spPr bwMode="auto">
          <a:xfrm>
            <a:off x="5619754" y="723480"/>
            <a:ext cx="1145627" cy="256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218" tIns="24110" rIns="48218" bIns="2411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Stakeholders</a:t>
            </a:r>
          </a:p>
        </p:txBody>
      </p:sp>
      <p:sp>
        <p:nvSpPr>
          <p:cNvPr id="155" name="The Sprint Arrow"/>
          <p:cNvSpPr/>
          <p:nvPr/>
        </p:nvSpPr>
        <p:spPr>
          <a:xfrm>
            <a:off x="1485900" y="2371329"/>
            <a:ext cx="5772150" cy="70239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</p:txBody>
      </p:sp>
      <p:grpSp>
        <p:nvGrpSpPr>
          <p:cNvPr id="151" name="The Increment"/>
          <p:cNvGrpSpPr/>
          <p:nvPr/>
        </p:nvGrpSpPr>
        <p:grpSpPr>
          <a:xfrm>
            <a:off x="7100392" y="2362226"/>
            <a:ext cx="953403" cy="839071"/>
            <a:chOff x="7262846" y="616600"/>
            <a:chExt cx="1694937" cy="1491681"/>
          </a:xfrm>
        </p:grpSpPr>
        <p:sp>
          <p:nvSpPr>
            <p:cNvPr id="12" name="TextBox 11"/>
            <p:cNvSpPr txBox="1"/>
            <p:nvPr/>
          </p:nvSpPr>
          <p:spPr>
            <a:xfrm>
              <a:off x="7262846" y="1574802"/>
              <a:ext cx="16949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Increment</a:t>
              </a:r>
            </a:p>
          </p:txBody>
        </p:sp>
        <p:pic>
          <p:nvPicPr>
            <p:cNvPr id="1026" name="Picture 2" descr="C:\Users\Starr\AppData\Local\Microsoft\Windows\Temporary Internet Files\Content.IE5\7HSJPPQI\MC900431573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4120" y="616600"/>
              <a:ext cx="952381" cy="958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3" name="Product Backlog"/>
          <p:cNvGrpSpPr/>
          <p:nvPr/>
        </p:nvGrpSpPr>
        <p:grpSpPr>
          <a:xfrm>
            <a:off x="1444638" y="3009632"/>
            <a:ext cx="828368" cy="1275993"/>
            <a:chOff x="2116585" y="4495800"/>
            <a:chExt cx="868183" cy="1645484"/>
          </a:xfrm>
        </p:grpSpPr>
        <p:grpSp>
          <p:nvGrpSpPr>
            <p:cNvPr id="160" name="Group 159"/>
            <p:cNvGrpSpPr/>
            <p:nvPr/>
          </p:nvGrpSpPr>
          <p:grpSpPr>
            <a:xfrm>
              <a:off x="2443553" y="4495800"/>
              <a:ext cx="228600" cy="954101"/>
              <a:chOff x="8077200" y="5562600"/>
              <a:chExt cx="117291" cy="573101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8077200" y="556260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8077200" y="567722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8077200" y="579184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8077200" y="5906460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8077200" y="6021081"/>
                <a:ext cx="117291" cy="114620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8" name="TextBox 157"/>
            <p:cNvSpPr txBox="1"/>
            <p:nvPr/>
          </p:nvSpPr>
          <p:spPr>
            <a:xfrm>
              <a:off x="2116585" y="5486400"/>
              <a:ext cx="868183" cy="654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Backlog</a:t>
              </a:r>
            </a:p>
          </p:txBody>
        </p:sp>
      </p:grpSp>
      <p:grpSp>
        <p:nvGrpSpPr>
          <p:cNvPr id="159" name="Sprint Backlog Icon Image"/>
          <p:cNvGrpSpPr/>
          <p:nvPr/>
        </p:nvGrpSpPr>
        <p:grpSpPr>
          <a:xfrm>
            <a:off x="2574082" y="2994643"/>
            <a:ext cx="218117" cy="738116"/>
            <a:chOff x="5581650" y="4724400"/>
            <a:chExt cx="228600" cy="951854"/>
          </a:xfrm>
        </p:grpSpPr>
        <p:sp>
          <p:nvSpPr>
            <p:cNvPr id="185" name="Rectangle 184"/>
            <p:cNvSpPr/>
            <p:nvPr/>
          </p:nvSpPr>
          <p:spPr>
            <a:xfrm>
              <a:off x="5581650" y="47244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581650" y="49147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581650" y="510504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581650" y="52953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81650" y="481956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81650" y="50098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581650" y="520020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581650" y="539052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581650" y="5485680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581650" y="5580844"/>
              <a:ext cx="228600" cy="95410"/>
            </a:xfrm>
            <a:prstGeom prst="rect">
              <a:avLst/>
            </a:prstGeom>
            <a:noFill/>
            <a:ln>
              <a:solidFill>
                <a:srgbClr val="FFDC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96" name="Sprint Backlog Icon Text"/>
          <p:cNvSpPr txBox="1"/>
          <p:nvPr/>
        </p:nvSpPr>
        <p:spPr>
          <a:xfrm>
            <a:off x="2291046" y="3836686"/>
            <a:ext cx="784190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Sprint</a:t>
            </a:r>
          </a:p>
          <a:p>
            <a:pPr algn="ctr"/>
            <a:r>
              <a:rPr lang="en-US" sz="135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Backlog</a:t>
            </a:r>
          </a:p>
        </p:txBody>
      </p:sp>
      <p:grpSp>
        <p:nvGrpSpPr>
          <p:cNvPr id="1025" name="The Daily Scrum Circle Arrow"/>
          <p:cNvGrpSpPr/>
          <p:nvPr/>
        </p:nvGrpSpPr>
        <p:grpSpPr>
          <a:xfrm>
            <a:off x="3091582" y="2000251"/>
            <a:ext cx="1669463" cy="2174902"/>
            <a:chOff x="6457950" y="853266"/>
            <a:chExt cx="1831425" cy="2385900"/>
          </a:xfrm>
        </p:grpSpPr>
        <p:sp>
          <p:nvSpPr>
            <p:cNvPr id="136" name="TextBox 135"/>
            <p:cNvSpPr txBox="1"/>
            <p:nvPr/>
          </p:nvSpPr>
          <p:spPr>
            <a:xfrm>
              <a:off x="6553200" y="2682068"/>
              <a:ext cx="1562100" cy="55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Daily 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</p:txBody>
        </p:sp>
        <p:sp>
          <p:nvSpPr>
            <p:cNvPr id="1024" name="Circular Arrow 1023"/>
            <p:cNvSpPr/>
            <p:nvPr/>
          </p:nvSpPr>
          <p:spPr>
            <a:xfrm rot="19378808">
              <a:off x="6457950" y="853266"/>
              <a:ext cx="1831425" cy="1838111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08128"/>
                <a:gd name="adj5" fmla="val 12500"/>
              </a:avLst>
            </a:prstGeom>
            <a:solidFill>
              <a:srgbClr val="44546A"/>
            </a:solidFill>
            <a:ln>
              <a:solidFill>
                <a:srgbClr val="445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b="1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1" name="Product Owner Icon"/>
          <p:cNvGrpSpPr>
            <a:grpSpLocks/>
          </p:cNvGrpSpPr>
          <p:nvPr/>
        </p:nvGrpSpPr>
        <p:grpSpPr bwMode="auto">
          <a:xfrm>
            <a:off x="1454837" y="1469894"/>
            <a:ext cx="780278" cy="937440"/>
            <a:chOff x="1987569" y="4267200"/>
            <a:chExt cx="1660100" cy="1995294"/>
          </a:xfrm>
        </p:grpSpPr>
        <p:grpSp>
          <p:nvGrpSpPr>
            <p:cNvPr id="21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14" name="Oval 21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21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TextBox 118"/>
            <p:cNvSpPr txBox="1">
              <a:spLocks noChangeArrowheads="1"/>
            </p:cNvSpPr>
            <p:nvPr/>
          </p:nvSpPr>
          <p:spPr bwMode="auto">
            <a:xfrm>
              <a:off x="1987569" y="5181601"/>
              <a:ext cx="1660100" cy="108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6" name="Retrospective"/>
          <p:cNvGrpSpPr/>
          <p:nvPr/>
        </p:nvGrpSpPr>
        <p:grpSpPr>
          <a:xfrm>
            <a:off x="6628200" y="1308258"/>
            <a:ext cx="1137475" cy="1038965"/>
            <a:chOff x="4572000" y="666750"/>
            <a:chExt cx="1419225" cy="1385287"/>
          </a:xfrm>
        </p:grpSpPr>
        <p:grpSp>
          <p:nvGrpSpPr>
            <p:cNvPr id="2" name="Group 1"/>
            <p:cNvGrpSpPr/>
            <p:nvPr/>
          </p:nvGrpSpPr>
          <p:grpSpPr>
            <a:xfrm>
              <a:off x="4648163" y="666750"/>
              <a:ext cx="1218615" cy="761786"/>
              <a:chOff x="4648163" y="666750"/>
              <a:chExt cx="1218615" cy="761786"/>
            </a:xfrm>
          </p:grpSpPr>
          <p:grpSp>
            <p:nvGrpSpPr>
              <p:cNvPr id="360" name="Group 37"/>
              <p:cNvGrpSpPr>
                <a:grpSpLocks/>
              </p:cNvGrpSpPr>
              <p:nvPr/>
            </p:nvGrpSpPr>
            <p:grpSpPr bwMode="auto">
              <a:xfrm>
                <a:off x="5333634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5609097" y="1600232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90" name="Straight Connector 389"/>
                <p:cNvCxnSpPr>
                  <a:stCxn id="389" idx="4"/>
                </p:cNvCxnSpPr>
                <p:nvPr/>
              </p:nvCxnSpPr>
              <p:spPr>
                <a:xfrm rot="5400000">
                  <a:off x="5532906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 rot="10800000" flipV="1">
                  <a:off x="553286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rot="10800000" flipH="1" flipV="1">
                  <a:off x="5761570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 rot="10800000">
                  <a:off x="553286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10800000" flipH="1">
                  <a:off x="5761570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1" name="Group 86"/>
              <p:cNvGrpSpPr>
                <a:grpSpLocks/>
              </p:cNvGrpSpPr>
              <p:nvPr/>
            </p:nvGrpSpPr>
            <p:grpSpPr bwMode="auto">
              <a:xfrm>
                <a:off x="5562124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5609262" y="1600265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84" name="Straight Connector 383"/>
                <p:cNvCxnSpPr>
                  <a:stCxn id="383" idx="4"/>
                </p:cNvCxnSpPr>
                <p:nvPr/>
              </p:nvCxnSpPr>
              <p:spPr>
                <a:xfrm rot="5400000">
                  <a:off x="5533071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0800000" flipV="1">
                  <a:off x="553302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0800000" flipH="1" flipV="1">
                  <a:off x="5761735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>
                <a:xfrm rot="10800000">
                  <a:off x="553302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10800000" flipH="1">
                  <a:off x="5761735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2" name="Group 361"/>
              <p:cNvGrpSpPr>
                <a:grpSpLocks/>
              </p:cNvGrpSpPr>
              <p:nvPr/>
            </p:nvGrpSpPr>
            <p:grpSpPr bwMode="auto">
              <a:xfrm>
                <a:off x="4876653" y="742929"/>
                <a:ext cx="304654" cy="609429"/>
                <a:chOff x="5532311" y="1600200"/>
                <a:chExt cx="457200" cy="914400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5608768" y="1600232"/>
                  <a:ext cx="304946" cy="304886"/>
                </a:xfrm>
                <a:prstGeom prst="ellipse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8" name="Straight Connector 377"/>
                <p:cNvCxnSpPr>
                  <a:stCxn id="377" idx="4"/>
                </p:cNvCxnSpPr>
                <p:nvPr/>
              </p:nvCxnSpPr>
              <p:spPr>
                <a:xfrm rot="5400000">
                  <a:off x="5532577" y="2133781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0800000" flipV="1">
                  <a:off x="5532532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0800000" flipH="1" flipV="1">
                  <a:off x="5761241" y="2362445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0800000">
                  <a:off x="5532532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0800000" flipH="1">
                  <a:off x="5761241" y="198133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3" name="Group 72"/>
              <p:cNvGrpSpPr>
                <a:grpSpLocks/>
              </p:cNvGrpSpPr>
              <p:nvPr/>
            </p:nvGrpSpPr>
            <p:grpSpPr bwMode="auto">
              <a:xfrm>
                <a:off x="5105144" y="666750"/>
                <a:ext cx="304654" cy="609429"/>
                <a:chOff x="5532311" y="1600200"/>
                <a:chExt cx="457200" cy="914400"/>
              </a:xfrm>
            </p:grpSpPr>
            <p:sp>
              <p:nvSpPr>
                <p:cNvPr id="371" name="Oval 370"/>
                <p:cNvSpPr/>
                <p:nvPr/>
              </p:nvSpPr>
              <p:spPr>
                <a:xfrm>
                  <a:off x="5608932" y="1600200"/>
                  <a:ext cx="304946" cy="304886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72" name="Straight Connector 371"/>
                <p:cNvCxnSpPr>
                  <a:stCxn id="371" idx="4"/>
                </p:cNvCxnSpPr>
                <p:nvPr/>
              </p:nvCxnSpPr>
              <p:spPr>
                <a:xfrm rot="5400000">
                  <a:off x="5532741" y="2133750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 rot="10800000" flipV="1">
                  <a:off x="553269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 rot="10800000" flipH="1" flipV="1">
                  <a:off x="5761405" y="2362414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 rot="10800000">
                  <a:off x="553269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 rot="10800000" flipH="1">
                  <a:off x="5761405" y="1981307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4" name="Group 93"/>
              <p:cNvGrpSpPr>
                <a:grpSpLocks/>
              </p:cNvGrpSpPr>
              <p:nvPr/>
            </p:nvGrpSpPr>
            <p:grpSpPr bwMode="auto">
              <a:xfrm>
                <a:off x="4648163" y="819107"/>
                <a:ext cx="304654" cy="609429"/>
                <a:chOff x="5532311" y="1600200"/>
                <a:chExt cx="457200" cy="914400"/>
              </a:xfrm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608603" y="1600265"/>
                  <a:ext cx="304946" cy="304886"/>
                </a:xfrm>
                <a:prstGeom prst="ellipse">
                  <a:avLst/>
                </a:prstGeom>
                <a:solidFill>
                  <a:srgbClr val="92D05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366" name="Straight Connector 365"/>
                <p:cNvCxnSpPr>
                  <a:stCxn id="365" idx="4"/>
                </p:cNvCxnSpPr>
                <p:nvPr/>
              </p:nvCxnSpPr>
              <p:spPr>
                <a:xfrm rot="5400000">
                  <a:off x="5532412" y="2133814"/>
                  <a:ext cx="4573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 rot="10800000" flipV="1">
                  <a:off x="5532367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 rot="10800000" flipH="1" flipV="1">
                  <a:off x="5761076" y="2362478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rot="10800000">
                  <a:off x="5532367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 rot="10800000" flipH="1">
                  <a:off x="5761076" y="1981371"/>
                  <a:ext cx="228710" cy="15244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9" name="TextBox 10"/>
            <p:cNvSpPr txBox="1">
              <a:spLocks noChangeArrowheads="1"/>
            </p:cNvSpPr>
            <p:nvPr/>
          </p:nvSpPr>
          <p:spPr bwMode="auto">
            <a:xfrm>
              <a:off x="4572000" y="1433118"/>
              <a:ext cx="1419225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Retrospective</a:t>
              </a:r>
            </a:p>
          </p:txBody>
        </p:sp>
      </p:grpSp>
      <p:grpSp>
        <p:nvGrpSpPr>
          <p:cNvPr id="395" name="Product Owner in box"/>
          <p:cNvGrpSpPr>
            <a:grpSpLocks/>
          </p:cNvGrpSpPr>
          <p:nvPr/>
        </p:nvGrpSpPr>
        <p:grpSpPr bwMode="auto">
          <a:xfrm>
            <a:off x="5576452" y="3492648"/>
            <a:ext cx="780278" cy="886496"/>
            <a:chOff x="1987567" y="4267200"/>
            <a:chExt cx="1660100" cy="2140712"/>
          </a:xfrm>
        </p:grpSpPr>
        <p:grpSp>
          <p:nvGrpSpPr>
            <p:cNvPr id="396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398" name="Oval 397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99" name="Straight Connector 398"/>
              <p:cNvCxnSpPr>
                <a:stCxn id="398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7" name="TextBox 118"/>
            <p:cNvSpPr txBox="1">
              <a:spLocks noChangeArrowheads="1"/>
            </p:cNvSpPr>
            <p:nvPr/>
          </p:nvSpPr>
          <p:spPr bwMode="auto">
            <a:xfrm>
              <a:off x="1987567" y="5181601"/>
              <a:ext cx="1660100" cy="1226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Product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Owner</a:t>
              </a:r>
            </a:p>
          </p:txBody>
        </p:sp>
      </p:grpSp>
      <p:grpSp>
        <p:nvGrpSpPr>
          <p:cNvPr id="404" name="Dev Team in Box"/>
          <p:cNvGrpSpPr>
            <a:grpSpLocks/>
          </p:cNvGrpSpPr>
          <p:nvPr/>
        </p:nvGrpSpPr>
        <p:grpSpPr bwMode="auto">
          <a:xfrm>
            <a:off x="6190814" y="3371850"/>
            <a:ext cx="1207959" cy="1012569"/>
            <a:chOff x="4581828" y="3962400"/>
            <a:chExt cx="2571147" cy="2445875"/>
          </a:xfrm>
        </p:grpSpPr>
        <p:grpSp>
          <p:nvGrpSpPr>
            <p:cNvPr id="405" name="Group 102"/>
            <p:cNvGrpSpPr>
              <a:grpSpLocks/>
            </p:cNvGrpSpPr>
            <p:nvPr/>
          </p:nvGrpSpPr>
          <p:grpSpPr bwMode="auto">
            <a:xfrm>
              <a:off x="5410200" y="3962400"/>
              <a:ext cx="914400" cy="1219200"/>
              <a:chOff x="4267200" y="2590800"/>
              <a:chExt cx="914400" cy="1219200"/>
            </a:xfrm>
          </p:grpSpPr>
          <p:grpSp>
            <p:nvGrpSpPr>
              <p:cNvPr id="407" name="Group 100"/>
              <p:cNvGrpSpPr>
                <a:grpSpLocks/>
              </p:cNvGrpSpPr>
              <p:nvPr/>
            </p:nvGrpSpPr>
            <p:grpSpPr bwMode="auto">
              <a:xfrm>
                <a:off x="4267200" y="2590800"/>
                <a:ext cx="914400" cy="914400"/>
                <a:chOff x="4267200" y="2590800"/>
                <a:chExt cx="914400" cy="914400"/>
              </a:xfrm>
            </p:grpSpPr>
            <p:grpSp>
              <p:nvGrpSpPr>
                <p:cNvPr id="430" name="Group 37"/>
                <p:cNvGrpSpPr>
                  <a:grpSpLocks/>
                </p:cNvGrpSpPr>
                <p:nvPr/>
              </p:nvGrpSpPr>
              <p:grpSpPr bwMode="auto">
                <a:xfrm>
                  <a:off x="42672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45" name="Oval 444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6" name="Straight Connector 445"/>
                  <p:cNvCxnSpPr>
                    <a:stCxn id="445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7" name="Straight Connector 446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9" name="Straight Connector 448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86"/>
                <p:cNvGrpSpPr>
                  <a:grpSpLocks/>
                </p:cNvGrpSpPr>
                <p:nvPr/>
              </p:nvGrpSpPr>
              <p:grpSpPr bwMode="auto">
                <a:xfrm>
                  <a:off x="44958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9" name="Oval 438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40" name="Straight Connector 439"/>
                  <p:cNvCxnSpPr>
                    <a:stCxn id="439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1" name="Straight Connector 440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3" name="Straight Connector 442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79"/>
                <p:cNvGrpSpPr>
                  <a:grpSpLocks/>
                </p:cNvGrpSpPr>
                <p:nvPr/>
              </p:nvGrpSpPr>
              <p:grpSpPr bwMode="auto">
                <a:xfrm>
                  <a:off x="4724400" y="25908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33" name="Oval 432"/>
                  <p:cNvSpPr/>
                  <p:nvPr/>
                </p:nvSpPr>
                <p:spPr>
                  <a:xfrm>
                    <a:off x="5608511" y="1600200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34" name="Straight Connector 433"/>
                  <p:cNvCxnSpPr>
                    <a:stCxn id="433" idx="4"/>
                  </p:cNvCxnSpPr>
                  <p:nvPr/>
                </p:nvCxnSpPr>
                <p:spPr>
                  <a:xfrm rot="5400000">
                    <a:off x="5532250" y="2133743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 rot="10800000" flipV="1">
                    <a:off x="55323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 rot="10800000" flipH="1" flipV="1">
                    <a:off x="5760911" y="236240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rot="10800000">
                    <a:off x="55323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437"/>
                  <p:cNvCxnSpPr/>
                  <p:nvPr/>
                </p:nvCxnSpPr>
                <p:spPr>
                  <a:xfrm rot="10800000" flipH="1">
                    <a:off x="5760911" y="1981302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8" name="Group 101"/>
              <p:cNvGrpSpPr>
                <a:grpSpLocks/>
              </p:cNvGrpSpPr>
              <p:nvPr/>
            </p:nvGrpSpPr>
            <p:grpSpPr bwMode="auto">
              <a:xfrm>
                <a:off x="4381500" y="2743200"/>
                <a:ext cx="685800" cy="914400"/>
                <a:chOff x="4419600" y="2743200"/>
                <a:chExt cx="685800" cy="914400"/>
              </a:xfrm>
            </p:grpSpPr>
            <p:grpSp>
              <p:nvGrpSpPr>
                <p:cNvPr id="416" name="Group 65"/>
                <p:cNvGrpSpPr>
                  <a:grpSpLocks/>
                </p:cNvGrpSpPr>
                <p:nvPr/>
              </p:nvGrpSpPr>
              <p:grpSpPr bwMode="auto">
                <a:xfrm>
                  <a:off x="44196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24" name="Oval 423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25" name="Straight Connector 424"/>
                  <p:cNvCxnSpPr>
                    <a:stCxn id="424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7" name="Group 72"/>
                <p:cNvGrpSpPr>
                  <a:grpSpLocks/>
                </p:cNvGrpSpPr>
                <p:nvPr/>
              </p:nvGrpSpPr>
              <p:grpSpPr bwMode="auto">
                <a:xfrm>
                  <a:off x="4648200" y="2743200"/>
                  <a:ext cx="457200" cy="914400"/>
                  <a:chOff x="5532311" y="1600200"/>
                  <a:chExt cx="457200" cy="914400"/>
                </a:xfrm>
              </p:grpSpPr>
              <p:sp>
                <p:nvSpPr>
                  <p:cNvPr id="418" name="Oval 417"/>
                  <p:cNvSpPr/>
                  <p:nvPr/>
                </p:nvSpPr>
                <p:spPr>
                  <a:xfrm>
                    <a:off x="5608511" y="1600241"/>
                    <a:ext cx="304800" cy="304881"/>
                  </a:xfrm>
                  <a:prstGeom prst="ellipse">
                    <a:avLst/>
                  </a:prstGeom>
                  <a:solidFill>
                    <a:srgbClr val="FFDC0C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350" dirty="0">
                      <a:solidFill>
                        <a:prstClr val="white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  <p:cxnSp>
                <p:nvCxnSpPr>
                  <p:cNvPr id="419" name="Straight Connector 418"/>
                  <p:cNvCxnSpPr>
                    <a:stCxn id="418" idx="4"/>
                  </p:cNvCxnSpPr>
                  <p:nvPr/>
                </p:nvCxnSpPr>
                <p:spPr>
                  <a:xfrm rot="5400000">
                    <a:off x="5532250" y="2133784"/>
                    <a:ext cx="457322" cy="31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0" name="Straight Connector 419"/>
                  <p:cNvCxnSpPr/>
                  <p:nvPr/>
                </p:nvCxnSpPr>
                <p:spPr>
                  <a:xfrm rot="10800000" flipV="1">
                    <a:off x="55323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1" name="Straight Connector 420"/>
                  <p:cNvCxnSpPr/>
                  <p:nvPr/>
                </p:nvCxnSpPr>
                <p:spPr>
                  <a:xfrm rot="10800000" flipH="1" flipV="1">
                    <a:off x="5760911" y="2362444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2" name="Straight Connector 421"/>
                  <p:cNvCxnSpPr/>
                  <p:nvPr/>
                </p:nvCxnSpPr>
                <p:spPr>
                  <a:xfrm rot="10800000">
                    <a:off x="55323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3" name="Straight Connector 422"/>
                  <p:cNvCxnSpPr/>
                  <p:nvPr/>
                </p:nvCxnSpPr>
                <p:spPr>
                  <a:xfrm rot="10800000" flipH="1">
                    <a:off x="5760911" y="1981343"/>
                    <a:ext cx="228600" cy="15244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9" name="Group 93"/>
              <p:cNvGrpSpPr>
                <a:grpSpLocks/>
              </p:cNvGrpSpPr>
              <p:nvPr/>
            </p:nvGrpSpPr>
            <p:grpSpPr bwMode="auto">
              <a:xfrm>
                <a:off x="4495800" y="2895600"/>
                <a:ext cx="457200" cy="914400"/>
                <a:chOff x="5532311" y="1600200"/>
                <a:chExt cx="457200" cy="914400"/>
              </a:xfrm>
            </p:grpSpPr>
            <p:sp>
              <p:nvSpPr>
                <p:cNvPr id="410" name="Oval 409"/>
                <p:cNvSpPr/>
                <p:nvPr/>
              </p:nvSpPr>
              <p:spPr>
                <a:xfrm>
                  <a:off x="5608511" y="1600281"/>
                  <a:ext cx="304800" cy="304881"/>
                </a:xfrm>
                <a:prstGeom prst="ellipse">
                  <a:avLst/>
                </a:prstGeom>
                <a:solidFill>
                  <a:srgbClr val="FFDC0C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350" dirty="0">
                    <a:solidFill>
                      <a:prstClr val="white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cxnSp>
              <p:nvCxnSpPr>
                <p:cNvPr id="411" name="Straight Connector 410"/>
                <p:cNvCxnSpPr>
                  <a:stCxn id="410" idx="4"/>
                </p:cNvCxnSpPr>
                <p:nvPr/>
              </p:nvCxnSpPr>
              <p:spPr>
                <a:xfrm rot="5400000">
                  <a:off x="5532250" y="2133824"/>
                  <a:ext cx="457322" cy="317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0800000" flipV="1">
                  <a:off x="55323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0800000" flipH="1" flipV="1">
                  <a:off x="5760911" y="2362484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0800000">
                  <a:off x="55323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0800000" flipH="1">
                  <a:off x="5760911" y="1981383"/>
                  <a:ext cx="228600" cy="15244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6" name="TextBox 103"/>
            <p:cNvSpPr txBox="1">
              <a:spLocks noChangeArrowheads="1"/>
            </p:cNvSpPr>
            <p:nvPr/>
          </p:nvSpPr>
          <p:spPr bwMode="auto">
            <a:xfrm>
              <a:off x="4581828" y="5181602"/>
              <a:ext cx="2571147" cy="12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Development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</a:t>
              </a:r>
            </a:p>
          </p:txBody>
        </p:sp>
      </p:grpSp>
      <p:grpSp>
        <p:nvGrpSpPr>
          <p:cNvPr id="451" name="Scrum Master in Box"/>
          <p:cNvGrpSpPr>
            <a:grpSpLocks/>
          </p:cNvGrpSpPr>
          <p:nvPr/>
        </p:nvGrpSpPr>
        <p:grpSpPr bwMode="auto">
          <a:xfrm>
            <a:off x="7215826" y="3508865"/>
            <a:ext cx="710707" cy="886496"/>
            <a:chOff x="6123774" y="4419600"/>
            <a:chExt cx="1513088" cy="2140710"/>
          </a:xfrm>
        </p:grpSpPr>
        <p:sp>
          <p:nvSpPr>
            <p:cNvPr id="452" name="Oval 451"/>
            <p:cNvSpPr/>
            <p:nvPr/>
          </p:nvSpPr>
          <p:spPr>
            <a:xfrm>
              <a:off x="6727882" y="4419600"/>
              <a:ext cx="304869" cy="30479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453" name="Straight Connector 452"/>
            <p:cNvCxnSpPr>
              <a:stCxn id="452" idx="4"/>
            </p:cNvCxnSpPr>
            <p:nvPr/>
          </p:nvCxnSpPr>
          <p:spPr>
            <a:xfrm rot="5400000">
              <a:off x="6650929" y="4953779"/>
              <a:ext cx="4571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/>
            <p:cNvCxnSpPr/>
            <p:nvPr/>
          </p:nvCxnSpPr>
          <p:spPr>
            <a:xfrm rot="10800000" flipV="1">
              <a:off x="6651664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/>
            <p:nvPr/>
          </p:nvCxnSpPr>
          <p:spPr>
            <a:xfrm rot="10800000" flipH="1" flipV="1">
              <a:off x="6880316" y="5181579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/>
            <p:nvPr/>
          </p:nvCxnSpPr>
          <p:spPr>
            <a:xfrm rot="10800000">
              <a:off x="6651664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/>
            <p:nvPr/>
          </p:nvCxnSpPr>
          <p:spPr>
            <a:xfrm rot="10800000" flipH="1">
              <a:off x="6880316" y="4800590"/>
              <a:ext cx="228652" cy="1523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8" name="TextBox 161"/>
            <p:cNvSpPr txBox="1">
              <a:spLocks noChangeArrowheads="1"/>
            </p:cNvSpPr>
            <p:nvPr/>
          </p:nvSpPr>
          <p:spPr bwMode="auto">
            <a:xfrm>
              <a:off x="6123774" y="5334000"/>
              <a:ext cx="1513088" cy="122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Scrum</a:t>
              </a:r>
            </a:p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Master</a:t>
              </a:r>
            </a:p>
          </p:txBody>
        </p:sp>
      </p:grpSp>
      <p:sp>
        <p:nvSpPr>
          <p:cNvPr id="459" name="People Box"/>
          <p:cNvSpPr/>
          <p:nvPr/>
        </p:nvSpPr>
        <p:spPr>
          <a:xfrm>
            <a:off x="5576878" y="3257551"/>
            <a:ext cx="2288393" cy="118432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60" name="Sprint Planning Meeting"/>
          <p:cNvGrpSpPr>
            <a:grpSpLocks/>
          </p:cNvGrpSpPr>
          <p:nvPr/>
        </p:nvGrpSpPr>
        <p:grpSpPr bwMode="auto">
          <a:xfrm>
            <a:off x="2297125" y="971551"/>
            <a:ext cx="914400" cy="1475476"/>
            <a:chOff x="3352800" y="3352800"/>
            <a:chExt cx="1219200" cy="1967300"/>
          </a:xfrm>
        </p:grpSpPr>
        <p:grpSp>
          <p:nvGrpSpPr>
            <p:cNvPr id="461" name="Group 37"/>
            <p:cNvGrpSpPr>
              <a:grpSpLocks/>
            </p:cNvGrpSpPr>
            <p:nvPr/>
          </p:nvGrpSpPr>
          <p:grpSpPr bwMode="auto">
            <a:xfrm>
              <a:off x="4038600" y="3429000"/>
              <a:ext cx="304800" cy="609600"/>
              <a:chOff x="5532311" y="1600200"/>
              <a:chExt cx="457200" cy="914400"/>
            </a:xfrm>
          </p:grpSpPr>
          <p:sp>
            <p:nvSpPr>
              <p:cNvPr id="493" name="Oval 492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94" name="Straight Connector 493"/>
              <p:cNvCxnSpPr>
                <a:stCxn id="493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2" name="Group 86"/>
            <p:cNvGrpSpPr>
              <a:grpSpLocks/>
            </p:cNvGrpSpPr>
            <p:nvPr/>
          </p:nvGrpSpPr>
          <p:grpSpPr bwMode="auto">
            <a:xfrm>
              <a:off x="4267200" y="3505200"/>
              <a:ext cx="304800" cy="609600"/>
              <a:chOff x="5532311" y="1600200"/>
              <a:chExt cx="457200" cy="914400"/>
            </a:xfrm>
          </p:grpSpPr>
          <p:sp>
            <p:nvSpPr>
              <p:cNvPr id="487" name="Oval 486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8" name="Straight Connector 487"/>
              <p:cNvCxnSpPr>
                <a:stCxn id="487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3" name="Group 65"/>
            <p:cNvGrpSpPr>
              <a:grpSpLocks/>
            </p:cNvGrpSpPr>
            <p:nvPr/>
          </p:nvGrpSpPr>
          <p:grpSpPr bwMode="auto">
            <a:xfrm>
              <a:off x="3581400" y="3429000"/>
              <a:ext cx="304800" cy="609600"/>
              <a:chOff x="5532311" y="1600200"/>
              <a:chExt cx="457200" cy="914400"/>
            </a:xfrm>
          </p:grpSpPr>
          <p:sp>
            <p:nvSpPr>
              <p:cNvPr id="481" name="Oval 480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82" name="Straight Connector 481"/>
              <p:cNvCxnSpPr>
                <a:stCxn id="481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72"/>
            <p:cNvGrpSpPr>
              <a:grpSpLocks/>
            </p:cNvGrpSpPr>
            <p:nvPr/>
          </p:nvGrpSpPr>
          <p:grpSpPr bwMode="auto">
            <a:xfrm>
              <a:off x="3810000" y="3352800"/>
              <a:ext cx="304800" cy="609600"/>
              <a:chOff x="5532311" y="1600200"/>
              <a:chExt cx="457200" cy="914400"/>
            </a:xfrm>
          </p:grpSpPr>
          <p:sp>
            <p:nvSpPr>
              <p:cNvPr id="475" name="Oval 474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6" name="Straight Connector 475"/>
              <p:cNvCxnSpPr>
                <a:stCxn id="475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5" name="Group 93"/>
            <p:cNvGrpSpPr>
              <a:grpSpLocks/>
            </p:cNvGrpSpPr>
            <p:nvPr/>
          </p:nvGrpSpPr>
          <p:grpSpPr bwMode="auto">
            <a:xfrm>
              <a:off x="3352800" y="3505200"/>
              <a:ext cx="304800" cy="609600"/>
              <a:chOff x="5532311" y="1600200"/>
              <a:chExt cx="457200" cy="914400"/>
            </a:xfrm>
          </p:grpSpPr>
          <p:sp>
            <p:nvSpPr>
              <p:cNvPr id="469" name="Oval 468"/>
              <p:cNvSpPr/>
              <p:nvPr/>
            </p:nvSpPr>
            <p:spPr>
              <a:xfrm>
                <a:off x="5608511" y="1600200"/>
                <a:ext cx="304800" cy="3048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470" name="Straight Connector 469"/>
              <p:cNvCxnSpPr>
                <a:stCxn id="469" idx="4"/>
              </p:cNvCxnSpPr>
              <p:nvPr/>
            </p:nvCxnSpPr>
            <p:spPr>
              <a:xfrm rot="5400000">
                <a:off x="5532311" y="213360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10800000" flipV="1">
                <a:off x="55323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0800000" flipH="1" flipV="1">
                <a:off x="5760911" y="2362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55323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10800000" flipH="1">
                <a:off x="5760911" y="1981200"/>
                <a:ext cx="22860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/>
            <p:cNvGrpSpPr/>
            <p:nvPr/>
          </p:nvGrpSpPr>
          <p:grpSpPr>
            <a:xfrm>
              <a:off x="3352800" y="3738383"/>
              <a:ext cx="1219200" cy="1581717"/>
              <a:chOff x="4191000" y="4648200"/>
              <a:chExt cx="1066800" cy="1581717"/>
            </a:xfrm>
            <a:solidFill>
              <a:schemeClr val="bg1"/>
            </a:solidFill>
          </p:grpSpPr>
          <p:sp>
            <p:nvSpPr>
              <p:cNvPr id="467" name="Oval 466"/>
              <p:cNvSpPr/>
              <p:nvPr/>
            </p:nvSpPr>
            <p:spPr>
              <a:xfrm>
                <a:off x="4191000" y="4648200"/>
                <a:ext cx="1066800" cy="6096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68" name="TextBox 10"/>
              <p:cNvSpPr txBox="1">
                <a:spLocks noChangeArrowheads="1"/>
              </p:cNvSpPr>
              <p:nvPr/>
            </p:nvSpPr>
            <p:spPr bwMode="auto">
              <a:xfrm>
                <a:off x="4215408" y="5334000"/>
                <a:ext cx="1017984" cy="895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8218" tIns="24110" rIns="48218" bIns="24110">
                <a:spAutoFit/>
              </a:bodyPr>
              <a:lstStyle/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Sprint Planning</a:t>
                </a:r>
              </a:p>
              <a:p>
                <a:pPr algn="ctr">
                  <a:defRPr/>
                </a:pPr>
                <a:r>
                  <a:rPr lang="en-US" sz="1350" dirty="0">
                    <a:solidFill>
                      <a:prstClr val="black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Meeting</a:t>
                </a:r>
              </a:p>
            </p:txBody>
          </p:sp>
        </p:grpSp>
      </p:grpSp>
      <p:grpSp>
        <p:nvGrpSpPr>
          <p:cNvPr id="7" name="Stakeholders at Sprint Review Image"/>
          <p:cNvGrpSpPr/>
          <p:nvPr/>
        </p:nvGrpSpPr>
        <p:grpSpPr>
          <a:xfrm>
            <a:off x="5812450" y="1008243"/>
            <a:ext cx="658477" cy="535087"/>
            <a:chOff x="7884885" y="209550"/>
            <a:chExt cx="877969" cy="713449"/>
          </a:xfrm>
        </p:grpSpPr>
        <p:grpSp>
          <p:nvGrpSpPr>
            <p:cNvPr id="221" name="Group 86"/>
            <p:cNvGrpSpPr>
              <a:grpSpLocks/>
            </p:cNvGrpSpPr>
            <p:nvPr/>
          </p:nvGrpSpPr>
          <p:grpSpPr bwMode="auto">
            <a:xfrm>
              <a:off x="8458200" y="313570"/>
              <a:ext cx="304654" cy="609429"/>
              <a:chOff x="5532311" y="1600200"/>
              <a:chExt cx="457200" cy="914400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24" name="Straight Connector 223"/>
              <p:cNvCxnSpPr>
                <a:stCxn id="223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86"/>
            <p:cNvGrpSpPr>
              <a:grpSpLocks/>
            </p:cNvGrpSpPr>
            <p:nvPr/>
          </p:nvGrpSpPr>
          <p:grpSpPr bwMode="auto">
            <a:xfrm>
              <a:off x="7884885" y="285750"/>
              <a:ext cx="304654" cy="609429"/>
              <a:chOff x="5532311" y="1600200"/>
              <a:chExt cx="457200" cy="914400"/>
            </a:xfrm>
          </p:grpSpPr>
          <p:sp>
            <p:nvSpPr>
              <p:cNvPr id="237" name="Oval 236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38" name="Straight Connector 237"/>
              <p:cNvCxnSpPr>
                <a:stCxn id="237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86"/>
            <p:cNvGrpSpPr>
              <a:grpSpLocks/>
            </p:cNvGrpSpPr>
            <p:nvPr/>
          </p:nvGrpSpPr>
          <p:grpSpPr bwMode="auto">
            <a:xfrm>
              <a:off x="8153400" y="209550"/>
              <a:ext cx="304654" cy="609429"/>
              <a:chOff x="5532311" y="1600200"/>
              <a:chExt cx="457200" cy="914400"/>
            </a:xfrm>
          </p:grpSpPr>
          <p:sp>
            <p:nvSpPr>
              <p:cNvPr id="244" name="Oval 243"/>
              <p:cNvSpPr/>
              <p:nvPr/>
            </p:nvSpPr>
            <p:spPr>
              <a:xfrm>
                <a:off x="5609262" y="1600265"/>
                <a:ext cx="304946" cy="3048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45" name="Straight Connector 244"/>
              <p:cNvCxnSpPr>
                <a:stCxn id="244" idx="4"/>
              </p:cNvCxnSpPr>
              <p:nvPr/>
            </p:nvCxnSpPr>
            <p:spPr>
              <a:xfrm rot="5400000">
                <a:off x="5533071" y="2133814"/>
                <a:ext cx="4573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V="1">
                <a:off x="553302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 flipV="1">
                <a:off x="5761735" y="2362478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>
                <a:off x="553302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5761735" y="1981371"/>
                <a:ext cx="228710" cy="15244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4" name="Sprint Review"/>
          <p:cNvGrpSpPr/>
          <p:nvPr/>
        </p:nvGrpSpPr>
        <p:grpSpPr>
          <a:xfrm>
            <a:off x="5374300" y="1277024"/>
            <a:ext cx="914400" cy="1040451"/>
            <a:chOff x="3581400" y="1143000"/>
            <a:chExt cx="1219200" cy="1387269"/>
          </a:xfrm>
        </p:grpSpPr>
        <p:grpSp>
          <p:nvGrpSpPr>
            <p:cNvPr id="325" name="Group 196"/>
            <p:cNvGrpSpPr>
              <a:grpSpLocks/>
            </p:cNvGrpSpPr>
            <p:nvPr/>
          </p:nvGrpSpPr>
          <p:grpSpPr bwMode="auto">
            <a:xfrm>
              <a:off x="3581400" y="1143000"/>
              <a:ext cx="1219200" cy="762000"/>
              <a:chOff x="3581400" y="1066800"/>
              <a:chExt cx="1219200" cy="762000"/>
            </a:xfrm>
          </p:grpSpPr>
          <p:sp>
            <p:nvSpPr>
              <p:cNvPr id="327" name="Oval 326"/>
              <p:cNvSpPr/>
              <p:nvPr/>
            </p:nvSpPr>
            <p:spPr>
              <a:xfrm>
                <a:off x="4318000" y="11430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28" name="Straight Connector 327"/>
              <p:cNvCxnSpPr>
                <a:stCxn id="327" idx="4"/>
              </p:cNvCxnSpPr>
              <p:nvPr/>
            </p:nvCxnSpPr>
            <p:spPr>
              <a:xfrm rot="5400000">
                <a:off x="42672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0800000" flipV="1">
                <a:off x="42672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0800000" flipH="1" flipV="1">
                <a:off x="44196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0800000">
                <a:off x="42672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10800000" flipH="1">
                <a:off x="44196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Oval 332"/>
              <p:cNvSpPr/>
              <p:nvPr/>
            </p:nvSpPr>
            <p:spPr>
              <a:xfrm>
                <a:off x="4546600" y="12192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34" name="Straight Connector 333"/>
              <p:cNvCxnSpPr>
                <a:stCxn id="333" idx="4"/>
              </p:cNvCxnSpPr>
              <p:nvPr/>
            </p:nvCxnSpPr>
            <p:spPr>
              <a:xfrm rot="5400000">
                <a:off x="44958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/>
              <p:cNvCxnSpPr/>
              <p:nvPr/>
            </p:nvCxnSpPr>
            <p:spPr>
              <a:xfrm rot="10800000" flipV="1">
                <a:off x="4495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rot="10800000" flipH="1" flipV="1">
                <a:off x="46482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 rot="10800000">
                <a:off x="4495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 flipH="1">
                <a:off x="46482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9" name="Oval 338"/>
              <p:cNvSpPr/>
              <p:nvPr/>
            </p:nvSpPr>
            <p:spPr>
              <a:xfrm>
                <a:off x="3860800" y="1143000"/>
                <a:ext cx="203200" cy="20320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9" idx="4"/>
              </p:cNvCxnSpPr>
              <p:nvPr/>
            </p:nvCxnSpPr>
            <p:spPr>
              <a:xfrm rot="5400000">
                <a:off x="3810000" y="1498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0800000" flipV="1">
                <a:off x="38100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 flipH="1" flipV="1">
                <a:off x="3962400" y="1651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38100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0800000" flipH="1">
                <a:off x="3962400" y="13970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Oval 344"/>
              <p:cNvSpPr/>
              <p:nvPr/>
            </p:nvSpPr>
            <p:spPr>
              <a:xfrm>
                <a:off x="4089400" y="1066800"/>
                <a:ext cx="203200" cy="203200"/>
              </a:xfrm>
              <a:prstGeom prst="ellipse">
                <a:avLst/>
              </a:prstGeom>
              <a:solidFill>
                <a:srgbClr val="FFDC0C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46" name="Straight Connector 345"/>
              <p:cNvCxnSpPr>
                <a:stCxn id="345" idx="4"/>
              </p:cNvCxnSpPr>
              <p:nvPr/>
            </p:nvCxnSpPr>
            <p:spPr>
              <a:xfrm rot="5400000">
                <a:off x="4038600" y="14224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 flipV="1">
                <a:off x="40386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0800000" flipH="1" flipV="1">
                <a:off x="4191000" y="1574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10800000">
                <a:off x="40386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10800000" flipH="1">
                <a:off x="4191000" y="13208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val 350"/>
              <p:cNvSpPr/>
              <p:nvPr/>
            </p:nvSpPr>
            <p:spPr>
              <a:xfrm>
                <a:off x="3632200" y="1219200"/>
                <a:ext cx="203200" cy="203200"/>
              </a:xfrm>
              <a:prstGeom prst="ellipse">
                <a:avLst/>
              </a:prstGeom>
              <a:solidFill>
                <a:srgbClr val="92D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352" name="Straight Connector 351"/>
              <p:cNvCxnSpPr>
                <a:stCxn id="351" idx="4"/>
              </p:cNvCxnSpPr>
              <p:nvPr/>
            </p:nvCxnSpPr>
            <p:spPr>
              <a:xfrm rot="5400000">
                <a:off x="3581400" y="15748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 flipV="1">
                <a:off x="35814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10800000" flipH="1" flipV="1">
                <a:off x="3733800" y="1727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0800000">
                <a:off x="35814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 flipH="1">
                <a:off x="3733800" y="1473200"/>
                <a:ext cx="152400" cy="101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6" name="TextBox 10"/>
            <p:cNvSpPr txBox="1">
              <a:spLocks noChangeArrowheads="1"/>
            </p:cNvSpPr>
            <p:nvPr/>
          </p:nvSpPr>
          <p:spPr bwMode="auto">
            <a:xfrm>
              <a:off x="3609975" y="1911350"/>
              <a:ext cx="1162051" cy="6189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48218" tIns="24110" rIns="48218" bIns="24110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Sprint Review</a:t>
              </a:r>
            </a:p>
          </p:txBody>
        </p:sp>
      </p:grpSp>
      <p:grpSp>
        <p:nvGrpSpPr>
          <p:cNvPr id="251" name="Stakeholder"/>
          <p:cNvGrpSpPr>
            <a:grpSpLocks/>
          </p:cNvGrpSpPr>
          <p:nvPr/>
        </p:nvGrpSpPr>
        <p:grpSpPr bwMode="auto">
          <a:xfrm>
            <a:off x="4366373" y="3855965"/>
            <a:ext cx="1084529" cy="678747"/>
            <a:chOff x="1663909" y="4267200"/>
            <a:chExt cx="2307416" cy="1639040"/>
          </a:xfrm>
        </p:grpSpPr>
        <p:grpSp>
          <p:nvGrpSpPr>
            <p:cNvPr id="252" name="Group 30"/>
            <p:cNvGrpSpPr>
              <a:grpSpLocks/>
            </p:cNvGrpSpPr>
            <p:nvPr/>
          </p:nvGrpSpPr>
          <p:grpSpPr bwMode="auto">
            <a:xfrm>
              <a:off x="2589013" y="4267200"/>
              <a:ext cx="457200" cy="914400"/>
              <a:chOff x="5532311" y="1600200"/>
              <a:chExt cx="457200" cy="914400"/>
            </a:xfrm>
          </p:grpSpPr>
          <p:sp>
            <p:nvSpPr>
              <p:cNvPr id="254" name="Oval 253"/>
              <p:cNvSpPr/>
              <p:nvPr/>
            </p:nvSpPr>
            <p:spPr>
              <a:xfrm>
                <a:off x="5608579" y="1600200"/>
                <a:ext cx="304667" cy="3047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>
                  <a:solidFill>
                    <a:prstClr val="white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255" name="Straight Connector 254"/>
              <p:cNvCxnSpPr>
                <a:stCxn id="254" idx="4"/>
              </p:cNvCxnSpPr>
              <p:nvPr/>
            </p:nvCxnSpPr>
            <p:spPr>
              <a:xfrm rot="5400000">
                <a:off x="5532318" y="2133586"/>
                <a:ext cx="457188" cy="317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V="1">
                <a:off x="55324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 flipV="1">
                <a:off x="5760912" y="2362179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0800000">
                <a:off x="55324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0800000" flipH="1">
                <a:off x="5760912" y="1981190"/>
                <a:ext cx="228500" cy="15239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3" name="TextBox 118"/>
            <p:cNvSpPr txBox="1">
              <a:spLocks noChangeArrowheads="1"/>
            </p:cNvSpPr>
            <p:nvPr/>
          </p:nvSpPr>
          <p:spPr bwMode="auto">
            <a:xfrm>
              <a:off x="1663909" y="5181601"/>
              <a:ext cx="2307416" cy="724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Stakeholder</a:t>
              </a:r>
            </a:p>
          </p:txBody>
        </p:sp>
      </p:grpSp>
      <p:sp>
        <p:nvSpPr>
          <p:cNvPr id="260" name="Title 2"/>
          <p:cNvSpPr txBox="1">
            <a:spLocks/>
          </p:cNvSpPr>
          <p:nvPr/>
        </p:nvSpPr>
        <p:spPr>
          <a:xfrm>
            <a:off x="1614488" y="273845"/>
            <a:ext cx="5915025" cy="555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Scrum: The Big Picture</a:t>
            </a:r>
          </a:p>
        </p:txBody>
      </p:sp>
    </p:spTree>
    <p:extLst>
      <p:ext uri="{BB962C8B-B14F-4D97-AF65-F5344CB8AC3E}">
        <p14:creationId xmlns:p14="http://schemas.microsoft.com/office/powerpoint/2010/main" val="12130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155" grpId="0" animBg="1"/>
      <p:bldP spid="196" grpId="0"/>
      <p:bldP spid="459" grpId="0" animBg="1"/>
    </p:bldLst>
  </p:timing>
</p:sld>
</file>

<file path=ppt/theme/theme1.xml><?xml version="1.0" encoding="utf-8"?>
<a:theme xmlns:a="http://schemas.openxmlformats.org/drawingml/2006/main" name="Visual Studio Live! Redmond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luralsight_PowerPoint_Template_Fall_2015 (1).pptx" id="{8CB759A4-99E2-4D7A-9B57-592C31C50156}" vid="{5654D12E-9CF7-4AA1-98C9-BA6033C63DAF}"/>
    </a:ext>
  </a:extLst>
</a:theme>
</file>

<file path=ppt/theme/theme5.xml><?xml version="1.0" encoding="utf-8"?>
<a:theme xmlns:a="http://schemas.openxmlformats.org/drawingml/2006/main" name="1_Visual Studio Live! Redmond 2014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sual Studio Live! Redmond 2014 1">
        <a:dk1>
          <a:srgbClr val="303030"/>
        </a:dk1>
        <a:lt1>
          <a:srgbClr val="FFFFFF"/>
        </a:lt1>
        <a:dk2>
          <a:srgbClr val="000000"/>
        </a:dk2>
        <a:lt2>
          <a:srgbClr val="DEDEE0"/>
        </a:lt2>
        <a:accent1>
          <a:srgbClr val="AD0101"/>
        </a:accent1>
        <a:accent2>
          <a:srgbClr val="726056"/>
        </a:accent2>
        <a:accent3>
          <a:srgbClr val="AAAAAA"/>
        </a:accent3>
        <a:accent4>
          <a:srgbClr val="DADADA"/>
        </a:accent4>
        <a:accent5>
          <a:srgbClr val="D3AAAA"/>
        </a:accent5>
        <a:accent6>
          <a:srgbClr val="67564D"/>
        </a:accent6>
        <a:hlink>
          <a:srgbClr val="D26900"/>
        </a:hlink>
        <a:folHlink>
          <a:srgbClr val="D8924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ual Studio Live! Redmond 2014 2">
        <a:dk1>
          <a:srgbClr val="000000"/>
        </a:dk1>
        <a:lt1>
          <a:srgbClr val="FFFFFE"/>
        </a:lt1>
        <a:dk2>
          <a:srgbClr val="007397"/>
        </a:dk2>
        <a:lt2>
          <a:srgbClr val="636463"/>
        </a:lt2>
        <a:accent1>
          <a:srgbClr val="A01420"/>
        </a:accent1>
        <a:accent2>
          <a:srgbClr val="726056"/>
        </a:accent2>
        <a:accent3>
          <a:srgbClr val="FFFFFE"/>
        </a:accent3>
        <a:accent4>
          <a:srgbClr val="000000"/>
        </a:accent4>
        <a:accent5>
          <a:srgbClr val="CDAAAB"/>
        </a:accent5>
        <a:accent6>
          <a:srgbClr val="67564D"/>
        </a:accent6>
        <a:hlink>
          <a:srgbClr val="007397"/>
        </a:hlink>
        <a:folHlink>
          <a:srgbClr val="162F4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899</Words>
  <Application>Microsoft Macintosh PowerPoint</Application>
  <PresentationFormat>On-screen Show (16:9)</PresentationFormat>
  <Paragraphs>408</Paragraphs>
  <Slides>63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63</vt:i4>
      </vt:variant>
    </vt:vector>
  </HeadingPairs>
  <TitlesOfParts>
    <vt:vector size="89" baseType="lpstr">
      <vt:lpstr>ＭＳ Ｐゴシック</vt:lpstr>
      <vt:lpstr>Arial</vt:lpstr>
      <vt:lpstr>Arial Bold</vt:lpstr>
      <vt:lpstr>Calibri</vt:lpstr>
      <vt:lpstr>Consolas</vt:lpstr>
      <vt:lpstr>Gotham Book</vt:lpstr>
      <vt:lpstr>Gotham Light</vt:lpstr>
      <vt:lpstr>Gotham Medium</vt:lpstr>
      <vt:lpstr>Gotham Rounded Light</vt:lpstr>
      <vt:lpstr>Lucida Grande</vt:lpstr>
      <vt:lpstr>Montserrat</vt:lpstr>
      <vt:lpstr>Myriad Pro</vt:lpstr>
      <vt:lpstr>Myriad Pro Light</vt:lpstr>
      <vt:lpstr>Roboto Mono</vt:lpstr>
      <vt:lpstr>Segoe UI</vt:lpstr>
      <vt:lpstr>Segoe UI Semilight</vt:lpstr>
      <vt:lpstr>Times New Roman</vt:lpstr>
      <vt:lpstr>Wingdings</vt:lpstr>
      <vt:lpstr>Wingdings 3</vt:lpstr>
      <vt:lpstr>Visual Studio Live! Redmond 2014</vt:lpstr>
      <vt:lpstr>Custom Design</vt:lpstr>
      <vt:lpstr>Office Theme</vt:lpstr>
      <vt:lpstr>Pluralsight default theme</vt:lpstr>
      <vt:lpstr>1_Visual Studio Live! Redmond 2014</vt:lpstr>
      <vt:lpstr>1_Custom Design</vt:lpstr>
      <vt:lpstr>1_Office Theme</vt:lpstr>
      <vt:lpstr>PowerPoint Presentation</vt:lpstr>
      <vt:lpstr>PowerPoint Presentation</vt:lpstr>
      <vt:lpstr>Benjamin Day</vt:lpstr>
      <vt:lpstr>PowerPoint Presentation</vt:lpstr>
      <vt:lpstr>Getting Started with  Visual Studio Team Services (VSTS)  Just published on May 1st</vt:lpstr>
      <vt:lpstr>Architecting an  ASP.NET Core MVC  Application for Unit Testability  Coming in 2018</vt:lpstr>
      <vt:lpstr>On with the show.</vt:lpstr>
      <vt:lpstr>And now,  the fastest Scrum  overview of all time...</vt:lpstr>
      <vt:lpstr>PowerPoint Presentation</vt:lpstr>
      <vt:lpstr>It’s all about  done, working software.</vt:lpstr>
      <vt:lpstr>You stop in order to  keep yourself honest.</vt:lpstr>
      <vt:lpstr>Manage your risk in  the face of uncertainty.</vt:lpstr>
      <vt:lpstr>Eliminate waste.</vt:lpstr>
      <vt:lpstr>It’s all about  done, working software.</vt:lpstr>
      <vt:lpstr>PowerPoint Presentation</vt:lpstr>
      <vt:lpstr>Where does TFS fit in?</vt:lpstr>
      <vt:lpstr>TFS + Scrum</vt:lpstr>
      <vt:lpstr>TFS + Scrum + Real World</vt:lpstr>
      <vt:lpstr>PowerPoint Presentation</vt:lpstr>
      <vt:lpstr>Do you have a  Definition of Done?</vt:lpstr>
      <vt:lpstr>A written DoD is a list of everything that is required before you can say a PBI is Done.</vt:lpstr>
      <vt:lpstr>Here’s a hint:</vt:lpstr>
      <vt:lpstr>It’s a lot more than “the code compiles and is checked in.”</vt:lpstr>
      <vt:lpstr>Sample Definition of Done (DoD)</vt:lpstr>
      <vt:lpstr>Why is a Written DoD so Important?</vt:lpstr>
      <vt:lpstr>TFS + Visual Studio help you to automate your DoD and streamline your path to DoD.</vt:lpstr>
      <vt:lpstr>And now a lot of demos…</vt:lpstr>
      <vt:lpstr>Demos</vt:lpstr>
      <vt:lpstr>PowerPoint Presentation</vt:lpstr>
      <vt:lpstr>Any last questions?</vt:lpstr>
      <vt:lpstr>Thanks. benday@benday.com | www.benday.com</vt:lpstr>
      <vt:lpstr>Branching lets you work on  similar, related code in isolation at the same time.</vt:lpstr>
      <vt:lpstr>Branching is much easier to do in Git.</vt:lpstr>
      <vt:lpstr>“So, I can go nuts and create  250 zillion branches now  and it’s a good idea?”</vt:lpstr>
      <vt:lpstr>No.  </vt:lpstr>
      <vt:lpstr>PowerPoint Presentation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Integrate often.</vt:lpstr>
      <vt:lpstr>The smaller the integration,  the easier it is.</vt:lpstr>
      <vt:lpstr>“You can drive with your feet.  It doesn’t mean it’s  a good idea.” *</vt:lpstr>
      <vt:lpstr>Sprint: Day 1 of 15</vt:lpstr>
      <vt:lpstr>Sprint: Day 2 of 15</vt:lpstr>
      <vt:lpstr>Sprint: Day 5 of 15</vt:lpstr>
      <vt:lpstr>Sprint: Day 8 of 15</vt:lpstr>
      <vt:lpstr>Sprint: Day 11 of 15</vt:lpstr>
      <vt:lpstr>Sprint: Day 12 of 15</vt:lpstr>
      <vt:lpstr>Sprint: Day 13 of 15</vt:lpstr>
      <vt:lpstr>Sprint: Day 14 of 15</vt:lpstr>
      <vt:lpstr>Sprint: Day 15 of 15 (in your dreams)</vt:lpstr>
      <vt:lpstr>Sprint: Day 15 of 15 (in reality)</vt:lpstr>
      <vt:lpstr>Don’t use branches to  avoid talking to your teammates.</vt:lpstr>
      <vt:lpstr>Do less at once. Focus on done. Integrate often.</vt:lpstr>
      <vt:lpstr>Sprint: Day 1 of 15</vt:lpstr>
      <vt:lpstr>Sprint: Day 2 of 15</vt:lpstr>
      <vt:lpstr>Sprint: Day 5 of 15</vt:lpstr>
      <vt:lpstr>Sprint: Day 6 of 15</vt:lpstr>
      <vt:lpstr>Sprint: Day 10 of 15</vt:lpstr>
      <vt:lpstr>Sprint: Day 11 of 15</vt:lpstr>
      <vt:lpstr>Sprint: Day 15 of 15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2015-02-16T21:29:58Z</dcterms:created>
  <dcterms:modified xsi:type="dcterms:W3CDTF">2018-09-19T20:30:09Z</dcterms:modified>
</cp:coreProperties>
</file>