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  <p:sldMasterId id="2147483694" r:id="rId2"/>
    <p:sldMasterId id="2147483709" r:id="rId3"/>
    <p:sldMasterId id="2147483721" r:id="rId4"/>
    <p:sldMasterId id="2147483760" r:id="rId5"/>
    <p:sldMasterId id="2147483772" r:id="rId6"/>
  </p:sldMasterIdLst>
  <p:notesMasterIdLst>
    <p:notesMasterId r:id="rId48"/>
  </p:notesMasterIdLst>
  <p:handoutMasterIdLst>
    <p:handoutMasterId r:id="rId49"/>
  </p:handoutMasterIdLst>
  <p:sldIdLst>
    <p:sldId id="258" r:id="rId7"/>
    <p:sldId id="339" r:id="rId8"/>
    <p:sldId id="340" r:id="rId9"/>
    <p:sldId id="342" r:id="rId10"/>
    <p:sldId id="343" r:id="rId11"/>
    <p:sldId id="319" r:id="rId12"/>
    <p:sldId id="286" r:id="rId13"/>
    <p:sldId id="351" r:id="rId14"/>
    <p:sldId id="288" r:id="rId15"/>
    <p:sldId id="289" r:id="rId16"/>
    <p:sldId id="290" r:id="rId17"/>
    <p:sldId id="291" r:id="rId18"/>
    <p:sldId id="292" r:id="rId19"/>
    <p:sldId id="294" r:id="rId20"/>
    <p:sldId id="293" r:id="rId21"/>
    <p:sldId id="295" r:id="rId22"/>
    <p:sldId id="297" r:id="rId23"/>
    <p:sldId id="296" r:id="rId24"/>
    <p:sldId id="298" r:id="rId25"/>
    <p:sldId id="299" r:id="rId26"/>
    <p:sldId id="300" r:id="rId27"/>
    <p:sldId id="301" r:id="rId28"/>
    <p:sldId id="303" r:id="rId29"/>
    <p:sldId id="304" r:id="rId30"/>
    <p:sldId id="316" r:id="rId31"/>
    <p:sldId id="318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02" r:id="rId41"/>
    <p:sldId id="313" r:id="rId42"/>
    <p:sldId id="314" r:id="rId43"/>
    <p:sldId id="315" r:id="rId44"/>
    <p:sldId id="317" r:id="rId45"/>
    <p:sldId id="349" r:id="rId46"/>
    <p:sldId id="350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9" autoAdjust="0"/>
    <p:restoredTop sz="87600" autoAdjust="0"/>
  </p:normalViewPr>
  <p:slideViewPr>
    <p:cSldViewPr>
      <p:cViewPr varScale="1">
        <p:scale>
          <a:sx n="118" d="100"/>
          <a:sy n="118" d="100"/>
        </p:scale>
        <p:origin x="81" y="372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Feature Budget</a:t>
            </a:r>
            <a:r>
              <a:rPr lang="en-US" baseline="0" dirty="0"/>
              <a:t> vs. Maintenance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Feature Budget</a:t>
            </a:r>
            <a:r>
              <a:rPr lang="en-US" baseline="0" dirty="0"/>
              <a:t> vs. Maintenance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Feature Budget</a:t>
            </a:r>
            <a:r>
              <a:rPr lang="en-US" baseline="0" dirty="0"/>
              <a:t> vs. Maintenance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85</c:v>
                </c:pt>
                <c:pt idx="13">
                  <c:v>80</c:v>
                </c:pt>
                <c:pt idx="14">
                  <c:v>75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Austin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6DE0-BACA-4EA0-B73F-CC7DC1D7F4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1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845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1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09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0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1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711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346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76" y="1705916"/>
            <a:ext cx="7886700" cy="15714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0" y="1702438"/>
            <a:ext cx="158527" cy="157492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1817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05898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27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6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00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30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7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637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4752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691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506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402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4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35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77328" y="4740651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4" y="4785968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80947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cs typeface="+mn-cs"/>
              </a:rPr>
              <a:t>Benjamin Day</a:t>
            </a:r>
          </a:p>
          <a:p>
            <a:pPr algn="r" eaLnBrk="1" hangingPunct="1">
              <a:defRPr/>
            </a:pP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</a:rPr>
              <a:t>@benday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1F497D"/>
              </a:solidFill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1F497D"/>
              </a:solidFill>
              <a:latin typeface="Times New Roman" pitchFamily="28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</a:rPr>
              <a:t>Unit Testing &amp; Test-Driven Development for Mere Mortals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4CCCF-6A0F-4FF1-9337-ACC44EFA3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767844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72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unit tests?</a:t>
            </a:r>
          </a:p>
        </p:txBody>
      </p:sp>
    </p:spTree>
    <p:extLst>
      <p:ext uri="{BB962C8B-B14F-4D97-AF65-F5344CB8AC3E}">
        <p14:creationId xmlns:p14="http://schemas.microsoft.com/office/powerpoint/2010/main" val="236455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Development 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write code</a:t>
            </a:r>
          </a:p>
          <a:p>
            <a:r>
              <a:rPr lang="en-US" dirty="0"/>
              <a:t>It appears to work</a:t>
            </a:r>
          </a:p>
          <a:p>
            <a:r>
              <a:rPr lang="en-US" dirty="0"/>
              <a:t>You check it in</a:t>
            </a:r>
          </a:p>
          <a:p>
            <a:r>
              <a:rPr lang="en-US" dirty="0"/>
              <a:t>You send it to QA</a:t>
            </a:r>
          </a:p>
          <a:p>
            <a:r>
              <a:rPr lang="en-US" dirty="0"/>
              <a:t>QA sends back bugs</a:t>
            </a:r>
          </a:p>
          <a:p>
            <a:r>
              <a:rPr lang="en-US" dirty="0"/>
              <a:t>You fix</a:t>
            </a:r>
          </a:p>
          <a:p>
            <a:r>
              <a:rPr lang="en-US" dirty="0"/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165001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Refactoring 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refactor code</a:t>
            </a:r>
          </a:p>
          <a:p>
            <a:r>
              <a:rPr lang="en-US" dirty="0"/>
              <a:t>You write some new code, too</a:t>
            </a:r>
          </a:p>
          <a:p>
            <a:r>
              <a:rPr lang="en-US" dirty="0"/>
              <a:t>You check it in</a:t>
            </a:r>
          </a:p>
          <a:p>
            <a:r>
              <a:rPr lang="en-US" dirty="0"/>
              <a:t>It appears to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send it to QA</a:t>
            </a:r>
          </a:p>
          <a:p>
            <a:r>
              <a:rPr lang="en-US" dirty="0"/>
              <a:t>They send bugs</a:t>
            </a:r>
          </a:p>
          <a:p>
            <a:r>
              <a:rPr lang="en-US" dirty="0"/>
              <a:t>You fix bugs</a:t>
            </a:r>
          </a:p>
          <a:p>
            <a:r>
              <a:rPr lang="en-US" dirty="0"/>
              <a:t>You deploy to production</a:t>
            </a:r>
          </a:p>
          <a:p>
            <a:endParaRPr lang="en-US" dirty="0"/>
          </a:p>
          <a:p>
            <a:r>
              <a:rPr lang="en-US" dirty="0"/>
              <a:t>The world lights on fire</a:t>
            </a:r>
          </a:p>
        </p:txBody>
      </p:sp>
    </p:spTree>
    <p:extLst>
      <p:ext uri="{BB962C8B-B14F-4D97-AF65-F5344CB8AC3E}">
        <p14:creationId xmlns:p14="http://schemas.microsoft.com/office/powerpoint/2010/main" val="203616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70053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$1m for IT to support an application.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680609" y="1389602"/>
            <a:ext cx="503729" cy="5280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46479" y="997187"/>
            <a:ext cx="2326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C00000"/>
                </a:solidFill>
                <a:latin typeface="Calibri" panose="020F0502020204030204"/>
              </a:rPr>
              <a:t>That’s looking grim.</a:t>
            </a:r>
          </a:p>
        </p:txBody>
      </p:sp>
    </p:spTree>
    <p:extLst>
      <p:ext uri="{BB962C8B-B14F-4D97-AF65-F5344CB8AC3E}">
        <p14:creationId xmlns:p14="http://schemas.microsoft.com/office/powerpoint/2010/main" val="14000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Debt</a:t>
            </a:r>
          </a:p>
        </p:txBody>
      </p:sp>
    </p:spTree>
    <p:extLst>
      <p:ext uri="{BB962C8B-B14F-4D97-AF65-F5344CB8AC3E}">
        <p14:creationId xmlns:p14="http://schemas.microsoft.com/office/powerpoint/2010/main" val="104893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Debt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Little bits of not-quite-done</a:t>
            </a:r>
          </a:p>
          <a:p>
            <a:r>
              <a:rPr lang="en-US" dirty="0"/>
              <a:t>Low-quality code</a:t>
            </a:r>
          </a:p>
          <a:p>
            <a:pPr lvl="1"/>
            <a:r>
              <a:rPr lang="en-US" dirty="0"/>
              <a:t>8 million line methods</a:t>
            </a:r>
          </a:p>
          <a:p>
            <a:pPr lvl="1"/>
            <a:r>
              <a:rPr lang="en-US" dirty="0"/>
              <a:t>Coding standards violations</a:t>
            </a:r>
          </a:p>
          <a:p>
            <a:r>
              <a:rPr lang="en-US" dirty="0"/>
              <a:t>Classes with unclear names and intent</a:t>
            </a:r>
          </a:p>
          <a:p>
            <a:r>
              <a:rPr lang="en-US" dirty="0"/>
              <a:t>Buggy &amp; Brittle</a:t>
            </a:r>
          </a:p>
        </p:txBody>
      </p:sp>
    </p:spTree>
    <p:extLst>
      <p:ext uri="{BB962C8B-B14F-4D97-AF65-F5344CB8AC3E}">
        <p14:creationId xmlns:p14="http://schemas.microsoft.com/office/powerpoint/2010/main" val="30286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can help tackle technical debt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71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can help tackle technical debt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680609" y="1389602"/>
            <a:ext cx="503729" cy="5280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46479" y="997187"/>
            <a:ext cx="2326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C00000"/>
                </a:solidFill>
                <a:latin typeface="Calibri" panose="020F0502020204030204"/>
              </a:rPr>
              <a:t>That’s looking grim.</a:t>
            </a:r>
          </a:p>
        </p:txBody>
      </p:sp>
    </p:spTree>
    <p:extLst>
      <p:ext uri="{BB962C8B-B14F-4D97-AF65-F5344CB8AC3E}">
        <p14:creationId xmlns:p14="http://schemas.microsoft.com/office/powerpoint/2010/main" val="41371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Proof that the code you’re writing actually works</a:t>
            </a:r>
          </a:p>
          <a:p>
            <a:endParaRPr lang="en-US" dirty="0"/>
          </a:p>
          <a:p>
            <a:r>
              <a:rPr lang="en-US" dirty="0"/>
              <a:t>Run-able by a computer</a:t>
            </a:r>
          </a:p>
          <a:p>
            <a:endParaRPr lang="en-US" dirty="0"/>
          </a:p>
          <a:p>
            <a:r>
              <a:rPr lang="en-US" dirty="0"/>
              <a:t>Proof that the code you wrote a long time ago still works</a:t>
            </a:r>
          </a:p>
          <a:p>
            <a:endParaRPr lang="en-US" dirty="0"/>
          </a:p>
          <a:p>
            <a:r>
              <a:rPr lang="en-US" dirty="0"/>
              <a:t>Automated regression tests</a:t>
            </a:r>
          </a:p>
          <a:p>
            <a:endParaRPr lang="en-US" dirty="0"/>
          </a:p>
          <a:p>
            <a:r>
              <a:rPr lang="en-US" dirty="0"/>
              <a:t>Proof that bugs are still fixed</a:t>
            </a:r>
          </a:p>
        </p:txBody>
      </p:sp>
    </p:spTree>
    <p:extLst>
      <p:ext uri="{BB962C8B-B14F-4D97-AF65-F5344CB8AC3E}">
        <p14:creationId xmlns:p14="http://schemas.microsoft.com/office/powerpoint/2010/main" val="83701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89489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Scrum, DevOps, </a:t>
            </a:r>
            <a:br>
              <a:rPr lang="en-US" dirty="0"/>
            </a:br>
            <a:r>
              <a:rPr lang="en-US" dirty="0"/>
              <a:t>Team Foundation Server, </a:t>
            </a:r>
            <a:br>
              <a:rPr lang="en-US" dirty="0"/>
            </a:br>
            <a:r>
              <a:rPr lang="en-US" dirty="0"/>
              <a:t>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/>
              <a:t>Scrum.org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5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0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0" y="3181280"/>
            <a:ext cx="1972466" cy="68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0" y="3315749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Awesome side effects of unit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 on quality early</a:t>
            </a:r>
          </a:p>
          <a:p>
            <a:pPr lvl="1"/>
            <a:r>
              <a:rPr lang="en-US" dirty="0"/>
              <a:t>Don’t rely on QA to tell you your code is broken</a:t>
            </a:r>
          </a:p>
          <a:p>
            <a:r>
              <a:rPr lang="en-US" dirty="0"/>
              <a:t>Fewer low-value bugs coming back from QA</a:t>
            </a:r>
          </a:p>
          <a:p>
            <a:pPr lvl="1"/>
            <a:r>
              <a:rPr lang="en-US" dirty="0" err="1"/>
              <a:t>NullReferenceException</a:t>
            </a:r>
            <a:endParaRPr lang="en-US" dirty="0"/>
          </a:p>
          <a:p>
            <a:r>
              <a:rPr lang="en-US" dirty="0"/>
              <a:t>QA can focus on “exploratory testing”</a:t>
            </a:r>
          </a:p>
          <a:p>
            <a:pPr lvl="1"/>
            <a:r>
              <a:rPr lang="en-US" dirty="0"/>
              <a:t>Better use of QA’s time</a:t>
            </a:r>
          </a:p>
          <a:p>
            <a:r>
              <a:rPr lang="en-US" dirty="0"/>
              <a:t>Refactor with confidence</a:t>
            </a:r>
          </a:p>
          <a:p>
            <a:pPr lvl="1"/>
            <a:r>
              <a:rPr lang="en-US" dirty="0"/>
              <a:t>Keep your code clean</a:t>
            </a:r>
          </a:p>
          <a:p>
            <a:r>
              <a:rPr lang="en-US" dirty="0"/>
              <a:t>Clean code is easier to read</a:t>
            </a:r>
          </a:p>
          <a:p>
            <a:pPr lvl="1"/>
            <a:r>
              <a:rPr lang="en-US" dirty="0"/>
              <a:t>% time reading code vs. % time writing code</a:t>
            </a:r>
          </a:p>
          <a:p>
            <a:r>
              <a:rPr lang="en-US" dirty="0"/>
              <a:t>Clean code is easier to build on top 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1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structure a unit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2400" dirty="0"/>
              <a:t>Unit test class tests a class in the system under test</a:t>
            </a:r>
          </a:p>
          <a:p>
            <a:pPr lvl="1" fontAlgn="ctr"/>
            <a:r>
              <a:rPr lang="en-US" dirty="0"/>
              <a:t>{</a:t>
            </a:r>
            <a:r>
              <a:rPr lang="en-US" dirty="0" err="1"/>
              <a:t>NameOfSystemUnderTestClass</a:t>
            </a:r>
            <a:r>
              <a:rPr lang="en-US" dirty="0"/>
              <a:t>}</a:t>
            </a:r>
            <a:r>
              <a:rPr lang="en-US" dirty="0" err="1"/>
              <a:t>Fixture.cs</a:t>
            </a:r>
            <a:endParaRPr lang="en-US" dirty="0"/>
          </a:p>
          <a:p>
            <a:pPr fontAlgn="ctr"/>
            <a:r>
              <a:rPr lang="en-US" sz="2400" dirty="0"/>
              <a:t>Has a property called </a:t>
            </a:r>
            <a:r>
              <a:rPr lang="en-US" sz="2400" dirty="0" err="1"/>
              <a:t>SystemUnderTest</a:t>
            </a:r>
            <a:endParaRPr lang="en-US" sz="2400" dirty="0"/>
          </a:p>
          <a:p>
            <a:pPr lvl="1" fontAlgn="ctr"/>
            <a:r>
              <a:rPr lang="en-US" dirty="0" err="1"/>
              <a:t>Typeof</a:t>
            </a:r>
            <a:r>
              <a:rPr lang="en-US" dirty="0"/>
              <a:t> {</a:t>
            </a:r>
            <a:r>
              <a:rPr lang="en-US" dirty="0" err="1"/>
              <a:t>NameOfSystemUnderTestClass</a:t>
            </a:r>
            <a:r>
              <a:rPr lang="en-US" dirty="0"/>
              <a:t>}</a:t>
            </a:r>
          </a:p>
          <a:p>
            <a:pPr fontAlgn="ctr"/>
            <a:r>
              <a:rPr lang="en-US" sz="2400" dirty="0"/>
              <a:t>[</a:t>
            </a:r>
            <a:r>
              <a:rPr lang="en-US" sz="2400" dirty="0" err="1"/>
              <a:t>TestInitialize</a:t>
            </a:r>
            <a:r>
              <a:rPr lang="en-US" sz="2400" dirty="0"/>
              <a:t>] method called </a:t>
            </a:r>
            <a:r>
              <a:rPr lang="en-US" sz="2400" dirty="0" err="1"/>
              <a:t>OnTestInitialize</a:t>
            </a:r>
            <a:r>
              <a:rPr lang="en-US" sz="2400" dirty="0"/>
              <a:t>()</a:t>
            </a:r>
          </a:p>
          <a:p>
            <a:pPr fontAlgn="ctr"/>
            <a:r>
              <a:rPr lang="en-US" sz="2400" dirty="0"/>
              <a:t>One or more [</a:t>
            </a:r>
            <a:r>
              <a:rPr lang="en-US" sz="2400" dirty="0" err="1"/>
              <a:t>TestMethod</a:t>
            </a:r>
            <a:r>
              <a:rPr lang="en-US" sz="2400" dirty="0"/>
              <a:t>]</a:t>
            </a:r>
          </a:p>
          <a:p>
            <a:pPr lvl="1" fontAlgn="ctr"/>
            <a:r>
              <a:rPr lang="en-US" dirty="0"/>
              <a:t>Arrange</a:t>
            </a:r>
          </a:p>
          <a:p>
            <a:pPr lvl="1" fontAlgn="ctr"/>
            <a:r>
              <a:rPr lang="en-US" dirty="0"/>
              <a:t>Act</a:t>
            </a:r>
          </a:p>
          <a:p>
            <a:pPr lvl="1" fontAlgn="ctr"/>
            <a:r>
              <a:rPr lang="en-US" dirty="0"/>
              <a:t>Assert</a:t>
            </a:r>
          </a:p>
        </p:txBody>
      </p:sp>
    </p:spTree>
    <p:extLst>
      <p:ext uri="{BB962C8B-B14F-4D97-AF65-F5344CB8AC3E}">
        <p14:creationId xmlns:p14="http://schemas.microsoft.com/office/powerpoint/2010/main" val="3558026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vs.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241820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How would you test this?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4294967295"/>
          </p:nvPr>
        </p:nvSpPr>
        <p:spPr>
          <a:xfrm>
            <a:off x="1818476" y="1113442"/>
            <a:ext cx="5526097" cy="5380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938695" y="1086062"/>
            <a:ext cx="3332087" cy="370015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 sz="120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66" y="1134870"/>
            <a:ext cx="3223755" cy="35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51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Design For Testability?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4294967295"/>
          </p:nvPr>
        </p:nvSpPr>
        <p:spPr>
          <a:xfrm>
            <a:off x="1818476" y="1113442"/>
            <a:ext cx="5526097" cy="538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Build it so you can test it.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857761" y="1857476"/>
            <a:ext cx="2194011" cy="242853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 sz="120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17" y="1892000"/>
            <a:ext cx="2116631" cy="23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Content Placeholder 4"/>
          <p:cNvSpPr txBox="1">
            <a:spLocks/>
          </p:cNvSpPr>
          <p:nvPr/>
        </p:nvSpPr>
        <p:spPr bwMode="auto">
          <a:xfrm>
            <a:off x="4337481" y="1843191"/>
            <a:ext cx="2966617" cy="240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74" tIns="33331" rIns="67774" bIns="33331"/>
          <a:lstStyle>
            <a:lvl1pPr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r>
              <a:rPr lang="en-US" sz="1950" dirty="0">
                <a:latin typeface="+mj-lt"/>
              </a:rPr>
              <a:t>How would you test this?</a:t>
            </a:r>
          </a:p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br>
              <a:rPr lang="en-US" sz="1950" dirty="0">
                <a:latin typeface="+mj-lt"/>
              </a:rPr>
            </a:br>
            <a:r>
              <a:rPr lang="en-US" sz="1950" dirty="0">
                <a:latin typeface="+mj-lt"/>
              </a:rPr>
              <a:t>Do you have to take the plane up for a spin?</a:t>
            </a:r>
          </a:p>
        </p:txBody>
      </p:sp>
    </p:spTree>
    <p:extLst>
      <p:ext uri="{BB962C8B-B14F-4D97-AF65-F5344CB8AC3E}">
        <p14:creationId xmlns:p14="http://schemas.microsoft.com/office/powerpoint/2010/main" val="199320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Interfaces, Dependency Injection, &amp; Mocks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against interfaces</a:t>
            </a:r>
          </a:p>
          <a:p>
            <a:endParaRPr lang="en-US" dirty="0"/>
          </a:p>
          <a:p>
            <a:r>
              <a:rPr lang="en-US" dirty="0"/>
              <a:t>Dependency Injection</a:t>
            </a:r>
          </a:p>
          <a:p>
            <a:pPr lvl="1"/>
            <a:r>
              <a:rPr lang="en-US" dirty="0"/>
              <a:t>“Advertise” your dependencies on the constructor</a:t>
            </a:r>
          </a:p>
          <a:p>
            <a:pPr lvl="1"/>
            <a:r>
              <a:rPr lang="en-US" dirty="0"/>
              <a:t>Dependencies are references to interfaces</a:t>
            </a:r>
          </a:p>
          <a:p>
            <a:pPr lvl="1"/>
            <a:endParaRPr lang="en-US" dirty="0"/>
          </a:p>
          <a:p>
            <a:r>
              <a:rPr lang="en-US" dirty="0"/>
              <a:t>Use mock classes to provide fake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 Dependencies on Constructor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168099"/>
            <a:ext cx="4040188" cy="385079"/>
          </a:xfrm>
        </p:spPr>
        <p:txBody>
          <a:bodyPr/>
          <a:lstStyle/>
          <a:p>
            <a:r>
              <a:rPr lang="en-US" i="1" u="sng" dirty="0"/>
              <a:t>Less Awesome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6" y="1168099"/>
            <a:ext cx="4041776" cy="385079"/>
          </a:xfrm>
        </p:spPr>
        <p:txBody>
          <a:bodyPr/>
          <a:lstStyle/>
          <a:p>
            <a:r>
              <a:rPr lang="en-US" i="1" u="sng" dirty="0"/>
              <a:t>Now With More Awesome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262"/>
            <a:ext cx="3306100" cy="320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29" y="1663263"/>
            <a:ext cx="2978591" cy="32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test usually also means</a:t>
            </a:r>
            <a:br>
              <a:rPr lang="en-US" dirty="0"/>
            </a:br>
            <a:r>
              <a:rPr lang="en-US" dirty="0"/>
              <a:t>hard to maintain.</a:t>
            </a:r>
          </a:p>
        </p:txBody>
      </p:sp>
    </p:spTree>
    <p:extLst>
      <p:ext uri="{BB962C8B-B14F-4D97-AF65-F5344CB8AC3E}">
        <p14:creationId xmlns:p14="http://schemas.microsoft.com/office/powerpoint/2010/main" val="180490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will help you to create a more testable &amp; maintainable application.</a:t>
            </a:r>
          </a:p>
        </p:txBody>
      </p:sp>
    </p:spTree>
    <p:extLst>
      <p:ext uri="{BB962C8B-B14F-4D97-AF65-F5344CB8AC3E}">
        <p14:creationId xmlns:p14="http://schemas.microsoft.com/office/powerpoint/2010/main" val="3983632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Design Pattern?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Well-known and accepted solution to a common problem</a:t>
            </a:r>
          </a:p>
          <a:p>
            <a:endParaRPr lang="en-US" dirty="0"/>
          </a:p>
          <a:p>
            <a:r>
              <a:rPr lang="en-US" dirty="0"/>
              <a:t>Avoid re-inventing the wheel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Pluralsight.com</a:t>
            </a:r>
          </a:p>
          <a:p>
            <a:endParaRPr lang="en-US" dirty="0"/>
          </a:p>
          <a:p>
            <a:r>
              <a:rPr lang="en-US" dirty="0"/>
              <a:t>Online courses</a:t>
            </a:r>
          </a:p>
          <a:p>
            <a:endParaRPr lang="en-US" dirty="0"/>
          </a:p>
          <a:p>
            <a:r>
              <a:rPr lang="en-US" dirty="0"/>
              <a:t>DevOps with TFS2017</a:t>
            </a:r>
          </a:p>
          <a:p>
            <a:endParaRPr lang="en-US" dirty="0"/>
          </a:p>
          <a:p>
            <a:r>
              <a:rPr lang="en-US" dirty="0"/>
              <a:t>Scrum Master Skills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7034"/>
            <a:ext cx="3464156" cy="747791"/>
          </a:xfrm>
          <a:prstGeom prst="rect">
            <a:avLst/>
          </a:prstGeom>
        </p:spPr>
      </p:pic>
      <p:pic>
        <p:nvPicPr>
          <p:cNvPr id="1026" name="Picture 2" descr="C:\Users\benda\AppData\Local\Temp\SNAGHTML625f9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08" y="1391206"/>
            <a:ext cx="3660799" cy="3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in architecture.</a:t>
            </a:r>
          </a:p>
        </p:txBody>
      </p:sp>
    </p:spTree>
    <p:extLst>
      <p:ext uri="{BB962C8B-B14F-4D97-AF65-F5344CB8AC3E}">
        <p14:creationId xmlns:p14="http://schemas.microsoft.com/office/powerpoint/2010/main" val="3770021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2" y="345167"/>
            <a:ext cx="5753396" cy="44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3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57" y="179564"/>
            <a:ext cx="5753396" cy="379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24" y="1954924"/>
            <a:ext cx="2308428" cy="29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2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Popularized in Software by this book…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91" y="1454369"/>
            <a:ext cx="5152822" cy="2751083"/>
          </a:xfrm>
        </p:spPr>
      </p:pic>
    </p:spTree>
    <p:extLst>
      <p:ext uri="{BB962C8B-B14F-4D97-AF65-F5344CB8AC3E}">
        <p14:creationId xmlns:p14="http://schemas.microsoft.com/office/powerpoint/2010/main" val="3914520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for this talk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Dependency Injection</a:t>
            </a:r>
          </a:p>
          <a:p>
            <a:pPr lvl="1"/>
            <a:r>
              <a:rPr lang="en-US" dirty="0"/>
              <a:t>Flexibility</a:t>
            </a:r>
          </a:p>
          <a:p>
            <a:endParaRPr lang="en-US" dirty="0"/>
          </a:p>
          <a:p>
            <a:r>
              <a:rPr lang="en-US" dirty="0"/>
              <a:t>Repository</a:t>
            </a:r>
          </a:p>
          <a:p>
            <a:pPr lvl="1"/>
            <a:r>
              <a:rPr lang="en-US" dirty="0"/>
              <a:t>Data access details</a:t>
            </a:r>
          </a:p>
          <a:p>
            <a:pPr lvl="1"/>
            <a:endParaRPr lang="en-US" dirty="0"/>
          </a:p>
          <a:p>
            <a:r>
              <a:rPr lang="en-US" dirty="0"/>
              <a:t>Adapter</a:t>
            </a:r>
          </a:p>
          <a:p>
            <a:pPr lvl="1"/>
            <a:r>
              <a:rPr lang="en-US" dirty="0"/>
              <a:t>Keeps tedious, bug-prone code contained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Encapsulates algorithms &amp; business logic</a:t>
            </a:r>
          </a:p>
          <a:p>
            <a:endParaRPr lang="en-US" dirty="0"/>
          </a:p>
          <a:p>
            <a:r>
              <a:rPr lang="en-US" dirty="0"/>
              <a:t>Model-View-Controller</a:t>
            </a:r>
          </a:p>
          <a:p>
            <a:pPr lvl="1"/>
            <a:r>
              <a:rPr lang="en-US" dirty="0"/>
              <a:t>Isolates User Interface </a:t>
            </a:r>
            <a:r>
              <a:rPr lang="en-US" i="1" dirty="0"/>
              <a:t>Implementation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the User Interface </a:t>
            </a:r>
            <a:r>
              <a:rPr lang="en-US" i="1" dirty="0"/>
              <a:t>Logic</a:t>
            </a:r>
          </a:p>
          <a:p>
            <a:pPr lvl="1"/>
            <a:r>
              <a:rPr lang="en-US" dirty="0"/>
              <a:t>Testable User Interfaces</a:t>
            </a:r>
          </a:p>
          <a:p>
            <a:pPr lvl="1"/>
            <a:r>
              <a:rPr lang="en-US" dirty="0"/>
              <a:t>Model-View-</a:t>
            </a:r>
            <a:r>
              <a:rPr lang="en-US" dirty="0" err="1"/>
              <a:t>ViewModel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Pattern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Hide the existence of databases and services</a:t>
            </a:r>
          </a:p>
          <a:p>
            <a:endParaRPr lang="en-US" dirty="0"/>
          </a:p>
          <a:p>
            <a:r>
              <a:rPr lang="en-US" dirty="0"/>
              <a:t>Hide the existence of Entity Framework &amp; ADO.NET</a:t>
            </a:r>
          </a:p>
          <a:p>
            <a:endParaRPr lang="en-US" dirty="0"/>
          </a:p>
          <a:p>
            <a:r>
              <a:rPr lang="en-US" dirty="0"/>
              <a:t>Code against an interface</a:t>
            </a:r>
          </a:p>
          <a:p>
            <a:endParaRPr lang="en-US" dirty="0"/>
          </a:p>
          <a:p>
            <a:r>
              <a:rPr lang="en-US" dirty="0"/>
              <a:t>Allows you to use mock data without an actual database</a:t>
            </a:r>
          </a:p>
          <a:p>
            <a:endParaRPr lang="en-US" dirty="0"/>
          </a:p>
          <a:p>
            <a:r>
              <a:rPr lang="en-US" dirty="0"/>
              <a:t>Separate Unit Tests from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38954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Isolate the details of turning one object into another object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To / from Entity Framework entities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To / from </a:t>
            </a:r>
            <a:r>
              <a:rPr lang="en-US" dirty="0" err="1"/>
              <a:t>WebAPI</a:t>
            </a:r>
            <a:r>
              <a:rPr lang="en-US" dirty="0"/>
              <a:t> message types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To / from ASP.NET MVC </a:t>
            </a:r>
            <a:r>
              <a:rPr lang="en-US" dirty="0" err="1"/>
              <a:t>ViewModels</a:t>
            </a:r>
            <a:r>
              <a:rPr lang="en-US" dirty="0"/>
              <a:t> and Models</a:t>
            </a:r>
          </a:p>
        </p:txBody>
      </p:sp>
    </p:spTree>
    <p:extLst>
      <p:ext uri="{BB962C8B-B14F-4D97-AF65-F5344CB8AC3E}">
        <p14:creationId xmlns:p14="http://schemas.microsoft.com/office/powerpoint/2010/main" val="16470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(MVC)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user interfaces without having to run an actual user interface</a:t>
            </a:r>
          </a:p>
          <a:p>
            <a:endParaRPr lang="en-US" dirty="0"/>
          </a:p>
          <a:p>
            <a:r>
              <a:rPr lang="en-US" dirty="0"/>
              <a:t>ASP.NET MVC</a:t>
            </a:r>
          </a:p>
          <a:p>
            <a:endParaRPr lang="en-US" dirty="0"/>
          </a:p>
          <a:p>
            <a:r>
              <a:rPr lang="en-US" dirty="0"/>
              <a:t>WPF / XAML</a:t>
            </a:r>
          </a:p>
          <a:p>
            <a:pPr lvl="1"/>
            <a:r>
              <a:rPr lang="en-US" dirty="0"/>
              <a:t>Model-View-</a:t>
            </a:r>
            <a:r>
              <a:rPr lang="en-US" dirty="0" err="1"/>
              <a:t>ViewModel</a:t>
            </a:r>
            <a:r>
              <a:rPr lang="en-US" dirty="0"/>
              <a:t> (MVVM)</a:t>
            </a:r>
          </a:p>
        </p:txBody>
      </p:sp>
    </p:spTree>
    <p:extLst>
      <p:ext uri="{BB962C8B-B14F-4D97-AF65-F5344CB8AC3E}">
        <p14:creationId xmlns:p14="http://schemas.microsoft.com/office/powerpoint/2010/main" val="1734380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Isolate and test algorithms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Validation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Business rules</a:t>
            </a:r>
          </a:p>
        </p:txBody>
      </p:sp>
    </p:spTree>
    <p:extLst>
      <p:ext uri="{BB962C8B-B14F-4D97-AF65-F5344CB8AC3E}">
        <p14:creationId xmlns:p14="http://schemas.microsoft.com/office/powerpoint/2010/main" val="20845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166112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</a:t>
            </a:r>
            <a:br>
              <a:rPr lang="en-US" dirty="0"/>
            </a:br>
            <a:r>
              <a:rPr lang="en-US" dirty="0"/>
              <a:t>Visual Studio Team Services</a:t>
            </a:r>
            <a:br>
              <a:rPr lang="en-US" dirty="0"/>
            </a:br>
            <a:r>
              <a:rPr lang="en-US" dirty="0"/>
              <a:t>(VSTS)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Just published on May 1</a:t>
            </a:r>
            <a:r>
              <a:rPr lang="en-US" baseline="30000" dirty="0"/>
              <a:t>st</a:t>
            </a:r>
            <a:r>
              <a:rPr lang="en-US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5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3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6" y="4196522"/>
            <a:ext cx="438486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669" hangingPunct="0">
              <a:lnSpc>
                <a:spcPct val="90000"/>
              </a:lnSpc>
              <a:spcAft>
                <a:spcPts val="441"/>
              </a:spcAft>
            </a:pPr>
            <a:r>
              <a:rPr lang="en-US" sz="1765" kern="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206377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unit test? </a:t>
            </a:r>
          </a:p>
          <a:p>
            <a:r>
              <a:rPr lang="en-US" dirty="0"/>
              <a:t>What is unit testing?</a:t>
            </a:r>
          </a:p>
          <a:p>
            <a:r>
              <a:rPr lang="en-US" dirty="0"/>
              <a:t>Why do I care?  </a:t>
            </a:r>
          </a:p>
          <a:p>
            <a:r>
              <a:rPr lang="en-US" dirty="0"/>
              <a:t>How do I justify it to my self/boss/team?</a:t>
            </a:r>
          </a:p>
          <a:p>
            <a:r>
              <a:rPr lang="en-US" dirty="0"/>
              <a:t>Design for testability </a:t>
            </a:r>
          </a:p>
          <a:p>
            <a:r>
              <a:rPr lang="en-US" dirty="0"/>
              <a:t>Design Patterns</a:t>
            </a:r>
          </a:p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37887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= </a:t>
            </a:r>
            <a:br>
              <a:rPr lang="en-US" dirty="0"/>
            </a:br>
            <a:r>
              <a:rPr lang="en-US" dirty="0"/>
              <a:t>Small chunks of code that test other small chunks of code</a:t>
            </a:r>
          </a:p>
        </p:txBody>
      </p:sp>
    </p:spTree>
    <p:extLst>
      <p:ext uri="{BB962C8B-B14F-4D97-AF65-F5344CB8AC3E}">
        <p14:creationId xmlns:p14="http://schemas.microsoft.com/office/powerpoint/2010/main" val="179153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Unit Testing Flow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You’re writing a feature</a:t>
            </a:r>
          </a:p>
          <a:p>
            <a:r>
              <a:rPr lang="en-US" dirty="0"/>
              <a:t>You’re also writing tests</a:t>
            </a:r>
          </a:p>
          <a:p>
            <a:r>
              <a:rPr lang="en-US" dirty="0"/>
              <a:t>Feature code = the “System Under Test” </a:t>
            </a:r>
          </a:p>
          <a:p>
            <a:pPr lvl="1"/>
            <a:r>
              <a:rPr lang="en-US" dirty="0"/>
              <a:t>(aka. “SUT”)</a:t>
            </a:r>
          </a:p>
          <a:p>
            <a:r>
              <a:rPr lang="en-US" dirty="0"/>
              <a:t>At least one unit test method per public method on the SUT</a:t>
            </a:r>
          </a:p>
          <a:p>
            <a:pPr lvl="1"/>
            <a:r>
              <a:rPr lang="en-US" dirty="0"/>
              <a:t>Asserts</a:t>
            </a:r>
          </a:p>
        </p:txBody>
      </p:sp>
    </p:spTree>
    <p:extLst>
      <p:ext uri="{BB962C8B-B14F-4D97-AF65-F5344CB8AC3E}">
        <p14:creationId xmlns:p14="http://schemas.microsoft.com/office/powerpoint/2010/main" val="407613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</a:t>
            </a:r>
            <a:br>
              <a:rPr lang="en-US" dirty="0"/>
            </a:br>
            <a:r>
              <a:rPr lang="en-US" dirty="0"/>
              <a:t>Calculator Unit Tests</a:t>
            </a:r>
          </a:p>
        </p:txBody>
      </p:sp>
    </p:spTree>
    <p:extLst>
      <p:ext uri="{BB962C8B-B14F-4D97-AF65-F5344CB8AC3E}">
        <p14:creationId xmlns:p14="http://schemas.microsoft.com/office/powerpoint/2010/main" val="17893854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isual Studio Live! Las Vegas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sual Studio Live! Las Vegas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sual Studio Live! Austin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716</Words>
  <Application>Microsoft Office PowerPoint</Application>
  <PresentationFormat>On-screen Show (16:9)</PresentationFormat>
  <Paragraphs>183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Arial</vt:lpstr>
      <vt:lpstr>Calibri</vt:lpstr>
      <vt:lpstr>Gotham Book</vt:lpstr>
      <vt:lpstr>Gotham Medium</vt:lpstr>
      <vt:lpstr>Gotham Rounded Light</vt:lpstr>
      <vt:lpstr>Lucida Console</vt:lpstr>
      <vt:lpstr>Segoe UI</vt:lpstr>
      <vt:lpstr>Segoe UI Semilight</vt:lpstr>
      <vt:lpstr>Times</vt:lpstr>
      <vt:lpstr>Times New Roman</vt:lpstr>
      <vt:lpstr>Custom Design</vt:lpstr>
      <vt:lpstr>Visual Studio Live! Las Vegas 2017</vt:lpstr>
      <vt:lpstr>1_Custom Design</vt:lpstr>
      <vt:lpstr>Visual Studio Live! Las Vegas 2018</vt:lpstr>
      <vt:lpstr>Visual Studio Live! Austin 2018</vt:lpstr>
      <vt:lpstr>Office Theme</vt:lpstr>
      <vt:lpstr>PowerPoint Presentation</vt:lpstr>
      <vt:lpstr>Benjamin Day</vt:lpstr>
      <vt:lpstr>PowerPoint Presentation</vt:lpstr>
      <vt:lpstr>Getting Started with  Visual Studio Team Services (VSTS)  Just published on May 1st!</vt:lpstr>
      <vt:lpstr>On with the show.</vt:lpstr>
      <vt:lpstr>Overview</vt:lpstr>
      <vt:lpstr>Unit tests =  Small chunks of code that test other small chunks of code</vt:lpstr>
      <vt:lpstr>Typical Unit Testing Flow</vt:lpstr>
      <vt:lpstr>Demo: Calculator Unit Tests</vt:lpstr>
      <vt:lpstr>Why use unit tests?</vt:lpstr>
      <vt:lpstr>Typical Development Flow</vt:lpstr>
      <vt:lpstr>Typical Refactoring Flow</vt:lpstr>
      <vt:lpstr>$$$</vt:lpstr>
      <vt:lpstr>$1m for IT to support an application.</vt:lpstr>
      <vt:lpstr>Technical Debt</vt:lpstr>
      <vt:lpstr>Technical Debt</vt:lpstr>
      <vt:lpstr>Unit tests can help tackle technical debt</vt:lpstr>
      <vt:lpstr>Unit tests can help tackle technical debt</vt:lpstr>
      <vt:lpstr>Unit Tests</vt:lpstr>
      <vt:lpstr>Awesome side effects of unit tests</vt:lpstr>
      <vt:lpstr>How I structure a unit test</vt:lpstr>
      <vt:lpstr>Unit Tests vs. Integration Tests</vt:lpstr>
      <vt:lpstr>How would you test this?</vt:lpstr>
      <vt:lpstr>What is Design For Testability?</vt:lpstr>
      <vt:lpstr>Interfaces, Dependency Injection, &amp; Mocks</vt:lpstr>
      <vt:lpstr>Advertise Dependencies on Constructor</vt:lpstr>
      <vt:lpstr>Hard to test usually also means hard to maintain.</vt:lpstr>
      <vt:lpstr>Design Patterns will help you to create a more testable &amp; maintainable application.</vt:lpstr>
      <vt:lpstr>What’s a Design Pattern?</vt:lpstr>
      <vt:lpstr>Design patterns in architecture.</vt:lpstr>
      <vt:lpstr>PowerPoint Presentation</vt:lpstr>
      <vt:lpstr>PowerPoint Presentation</vt:lpstr>
      <vt:lpstr>Popularized in Software by this book…</vt:lpstr>
      <vt:lpstr>Design Patterns for this talk</vt:lpstr>
      <vt:lpstr>Repository Pattern</vt:lpstr>
      <vt:lpstr>Adapter Pattern</vt:lpstr>
      <vt:lpstr>Model-View-Controller (MVC)</vt:lpstr>
      <vt:lpstr>Strategy Pattern</vt:lpstr>
      <vt:lpstr>Demos</vt:lpstr>
      <vt:lpstr>Any last questions?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2015-02-16T21:29:58Z</dcterms:created>
  <dcterms:modified xsi:type="dcterms:W3CDTF">2018-05-03T15:56:59Z</dcterms:modified>
</cp:coreProperties>
</file>