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96" r:id="rId3"/>
    <p:sldId id="295" r:id="rId4"/>
    <p:sldId id="257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58" r:id="rId13"/>
    <p:sldId id="266" r:id="rId14"/>
    <p:sldId id="267" r:id="rId15"/>
    <p:sldId id="268" r:id="rId16"/>
    <p:sldId id="271" r:id="rId17"/>
    <p:sldId id="272" r:id="rId18"/>
    <p:sldId id="280" r:id="rId19"/>
    <p:sldId id="274" r:id="rId20"/>
    <p:sldId id="276" r:id="rId21"/>
    <p:sldId id="301" r:id="rId22"/>
    <p:sldId id="297" r:id="rId23"/>
    <p:sldId id="298" r:id="rId24"/>
    <p:sldId id="299" r:id="rId25"/>
    <p:sldId id="300" r:id="rId26"/>
    <p:sldId id="279" r:id="rId27"/>
    <p:sldId id="302" r:id="rId28"/>
    <p:sldId id="277" r:id="rId29"/>
    <p:sldId id="303" r:id="rId30"/>
    <p:sldId id="282" r:id="rId31"/>
    <p:sldId id="304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51" y="1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264B-9CDE-404B-9752-6CEF6506E4B2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7D7DD-5F2C-46FA-A90B-13E5B0094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61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EE89C1-D765-47E5-806F-358082DA1387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963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43746-3DB4-4546-AC8E-AF5154B8667F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170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B1E03-A1D3-42DD-B1E3-D23AFA3741D3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560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92723-7C9D-45E4-B639-C49E363F41A7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179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DE78A-A427-458B-850B-D4814E62A0D4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364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57A46-873C-4F38-8DCE-0D5852C7718E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19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05688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01360"/>
            <a:ext cx="9144000" cy="65643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8425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97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5733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4003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585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736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93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112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677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Not Anim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54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14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ust some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0382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148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103104" y="6320867"/>
            <a:ext cx="40719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510298" y="6381290"/>
            <a:ext cx="245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@benday</a:t>
            </a:r>
            <a:r>
              <a:rPr lang="en-US" sz="1400" dirty="0"/>
              <a:t> |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www.benday.com</a:t>
            </a:r>
          </a:p>
        </p:txBody>
      </p:sp>
    </p:spTree>
    <p:extLst>
      <p:ext uri="{BB962C8B-B14F-4D97-AF65-F5344CB8AC3E}">
        <p14:creationId xmlns:p14="http://schemas.microsoft.com/office/powerpoint/2010/main" val="88581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egoe UI" panose="020B0502040204020203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5394" y="1122363"/>
            <a:ext cx="9962606" cy="3105688"/>
          </a:xfrm>
        </p:spPr>
        <p:txBody>
          <a:bodyPr>
            <a:normAutofit/>
          </a:bodyPr>
          <a:lstStyle/>
          <a:p>
            <a:pPr algn="r"/>
            <a:r>
              <a:rPr lang="en-US" sz="5400" dirty="0">
                <a:solidFill>
                  <a:schemeClr val="bg1"/>
                </a:solidFill>
              </a:rPr>
              <a:t>Role-Based Security Stinks: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Better Authorization in ASP.NET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75960" y="4498467"/>
            <a:ext cx="4021183" cy="89810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Benjamin Day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@</a:t>
            </a:r>
            <a:r>
              <a:rPr lang="en-US" dirty="0" err="1">
                <a:solidFill>
                  <a:schemeClr val="bg1"/>
                </a:solidFill>
              </a:rPr>
              <a:t>benday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MVPLogo_Small">
            <a:extLst>
              <a:ext uri="{FF2B5EF4-FFF2-40B4-BE49-F238E27FC236}">
                <a16:creationId xmlns:a16="http://schemas.microsoft.com/office/drawing/2014/main" id="{16B4777F-3C67-4F9B-8C22-E69DA0386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53625" y="4498467"/>
            <a:ext cx="714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0833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or shifting?</a:t>
            </a:r>
            <a:br>
              <a:rPr lang="en-US" dirty="0"/>
            </a:br>
            <a:r>
              <a:rPr lang="en-US" dirty="0"/>
              <a:t>Ouch.</a:t>
            </a:r>
          </a:p>
        </p:txBody>
      </p:sp>
    </p:spTree>
    <p:extLst>
      <p:ext uri="{BB962C8B-B14F-4D97-AF65-F5344CB8AC3E}">
        <p14:creationId xmlns:p14="http://schemas.microsoft.com/office/powerpoint/2010/main" val="3709928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Flexibility.</a:t>
            </a:r>
          </a:p>
        </p:txBody>
      </p:sp>
    </p:spTree>
    <p:extLst>
      <p:ext uri="{BB962C8B-B14F-4D97-AF65-F5344CB8AC3E}">
        <p14:creationId xmlns:p14="http://schemas.microsoft.com/office/powerpoint/2010/main" val="4191428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Two Parts of Security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Who are you?</a:t>
            </a:r>
          </a:p>
          <a:p>
            <a:endParaRPr lang="en-US" dirty="0"/>
          </a:p>
          <a:p>
            <a:r>
              <a:rPr lang="en-US" dirty="0"/>
              <a:t>Username &amp; Password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Authorization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What can you do?</a:t>
            </a:r>
          </a:p>
          <a:p>
            <a:endParaRPr lang="en-US" dirty="0"/>
          </a:p>
          <a:p>
            <a:r>
              <a:rPr lang="en-US" dirty="0"/>
              <a:t>Permissions</a:t>
            </a:r>
          </a:p>
        </p:txBody>
      </p:sp>
    </p:spTree>
    <p:extLst>
      <p:ext uri="{BB962C8B-B14F-4D97-AF65-F5344CB8AC3E}">
        <p14:creationId xmlns:p14="http://schemas.microsoft.com/office/powerpoint/2010/main" val="4056922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in the ASP.NET world </a:t>
            </a:r>
            <a:br>
              <a:rPr lang="en-US" dirty="0"/>
            </a:br>
            <a:r>
              <a:rPr lang="en-US" dirty="0"/>
              <a:t>has gotten </a:t>
            </a:r>
            <a:r>
              <a:rPr lang="en-US" i="1" dirty="0">
                <a:effectLst>
                  <a:glow rad="127000">
                    <a:schemeClr val="tx1">
                      <a:lumMod val="75000"/>
                    </a:schemeClr>
                  </a:glow>
                  <a:reflection blurRad="139700" stA="45000" endPos="65000" dist="50800" dir="5400000" sy="-100000" algn="bl" rotWithShape="0"/>
                </a:effectLst>
              </a:rPr>
              <a:t>fuzzy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4817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Versions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ASP.NET 4.6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Been around for a long time</a:t>
            </a:r>
          </a:p>
          <a:p>
            <a:r>
              <a:rPr lang="en-US" dirty="0"/>
              <a:t>Not cross-platform</a:t>
            </a:r>
          </a:p>
          <a:p>
            <a:r>
              <a:rPr lang="en-US" dirty="0"/>
              <a:t>Windows + .NET Framework</a:t>
            </a:r>
          </a:p>
          <a:p>
            <a:r>
              <a:rPr lang="en-US" dirty="0"/>
              <a:t>Still very much alive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ASP.NET Core 2.0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The new thing</a:t>
            </a:r>
          </a:p>
          <a:p>
            <a:r>
              <a:rPr lang="en-US" dirty="0"/>
              <a:t>Cross-platform</a:t>
            </a:r>
          </a:p>
          <a:p>
            <a:r>
              <a:rPr lang="en-US" dirty="0"/>
              <a:t>.NET Core CLI</a:t>
            </a:r>
          </a:p>
        </p:txBody>
      </p:sp>
    </p:spTree>
    <p:extLst>
      <p:ext uri="{BB962C8B-B14F-4D97-AF65-F5344CB8AC3E}">
        <p14:creationId xmlns:p14="http://schemas.microsoft.com/office/powerpoint/2010/main" val="916296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Security?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Authorization based on membership in roles</a:t>
            </a:r>
          </a:p>
          <a:p>
            <a:r>
              <a:rPr lang="en-US" dirty="0"/>
              <a:t>Roles are strings</a:t>
            </a:r>
          </a:p>
          <a:p>
            <a:r>
              <a:rPr lang="en-US" dirty="0" err="1"/>
              <a:t>IPrincipal</a:t>
            </a:r>
            <a:endParaRPr lang="en-US" dirty="0"/>
          </a:p>
          <a:p>
            <a:pPr lvl="1"/>
            <a:r>
              <a:rPr lang="en-US" dirty="0" err="1"/>
              <a:t>System.Security.Principal</a:t>
            </a:r>
            <a:endParaRPr lang="en-US" dirty="0"/>
          </a:p>
          <a:p>
            <a:pPr lvl="1"/>
            <a:r>
              <a:rPr lang="en-US" dirty="0" err="1"/>
              <a:t>IsInRole</a:t>
            </a:r>
            <a:r>
              <a:rPr lang="en-US" dirty="0"/>
              <a:t>(string </a:t>
            </a:r>
            <a:r>
              <a:rPr lang="en-US" dirty="0" err="1"/>
              <a:t>roleName</a:t>
            </a:r>
            <a:r>
              <a:rPr lang="en-US" dirty="0"/>
              <a:t>) : bool</a:t>
            </a:r>
          </a:p>
          <a:p>
            <a:r>
              <a:rPr lang="en-US" dirty="0" err="1"/>
              <a:t>WindowsPrincipal</a:t>
            </a:r>
            <a:endParaRPr lang="en-US" dirty="0"/>
          </a:p>
          <a:p>
            <a:pPr lvl="1"/>
            <a:r>
              <a:rPr lang="en-US" dirty="0"/>
              <a:t>Authorization based on group membership</a:t>
            </a:r>
          </a:p>
          <a:p>
            <a:pPr lvl="1"/>
            <a:r>
              <a:rPr lang="en-US" dirty="0"/>
              <a:t>Role name = Active Directory / Windows group name</a:t>
            </a:r>
          </a:p>
        </p:txBody>
      </p:sp>
    </p:spTree>
    <p:extLst>
      <p:ext uri="{BB962C8B-B14F-4D97-AF65-F5344CB8AC3E}">
        <p14:creationId xmlns:p14="http://schemas.microsoft.com/office/powerpoint/2010/main" val="3116841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Security Example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HR Associate</a:t>
            </a:r>
          </a:p>
          <a:p>
            <a:endParaRPr lang="en-US" dirty="0"/>
          </a:p>
          <a:p>
            <a:r>
              <a:rPr lang="en-US" dirty="0"/>
              <a:t>HR Manager</a:t>
            </a:r>
          </a:p>
          <a:p>
            <a:endParaRPr lang="en-US" dirty="0"/>
          </a:p>
          <a:p>
            <a:r>
              <a:rPr lang="en-US" dirty="0"/>
              <a:t>CEO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Edit Employee Info</a:t>
            </a:r>
          </a:p>
          <a:p>
            <a:endParaRPr lang="en-US" dirty="0"/>
          </a:p>
          <a:p>
            <a:r>
              <a:rPr lang="en-US" dirty="0"/>
              <a:t>Edit Compensation</a:t>
            </a:r>
          </a:p>
          <a:p>
            <a:endParaRPr lang="en-US" dirty="0"/>
          </a:p>
          <a:p>
            <a:r>
              <a:rPr lang="en-US" dirty="0"/>
              <a:t>Hire Employee</a:t>
            </a:r>
          </a:p>
        </p:txBody>
      </p:sp>
      <p:sp>
        <p:nvSpPr>
          <p:cNvPr id="14" name="Arrow: Right 13"/>
          <p:cNvSpPr/>
          <p:nvPr/>
        </p:nvSpPr>
        <p:spPr>
          <a:xfrm>
            <a:off x="3453848" y="2594114"/>
            <a:ext cx="2430117" cy="3031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/>
          <p:cNvSpPr/>
          <p:nvPr/>
        </p:nvSpPr>
        <p:spPr>
          <a:xfrm>
            <a:off x="3453848" y="3669541"/>
            <a:ext cx="2430117" cy="30314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/>
          <p:cNvSpPr/>
          <p:nvPr/>
        </p:nvSpPr>
        <p:spPr>
          <a:xfrm>
            <a:off x="3453848" y="4603613"/>
            <a:ext cx="2430117" cy="30314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/>
          <p:cNvSpPr/>
          <p:nvPr/>
        </p:nvSpPr>
        <p:spPr>
          <a:xfrm rot="16200000">
            <a:off x="7470848" y="4098304"/>
            <a:ext cx="583235" cy="42738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/>
          <p:cNvSpPr/>
          <p:nvPr/>
        </p:nvSpPr>
        <p:spPr>
          <a:xfrm rot="16200000">
            <a:off x="7470848" y="3027672"/>
            <a:ext cx="583235" cy="42738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/>
          <p:cNvSpPr/>
          <p:nvPr/>
        </p:nvSpPr>
        <p:spPr>
          <a:xfrm rot="16200000">
            <a:off x="6669092" y="3027671"/>
            <a:ext cx="583235" cy="42738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5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Security Example: Code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isAuthorized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principal.IsInRole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“HR Associate”)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isAuthorized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principal.IsInRole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“HR Manager”)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isAuthorized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principal.IsInRole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“CEO”)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52" y="2452852"/>
            <a:ext cx="5751048" cy="207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997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Security Hits a Snag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requirements…</a:t>
            </a:r>
          </a:p>
          <a:p>
            <a:r>
              <a:rPr lang="en-US" dirty="0"/>
              <a:t>…you buy a company in Boston</a:t>
            </a:r>
          </a:p>
          <a:p>
            <a:endParaRPr lang="en-US" dirty="0"/>
          </a:p>
          <a:p>
            <a:r>
              <a:rPr lang="en-US" dirty="0"/>
              <a:t>“HR Associate BOS”</a:t>
            </a:r>
          </a:p>
          <a:p>
            <a:r>
              <a:rPr lang="en-US" dirty="0"/>
              <a:t>“HR Manager BOS”</a:t>
            </a:r>
          </a:p>
          <a:p>
            <a:r>
              <a:rPr lang="en-US" dirty="0"/>
              <a:t>“HR Associate MKE”</a:t>
            </a:r>
          </a:p>
          <a:p>
            <a:r>
              <a:rPr lang="en-US" dirty="0"/>
              <a:t>“HR Manager MKE”</a:t>
            </a:r>
          </a:p>
          <a:p>
            <a:r>
              <a:rPr lang="en-US" dirty="0"/>
              <a:t>“CEO”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52" y="2452852"/>
            <a:ext cx="5751048" cy="207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4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Security Hits a Snag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New requirements…</a:t>
            </a:r>
          </a:p>
          <a:p>
            <a:r>
              <a:rPr lang="en-US" dirty="0"/>
              <a:t>…you buy a company in NYC</a:t>
            </a:r>
          </a:p>
          <a:p>
            <a:endParaRPr lang="en-US" dirty="0"/>
          </a:p>
          <a:p>
            <a:r>
              <a:rPr lang="en-US" dirty="0"/>
              <a:t>“HR Associate NYC”</a:t>
            </a:r>
          </a:p>
          <a:p>
            <a:r>
              <a:rPr lang="en-US" dirty="0"/>
              <a:t>“HR Manager NYC”</a:t>
            </a:r>
          </a:p>
          <a:p>
            <a:r>
              <a:rPr lang="en-US" dirty="0"/>
              <a:t>“HR Associate BOS”</a:t>
            </a:r>
          </a:p>
          <a:p>
            <a:r>
              <a:rPr lang="en-US" dirty="0"/>
              <a:t>“HR Manager BOS”</a:t>
            </a:r>
          </a:p>
          <a:p>
            <a:r>
              <a:rPr lang="en-US" dirty="0"/>
              <a:t>“HR Associate MKE”</a:t>
            </a:r>
          </a:p>
          <a:p>
            <a:r>
              <a:rPr lang="en-US" dirty="0"/>
              <a:t>“HR Manager MKE”</a:t>
            </a:r>
          </a:p>
          <a:p>
            <a:r>
              <a:rPr lang="en-US" dirty="0"/>
              <a:t>“CEO”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52" y="2452852"/>
            <a:ext cx="5751048" cy="207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29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Role-Based Security Stinks: </a:t>
            </a:r>
            <a:br>
              <a:rPr lang="en-US" dirty="0"/>
            </a:br>
            <a:r>
              <a:rPr lang="en-US" dirty="0"/>
              <a:t>Better Authorization in ASP.NET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Benjamin Day</a:t>
            </a:r>
          </a:p>
        </p:txBody>
      </p:sp>
    </p:spTree>
    <p:extLst>
      <p:ext uri="{BB962C8B-B14F-4D97-AF65-F5344CB8AC3E}">
        <p14:creationId xmlns:p14="http://schemas.microsoft.com/office/powerpoint/2010/main" val="1576834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Security Hits a Snag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New requirements…</a:t>
            </a:r>
          </a:p>
          <a:p>
            <a:r>
              <a:rPr lang="en-US" dirty="0"/>
              <a:t>…the org chart changes</a:t>
            </a:r>
          </a:p>
          <a:p>
            <a:endParaRPr lang="en-US" dirty="0"/>
          </a:p>
          <a:p>
            <a:r>
              <a:rPr lang="en-US" dirty="0"/>
              <a:t>“VP MKE”</a:t>
            </a:r>
          </a:p>
          <a:p>
            <a:r>
              <a:rPr lang="en-US" dirty="0"/>
              <a:t>“VP BOS”</a:t>
            </a:r>
          </a:p>
          <a:p>
            <a:r>
              <a:rPr lang="en-US" dirty="0"/>
              <a:t>“VP NYC”</a:t>
            </a:r>
          </a:p>
          <a:p>
            <a:endParaRPr lang="en-US" dirty="0"/>
          </a:p>
          <a:p>
            <a:r>
              <a:rPr lang="en-US" dirty="0"/>
              <a:t>“HR Associate NYC”</a:t>
            </a:r>
          </a:p>
          <a:p>
            <a:r>
              <a:rPr lang="en-US" dirty="0"/>
              <a:t>“HR Manager NYC”</a:t>
            </a:r>
          </a:p>
          <a:p>
            <a:r>
              <a:rPr lang="en-US" dirty="0"/>
              <a:t>“HR Associate BOS”</a:t>
            </a:r>
          </a:p>
          <a:p>
            <a:r>
              <a:rPr lang="en-US" dirty="0"/>
              <a:t>“HR Manager BOS”</a:t>
            </a:r>
          </a:p>
          <a:p>
            <a:r>
              <a:rPr lang="en-US" dirty="0"/>
              <a:t>“HR Associate MKE”</a:t>
            </a:r>
          </a:p>
          <a:p>
            <a:r>
              <a:rPr lang="en-US" dirty="0"/>
              <a:t>“HR Manager MKE”</a:t>
            </a:r>
          </a:p>
          <a:p>
            <a:r>
              <a:rPr lang="en-US" dirty="0"/>
              <a:t>“CEO”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52" y="2452852"/>
            <a:ext cx="5751048" cy="207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09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F164DE-A0FD-4CC7-8A69-F674C8B3B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starts simply enough as…</a:t>
            </a:r>
          </a:p>
        </p:txBody>
      </p:sp>
    </p:spTree>
    <p:extLst>
      <p:ext uri="{BB962C8B-B14F-4D97-AF65-F5344CB8AC3E}">
        <p14:creationId xmlns:p14="http://schemas.microsoft.com/office/powerpoint/2010/main" val="1655463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4D38A0-1108-4497-AC15-006075F85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principal.IsInRole</a:t>
            </a:r>
            <a:r>
              <a:rPr lang="en-US" dirty="0"/>
              <a:t>("HR Associate")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("CEO")</a:t>
            </a:r>
          </a:p>
        </p:txBody>
      </p:sp>
    </p:spTree>
    <p:extLst>
      <p:ext uri="{BB962C8B-B14F-4D97-AF65-F5344CB8AC3E}">
        <p14:creationId xmlns:p14="http://schemas.microsoft.com/office/powerpoint/2010/main" val="1913617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08D0B-D958-4B4A-8AFA-BA0AF7F55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principal.IsInRole</a:t>
            </a:r>
            <a:r>
              <a:rPr lang="en-US" dirty="0"/>
              <a:t>("HR Associate BOS")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 BOS")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Associate MKE")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 MKE")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("CEO")</a:t>
            </a:r>
          </a:p>
        </p:txBody>
      </p:sp>
    </p:spTree>
    <p:extLst>
      <p:ext uri="{BB962C8B-B14F-4D97-AF65-F5344CB8AC3E}">
        <p14:creationId xmlns:p14="http://schemas.microsoft.com/office/powerpoint/2010/main" val="3917859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964D-AE5A-485E-8129-B8DE70EC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principal.IsInRole</a:t>
            </a:r>
            <a:r>
              <a:rPr lang="en-US" dirty="0"/>
              <a:t>("HR Associate BOS")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 BOS")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Associate MKE")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 MKE")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Associate NYC")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 NYC")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("CEO")</a:t>
            </a:r>
          </a:p>
        </p:txBody>
      </p:sp>
    </p:spTree>
    <p:extLst>
      <p:ext uri="{BB962C8B-B14F-4D97-AF65-F5344CB8AC3E}">
        <p14:creationId xmlns:p14="http://schemas.microsoft.com/office/powerpoint/2010/main" val="451111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874F3-D245-456E-8C54-3199A65FF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principal.IsInRole</a:t>
            </a:r>
            <a:r>
              <a:rPr lang="en-US" dirty="0"/>
              <a:t>("HR Associate BOS")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 BOS")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Associate MKE")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 MKE")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Associate NYC")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("HR Manager NYC")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("VP BOS")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("VP MKE")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("VP NYC")</a:t>
            </a:r>
            <a:br>
              <a:rPr lang="en-US" dirty="0"/>
            </a:br>
            <a:r>
              <a:rPr lang="en-US" dirty="0" err="1"/>
              <a:t>principal.IsInRole</a:t>
            </a:r>
            <a:r>
              <a:rPr lang="en-US" dirty="0"/>
              <a:t>("CEO")</a:t>
            </a:r>
          </a:p>
        </p:txBody>
      </p:sp>
    </p:spTree>
    <p:extLst>
      <p:ext uri="{BB962C8B-B14F-4D97-AF65-F5344CB8AC3E}">
        <p14:creationId xmlns:p14="http://schemas.microsoft.com/office/powerpoint/2010/main" val="987440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broken?</a:t>
            </a:r>
            <a:br>
              <a:rPr lang="en-US" dirty="0"/>
            </a:br>
            <a:r>
              <a:rPr lang="en-US" dirty="0"/>
              <a:t>Permissions are implied by </a:t>
            </a:r>
            <a:br>
              <a:rPr lang="en-US" dirty="0"/>
            </a:br>
            <a:r>
              <a:rPr lang="en-US" dirty="0"/>
              <a:t>role membership.</a:t>
            </a:r>
          </a:p>
        </p:txBody>
      </p:sp>
    </p:spTree>
    <p:extLst>
      <p:ext uri="{BB962C8B-B14F-4D97-AF65-F5344CB8AC3E}">
        <p14:creationId xmlns:p14="http://schemas.microsoft.com/office/powerpoint/2010/main" val="1338026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526D1-FC2F-490C-8249-5645DB105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doesn’t mean anything.</a:t>
            </a:r>
          </a:p>
        </p:txBody>
      </p:sp>
    </p:spTree>
    <p:extLst>
      <p:ext uri="{BB962C8B-B14F-4D97-AF65-F5344CB8AC3E}">
        <p14:creationId xmlns:p14="http://schemas.microsoft.com/office/powerpoint/2010/main" val="1302719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missing?</a:t>
            </a:r>
            <a:br>
              <a:rPr lang="en-US" dirty="0"/>
            </a:br>
            <a:r>
              <a:rPr lang="en-US" dirty="0"/>
              <a:t>Context.</a:t>
            </a:r>
          </a:p>
        </p:txBody>
      </p:sp>
    </p:spTree>
    <p:extLst>
      <p:ext uri="{BB962C8B-B14F-4D97-AF65-F5344CB8AC3E}">
        <p14:creationId xmlns:p14="http://schemas.microsoft.com/office/powerpoint/2010/main" val="3582128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A6309-92BB-4EB9-AF46-61B0A1CA5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 in the context of a entity.</a:t>
            </a:r>
          </a:p>
        </p:txBody>
      </p:sp>
    </p:spTree>
    <p:extLst>
      <p:ext uri="{BB962C8B-B14F-4D97-AF65-F5344CB8AC3E}">
        <p14:creationId xmlns:p14="http://schemas.microsoft.com/office/powerpoint/2010/main" val="116037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4422A-BF1F-45AA-9ED3-DBC3E55D6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8E252-589F-49A1-AA00-FCAE4B600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788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is stuck together.</a:t>
            </a:r>
          </a:p>
        </p:txBody>
      </p:sp>
    </p:spTree>
    <p:extLst>
      <p:ext uri="{BB962C8B-B14F-4D97-AF65-F5344CB8AC3E}">
        <p14:creationId xmlns:p14="http://schemas.microsoft.com/office/powerpoint/2010/main" val="4192431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A817-A22A-4DCD-B4DC-60716AEB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</a:t>
            </a:r>
            <a:r>
              <a:rPr lang="en-US" dirty="0">
                <a:sym typeface="Wingdings" panose="05000000000000000000" pitchFamily="2" charset="2"/>
              </a:rPr>
              <a:t> “Role Sprawl”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469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Role-based Security Limitations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Role-based works fine until you need </a:t>
            </a:r>
            <a:r>
              <a:rPr lang="en-US" altLang="en-US" i="1" dirty="0"/>
              <a:t>context</a:t>
            </a:r>
          </a:p>
          <a:p>
            <a:pPr lvl="1"/>
            <a:r>
              <a:rPr lang="en-US" altLang="en-US" dirty="0"/>
              <a:t>Grant permissions to a particular “employee”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Broadness and lack of context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br>
              <a:rPr lang="en-US" altLang="en-US" dirty="0">
                <a:sym typeface="Wingdings" panose="05000000000000000000" pitchFamily="2" charset="2"/>
              </a:rPr>
            </a:br>
            <a:r>
              <a:rPr lang="en-US" altLang="en-US" dirty="0"/>
              <a:t>limited configurability</a:t>
            </a:r>
          </a:p>
          <a:p>
            <a:pPr lvl="1"/>
            <a:r>
              <a:rPr lang="en-US" altLang="en-US" dirty="0"/>
              <a:t>Security starts getting hard-coded</a:t>
            </a:r>
          </a:p>
          <a:p>
            <a:pPr lvl="1"/>
            <a:r>
              <a:rPr lang="en-US" altLang="en-US" dirty="0"/>
              <a:t>Not configurable at run-time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989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Claims-based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Declarative security</a:t>
            </a:r>
          </a:p>
          <a:p>
            <a:endParaRPr lang="en-US" dirty="0"/>
          </a:p>
          <a:p>
            <a:r>
              <a:rPr lang="en-US" dirty="0" err="1"/>
              <a:t>System.Security.Claims</a:t>
            </a:r>
            <a:r>
              <a:rPr lang="en-US" dirty="0"/>
              <a:t> namespace</a:t>
            </a:r>
          </a:p>
          <a:p>
            <a:endParaRPr lang="en-US" dirty="0"/>
          </a:p>
          <a:p>
            <a:r>
              <a:rPr lang="en-US" dirty="0"/>
              <a:t>Name / Value Pairs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1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“Rights-based” Security?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Architecture for using Claims in the app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Breaks “what you can do” into small pieces </a:t>
            </a:r>
            <a:r>
              <a:rPr lang="en-US" altLang="en-US" sz="3200" dirty="0">
                <a:sym typeface="Wingdings" panose="05000000000000000000" pitchFamily="2" charset="2"/>
              </a:rPr>
              <a:t> Rights</a:t>
            </a:r>
            <a:endParaRPr lang="en-US" altLang="en-US" sz="3200" dirty="0"/>
          </a:p>
          <a:p>
            <a:pPr>
              <a:lnSpc>
                <a:spcPct val="90000"/>
              </a:lnSpc>
            </a:pPr>
            <a:r>
              <a:rPr lang="en-US" altLang="en-US" sz="3200" dirty="0"/>
              <a:t>Rights have context</a:t>
            </a:r>
          </a:p>
          <a:p>
            <a:pPr lvl="1">
              <a:lnSpc>
                <a:spcPct val="90000"/>
              </a:lnSpc>
            </a:pPr>
            <a:r>
              <a:rPr lang="en-US" altLang="en-US" sz="2667" dirty="0"/>
              <a:t>User is granted rights to perform an action on a particular item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User’s permissions (principal) becomes the set of these small granted rights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The Database Perspective </a:t>
            </a:r>
            <a:r>
              <a:rPr lang="en-US" altLang="en-US" sz="3200" dirty="0">
                <a:sym typeface="Wingdings" panose="05000000000000000000" pitchFamily="2" charset="2"/>
              </a:rPr>
              <a:t> </a:t>
            </a:r>
            <a:br>
              <a:rPr lang="en-US" altLang="en-US" sz="3200" dirty="0">
                <a:sym typeface="Wingdings" panose="05000000000000000000" pitchFamily="2" charset="2"/>
              </a:rPr>
            </a:br>
            <a:r>
              <a:rPr lang="en-US" altLang="en-US" sz="3200" dirty="0">
                <a:sym typeface="Wingdings" panose="05000000000000000000" pitchFamily="2" charset="2"/>
              </a:rPr>
              <a:t>	E</a:t>
            </a:r>
            <a:r>
              <a:rPr lang="en-US" altLang="en-US" sz="3200" dirty="0"/>
              <a:t>stablishes row-level permissions</a:t>
            </a:r>
          </a:p>
          <a:p>
            <a:pPr>
              <a:lnSpc>
                <a:spcPct val="90000"/>
              </a:lnSpc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4909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Roles vs. Claims / Rights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en-US" sz="2667" dirty="0"/>
              <a:t>Roles are broad</a:t>
            </a:r>
          </a:p>
          <a:p>
            <a:pPr lvl="1"/>
            <a:r>
              <a:rPr lang="en-US" altLang="en-US" dirty="0"/>
              <a:t>Secure large sections of an app</a:t>
            </a:r>
          </a:p>
          <a:p>
            <a:pPr lvl="1"/>
            <a:r>
              <a:rPr lang="en-US" altLang="en-US" dirty="0"/>
              <a:t>Grant blanket permissions to all securable items</a:t>
            </a:r>
          </a:p>
          <a:p>
            <a:pPr lvl="2"/>
            <a:r>
              <a:rPr lang="en-US" altLang="en-US" sz="2133" dirty="0"/>
              <a:t>No context</a:t>
            </a:r>
          </a:p>
          <a:p>
            <a:r>
              <a:rPr lang="en-US" altLang="en-US" sz="2667" dirty="0"/>
              <a:t>Rights are granular</a:t>
            </a:r>
          </a:p>
          <a:p>
            <a:pPr lvl="1"/>
            <a:r>
              <a:rPr lang="en-US" altLang="en-US" dirty="0"/>
              <a:t>Uses a Claim</a:t>
            </a:r>
          </a:p>
          <a:p>
            <a:pPr lvl="1"/>
            <a:r>
              <a:rPr lang="en-US" altLang="en-US" dirty="0"/>
              <a:t>Permissions relate to one item</a:t>
            </a:r>
          </a:p>
          <a:p>
            <a:pPr lvl="2"/>
            <a:r>
              <a:rPr lang="en-US" altLang="en-US" sz="2133" dirty="0"/>
              <a:t>Have context</a:t>
            </a:r>
          </a:p>
          <a:p>
            <a:pPr lvl="1"/>
            <a:r>
              <a:rPr lang="en-US" altLang="en-US" dirty="0"/>
              <a:t>Secure at the operation level</a:t>
            </a:r>
          </a:p>
          <a:p>
            <a:pPr lvl="1"/>
            <a:r>
              <a:rPr lang="en-US" altLang="en-US" dirty="0"/>
              <a:t>Reduce actions to the least common denominator</a:t>
            </a:r>
          </a:p>
          <a:p>
            <a:pPr lvl="1"/>
            <a:r>
              <a:rPr lang="en-US" altLang="en-US" dirty="0"/>
              <a:t>Store permissions as small pieces </a:t>
            </a:r>
            <a:r>
              <a:rPr lang="en-US" altLang="en-US" dirty="0">
                <a:sym typeface="Wingdings" panose="05000000000000000000" pitchFamily="2" charset="2"/>
              </a:rPr>
              <a:t> f</a:t>
            </a:r>
            <a:r>
              <a:rPr lang="en-US" altLang="en-US" dirty="0"/>
              <a:t>lexibility</a:t>
            </a:r>
          </a:p>
        </p:txBody>
      </p:sp>
    </p:spTree>
    <p:extLst>
      <p:ext uri="{BB962C8B-B14F-4D97-AF65-F5344CB8AC3E}">
        <p14:creationId xmlns:p14="http://schemas.microsoft.com/office/powerpoint/2010/main" val="277254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2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2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Claims-Based Security To Do’s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During development, identify</a:t>
            </a:r>
          </a:p>
          <a:p>
            <a:pPr lvl="1"/>
            <a:r>
              <a:rPr lang="en-US" altLang="en-US" dirty="0"/>
              <a:t>Securable Items</a:t>
            </a:r>
          </a:p>
          <a:p>
            <a:pPr lvl="1"/>
            <a:r>
              <a:rPr lang="en-US" altLang="en-US" dirty="0"/>
              <a:t>Securable Actions (Rights)</a:t>
            </a:r>
          </a:p>
          <a:p>
            <a:pPr lvl="1"/>
            <a:r>
              <a:rPr lang="en-US" altLang="en-US" dirty="0"/>
              <a:t>Broad Rights (Roles)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Keep these as actions as small (granular) as possible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298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Hooking into .NET Security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System.Security.Principal</a:t>
            </a:r>
            <a:r>
              <a:rPr lang="en-US" altLang="en-US" dirty="0"/>
              <a:t> namespace</a:t>
            </a:r>
          </a:p>
          <a:p>
            <a:r>
              <a:rPr lang="en-US" altLang="en-US" dirty="0"/>
              <a:t>Use </a:t>
            </a:r>
            <a:r>
              <a:rPr lang="en-US" altLang="en-US" dirty="0" err="1"/>
              <a:t>IIdentity</a:t>
            </a:r>
            <a:r>
              <a:rPr lang="en-US" altLang="en-US" dirty="0"/>
              <a:t> to establish “who you are”</a:t>
            </a:r>
          </a:p>
          <a:p>
            <a:r>
              <a:rPr lang="en-US" altLang="en-US" dirty="0"/>
              <a:t>Use </a:t>
            </a:r>
            <a:r>
              <a:rPr lang="en-US" altLang="en-US" dirty="0" err="1"/>
              <a:t>IPrincipal</a:t>
            </a:r>
            <a:r>
              <a:rPr lang="en-US" altLang="en-US" dirty="0"/>
              <a:t> to establish “what you can do”</a:t>
            </a:r>
          </a:p>
          <a:p>
            <a:r>
              <a:rPr lang="en-US" altLang="en-US" dirty="0" err="1"/>
              <a:t>IPrincipal</a:t>
            </a:r>
            <a:r>
              <a:rPr lang="en-US" altLang="en-US" dirty="0"/>
              <a:t> can be set onto </a:t>
            </a:r>
          </a:p>
          <a:p>
            <a:pPr lvl="1"/>
            <a:r>
              <a:rPr lang="en-US" altLang="en-US" dirty="0" err="1"/>
              <a:t>Thread.CurrentPrincipal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 err="1"/>
              <a:t>HttpContext.User</a:t>
            </a:r>
            <a:endParaRPr lang="en-US" altLang="en-US" dirty="0"/>
          </a:p>
          <a:p>
            <a:r>
              <a:rPr lang="en-US" altLang="en-US" dirty="0" err="1"/>
              <a:t>IPrincipal</a:t>
            </a:r>
            <a:r>
              <a:rPr lang="en-US" altLang="en-US" dirty="0"/>
              <a:t> is available in all tiers 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421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IPrincipal Through The Tiers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ASP.MVC / Web API</a:t>
            </a:r>
          </a:p>
          <a:p>
            <a:pPr lvl="1"/>
            <a:r>
              <a:rPr lang="en-US" altLang="en-US" dirty="0"/>
              <a:t>Should check </a:t>
            </a:r>
            <a:r>
              <a:rPr lang="en-US" altLang="en-US" dirty="0" err="1"/>
              <a:t>IPrincipal</a:t>
            </a:r>
            <a:r>
              <a:rPr lang="en-US" altLang="en-US" dirty="0"/>
              <a:t> to avoid giving the user an opportunity to </a:t>
            </a:r>
            <a:r>
              <a:rPr lang="en-US" altLang="en-US" i="1" dirty="0"/>
              <a:t>cause</a:t>
            </a:r>
            <a:r>
              <a:rPr lang="en-US" altLang="en-US" dirty="0"/>
              <a:t> security exceptions</a:t>
            </a:r>
          </a:p>
          <a:p>
            <a:r>
              <a:rPr lang="en-US" altLang="en-US" dirty="0"/>
              <a:t>Other Tier(s)</a:t>
            </a:r>
          </a:p>
          <a:p>
            <a:pPr lvl="1"/>
            <a:r>
              <a:rPr lang="en-US" altLang="en-US" dirty="0"/>
              <a:t>Makes certain that the users cannot access data or perform unauthorized operations</a:t>
            </a:r>
          </a:p>
          <a:p>
            <a:pPr lvl="1"/>
            <a:r>
              <a:rPr lang="en-US" altLang="en-US" dirty="0"/>
              <a:t>(Optional) Filter unauthorized records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761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ASP.NET MVC Security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AspNetUsers</a:t>
            </a:r>
            <a:endParaRPr lang="en-US" dirty="0"/>
          </a:p>
          <a:p>
            <a:pPr lvl="1"/>
            <a:r>
              <a:rPr lang="en-US" dirty="0"/>
              <a:t>User account info</a:t>
            </a:r>
          </a:p>
          <a:p>
            <a:pPr lvl="1"/>
            <a:r>
              <a:rPr lang="en-US" dirty="0"/>
              <a:t>Local accounts</a:t>
            </a:r>
          </a:p>
          <a:p>
            <a:pPr lvl="1"/>
            <a:r>
              <a:rPr lang="en-US" dirty="0"/>
              <a:t>Username, password,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 err="1"/>
              <a:t>AspNetUserLogins</a:t>
            </a:r>
            <a:endParaRPr lang="en-US" dirty="0"/>
          </a:p>
          <a:p>
            <a:pPr lvl="1"/>
            <a:r>
              <a:rPr lang="en-US" dirty="0"/>
              <a:t>“Social” logins</a:t>
            </a:r>
          </a:p>
          <a:p>
            <a:pPr lvl="1"/>
            <a:r>
              <a:rPr lang="en-US" dirty="0"/>
              <a:t>Mappings between external logins &amp; local info</a:t>
            </a:r>
          </a:p>
          <a:p>
            <a:pPr lvl="1"/>
            <a:r>
              <a:rPr lang="en-US" dirty="0"/>
              <a:t>Microsoft Account, </a:t>
            </a:r>
            <a:br>
              <a:rPr lang="en-US" dirty="0"/>
            </a:br>
            <a:r>
              <a:rPr lang="en-US" dirty="0"/>
              <a:t>Facebook, Twitter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AspNetRoles</a:t>
            </a:r>
            <a:endParaRPr lang="en-US" dirty="0"/>
          </a:p>
          <a:p>
            <a:pPr lvl="1"/>
            <a:r>
              <a:rPr lang="en-US" dirty="0"/>
              <a:t>List of roles in application</a:t>
            </a:r>
          </a:p>
          <a:p>
            <a:r>
              <a:rPr lang="en-US" dirty="0" err="1"/>
              <a:t>AspNetUserRoles</a:t>
            </a:r>
            <a:endParaRPr lang="en-US" dirty="0"/>
          </a:p>
          <a:p>
            <a:pPr lvl="1"/>
            <a:r>
              <a:rPr lang="en-US" dirty="0"/>
              <a:t>Roles per user</a:t>
            </a:r>
          </a:p>
          <a:p>
            <a:r>
              <a:rPr lang="en-US" dirty="0" err="1"/>
              <a:t>AspNetUserClaims</a:t>
            </a:r>
            <a:endParaRPr lang="en-US" dirty="0"/>
          </a:p>
          <a:p>
            <a:pPr lvl="1"/>
            <a:r>
              <a:rPr lang="en-US" dirty="0"/>
              <a:t>Custom claims</a:t>
            </a:r>
          </a:p>
          <a:p>
            <a:pPr lvl="1"/>
            <a:r>
              <a:rPr lang="en-US" dirty="0" err="1"/>
              <a:t>ClaimType</a:t>
            </a:r>
            <a:endParaRPr lang="en-US" dirty="0"/>
          </a:p>
          <a:p>
            <a:pPr lvl="1"/>
            <a:r>
              <a:rPr lang="en-US" dirty="0" err="1"/>
              <a:t>ClaimValue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6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Benjamin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319319" cy="4351338"/>
          </a:xfrm>
        </p:spPr>
        <p:txBody>
          <a:bodyPr>
            <a:normAutofit/>
          </a:bodyPr>
          <a:lstStyle/>
          <a:p>
            <a:r>
              <a:rPr lang="en-US" dirty="0"/>
              <a:t>Brookline, MA</a:t>
            </a:r>
          </a:p>
          <a:p>
            <a:r>
              <a:rPr lang="en-US" dirty="0"/>
              <a:t>Consultant &amp; Trainer</a:t>
            </a:r>
          </a:p>
          <a:p>
            <a:r>
              <a:rPr lang="en-US" dirty="0"/>
              <a:t>Scrum, DevOps, </a:t>
            </a:r>
            <a:br>
              <a:rPr lang="en-US" dirty="0"/>
            </a:br>
            <a:r>
              <a:rPr lang="en-US" dirty="0"/>
              <a:t>Team Foundation Server, </a:t>
            </a:r>
            <a:br>
              <a:rPr lang="en-US" dirty="0"/>
            </a:br>
            <a:r>
              <a:rPr lang="en-US" dirty="0"/>
              <a:t>Software Architecture &amp; Testing</a:t>
            </a:r>
          </a:p>
          <a:p>
            <a:r>
              <a:rPr lang="en-US" dirty="0"/>
              <a:t>Microsoft MVP</a:t>
            </a:r>
          </a:p>
          <a:p>
            <a:r>
              <a:rPr lang="en-US" dirty="0"/>
              <a:t>Pluralsight Author</a:t>
            </a:r>
          </a:p>
          <a:p>
            <a:r>
              <a:rPr lang="en-US" dirty="0"/>
              <a:t>Scrum.org Trainer</a:t>
            </a:r>
          </a:p>
          <a:p>
            <a:r>
              <a:rPr lang="en-US" dirty="0"/>
              <a:t>@benday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773" y="2942846"/>
            <a:ext cx="4618875" cy="997055"/>
          </a:xfrm>
          <a:prstGeom prst="rect">
            <a:avLst/>
          </a:prstGeom>
        </p:spPr>
      </p:pic>
      <p:pic>
        <p:nvPicPr>
          <p:cNvPr id="6" name="Picture 5" descr="benday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773" y="1890493"/>
            <a:ext cx="4493040" cy="907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253" y="4241706"/>
            <a:ext cx="2629955" cy="9096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574" y="4420998"/>
            <a:ext cx="1659598" cy="67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815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Adjusting Claims at Login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ApplicationUser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Extends </a:t>
            </a:r>
            <a:r>
              <a:rPr lang="en-US" dirty="0" err="1"/>
              <a:t>System.Security.Claims.IdentityUser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GenerateUserIdentityAsync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Any claims adjustments go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092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Demos in ASP.NET </a:t>
            </a:r>
          </a:p>
          <a:p>
            <a:pPr lvl="1"/>
            <a:r>
              <a:rPr lang="en-US" dirty="0"/>
              <a:t>Roles</a:t>
            </a:r>
          </a:p>
          <a:p>
            <a:pPr lvl="1"/>
            <a:r>
              <a:rPr lang="en-US" dirty="0"/>
              <a:t>Claims</a:t>
            </a:r>
          </a:p>
          <a:p>
            <a:endParaRPr lang="en-US" dirty="0"/>
          </a:p>
          <a:p>
            <a:r>
              <a:rPr lang="en-US" dirty="0"/>
              <a:t>Demos in ASP.NET Core</a:t>
            </a:r>
          </a:p>
          <a:p>
            <a:pPr lvl="1"/>
            <a:r>
              <a:rPr lang="en-US"/>
              <a:t>Policies</a:t>
            </a:r>
          </a:p>
          <a:p>
            <a:pPr lvl="1"/>
            <a:r>
              <a:rPr lang="en-US" dirty="0"/>
              <a:t>Microsoft Account Provider</a:t>
            </a:r>
          </a:p>
        </p:txBody>
      </p:sp>
    </p:spTree>
    <p:extLst>
      <p:ext uri="{BB962C8B-B14F-4D97-AF65-F5344CB8AC3E}">
        <p14:creationId xmlns:p14="http://schemas.microsoft.com/office/powerpoint/2010/main" val="38798175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last questions?</a:t>
            </a:r>
          </a:p>
        </p:txBody>
      </p:sp>
    </p:spTree>
    <p:extLst>
      <p:ext uri="{BB962C8B-B14F-4D97-AF65-F5344CB8AC3E}">
        <p14:creationId xmlns:p14="http://schemas.microsoft.com/office/powerpoint/2010/main" val="14604846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>
                <a:latin typeface="Segoe UI" panose="020B0502040204020203" pitchFamily="34" charset="0"/>
                <a:cs typeface="Segoe UI" panose="020B0502040204020203" pitchFamily="34" charset="0"/>
              </a:rPr>
              <a:t>Thank you.</a:t>
            </a:r>
            <a:endParaRPr lang="en-US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4" descr="benday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9110" y="4171227"/>
            <a:ext cx="6414409" cy="129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06727" y="5595362"/>
            <a:ext cx="5791891" cy="615516"/>
          </a:xfrm>
          <a:prstGeom prst="rect">
            <a:avLst/>
          </a:prstGeom>
          <a:noFill/>
        </p:spPr>
        <p:txBody>
          <a:bodyPr wrap="none" lIns="179285" tIns="143428" rIns="179285" bIns="143428" rtlCol="0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r>
              <a:rPr lang="en-US" sz="2353" dirty="0">
                <a:latin typeface="Segoe UI" panose="020B0502040204020203" pitchFamily="34" charset="0"/>
                <a:cs typeface="Segoe UI" panose="020B0502040204020203" pitchFamily="34" charset="0"/>
              </a:rPr>
              <a:t>www.benday.com | benday@benday.com</a:t>
            </a:r>
          </a:p>
        </p:txBody>
      </p:sp>
    </p:spTree>
    <p:extLst>
      <p:ext uri="{BB962C8B-B14F-4D97-AF65-F5344CB8AC3E}">
        <p14:creationId xmlns:p14="http://schemas.microsoft.com/office/powerpoint/2010/main" val="250753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Pluralsight.com</a:t>
            </a:r>
          </a:p>
          <a:p>
            <a:endParaRPr lang="en-US" dirty="0"/>
          </a:p>
          <a:p>
            <a:r>
              <a:rPr lang="en-US" dirty="0"/>
              <a:t>Online courses</a:t>
            </a:r>
          </a:p>
          <a:p>
            <a:endParaRPr lang="en-US" dirty="0"/>
          </a:p>
          <a:p>
            <a:r>
              <a:rPr lang="en-US" dirty="0"/>
              <a:t>DevOps with TFS2017</a:t>
            </a:r>
          </a:p>
          <a:p>
            <a:pPr lvl="1"/>
            <a:r>
              <a:rPr lang="en-US" dirty="0"/>
              <a:t>Fresh!</a:t>
            </a:r>
          </a:p>
          <a:p>
            <a:endParaRPr lang="en-US" dirty="0"/>
          </a:p>
          <a:p>
            <a:r>
              <a:rPr lang="en-US" dirty="0"/>
              <a:t>DevOps with TFS2015</a:t>
            </a:r>
          </a:p>
          <a:p>
            <a:endParaRPr lang="en-US" dirty="0"/>
          </a:p>
          <a:p>
            <a:r>
              <a:rPr lang="en-US" dirty="0"/>
              <a:t>Scrum Master Skills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562" y="529378"/>
            <a:ext cx="4618875" cy="997055"/>
          </a:xfrm>
          <a:prstGeom prst="rect">
            <a:avLst/>
          </a:prstGeom>
        </p:spPr>
      </p:pic>
      <p:pic>
        <p:nvPicPr>
          <p:cNvPr id="1026" name="Picture 2" descr="C:\Users\benda\AppData\Local\Temp\SNAGHTML625f9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143" y="1854941"/>
            <a:ext cx="4881065" cy="452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4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with the show.</a:t>
            </a:r>
          </a:p>
        </p:txBody>
      </p:sp>
    </p:spTree>
    <p:extLst>
      <p:ext uri="{BB962C8B-B14F-4D97-AF65-F5344CB8AC3E}">
        <p14:creationId xmlns:p14="http://schemas.microsoft.com/office/powerpoint/2010/main" val="398105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take away:</a:t>
            </a:r>
            <a:br>
              <a:rPr lang="en-US" dirty="0"/>
            </a:br>
            <a:r>
              <a:rPr lang="en-US" dirty="0"/>
              <a:t>Don’t hard-code your security</a:t>
            </a:r>
          </a:p>
        </p:txBody>
      </p:sp>
    </p:spTree>
    <p:extLst>
      <p:ext uri="{BB962C8B-B14F-4D97-AF65-F5344CB8AC3E}">
        <p14:creationId xmlns:p14="http://schemas.microsoft.com/office/powerpoint/2010/main" val="342457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BTW, you’re probably </a:t>
            </a:r>
            <a:br>
              <a:rPr lang="en-US" dirty="0"/>
            </a:br>
            <a:r>
              <a:rPr lang="en-US" dirty="0"/>
              <a:t>hard-coding your security.</a:t>
            </a:r>
          </a:p>
        </p:txBody>
      </p:sp>
    </p:spTree>
    <p:extLst>
      <p:ext uri="{BB962C8B-B14F-4D97-AF65-F5344CB8AC3E}">
        <p14:creationId xmlns:p14="http://schemas.microsoft.com/office/powerpoint/2010/main" val="180730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security requirements?</a:t>
            </a:r>
            <a:br>
              <a:rPr lang="en-US" dirty="0"/>
            </a:br>
            <a:r>
              <a:rPr lang="en-US" dirty="0"/>
              <a:t>You’re probably fine.</a:t>
            </a:r>
          </a:p>
        </p:txBody>
      </p:sp>
    </p:spTree>
    <p:extLst>
      <p:ext uri="{BB962C8B-B14F-4D97-AF65-F5344CB8AC3E}">
        <p14:creationId xmlns:p14="http://schemas.microsoft.com/office/powerpoint/2010/main" val="241225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">
      <a:majorFont>
        <a:latin typeface="Segoe UI Semi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793</Words>
  <Application>Microsoft Office PowerPoint</Application>
  <PresentationFormat>Widescreen</PresentationFormat>
  <Paragraphs>217</Paragraphs>
  <Slides>43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Courier New</vt:lpstr>
      <vt:lpstr>Segoe UI</vt:lpstr>
      <vt:lpstr>Segoe UI Semilight</vt:lpstr>
      <vt:lpstr>Wingdings</vt:lpstr>
      <vt:lpstr>Office Theme</vt:lpstr>
      <vt:lpstr>Role-Based Security Stinks:  Better Authorization in ASP.NET</vt:lpstr>
      <vt:lpstr>Role-Based Security Stinks:  Better Authorization in ASP.NET</vt:lpstr>
      <vt:lpstr>PowerPoint Presentation</vt:lpstr>
      <vt:lpstr>Benjamin Day</vt:lpstr>
      <vt:lpstr>PowerPoint Presentation</vt:lpstr>
      <vt:lpstr>On with the show.</vt:lpstr>
      <vt:lpstr>Big take away: Don’t hard-code your security</vt:lpstr>
      <vt:lpstr>BTW, you’re probably  hard-coding your security.</vt:lpstr>
      <vt:lpstr>Simple security requirements? You’re probably fine.</vt:lpstr>
      <vt:lpstr>Complex or shifting? Ouch.</vt:lpstr>
      <vt:lpstr>Flexibility.</vt:lpstr>
      <vt:lpstr>The Two Parts of Security</vt:lpstr>
      <vt:lpstr>Naming in the ASP.NET world  has gotten fuzzy.</vt:lpstr>
      <vt:lpstr>ASP.NET Versions</vt:lpstr>
      <vt:lpstr>Role-based Security?</vt:lpstr>
      <vt:lpstr>Role-based Security Example</vt:lpstr>
      <vt:lpstr>Role-based Security Example: Code</vt:lpstr>
      <vt:lpstr>Role-based Security Hits a Snag</vt:lpstr>
      <vt:lpstr>Role-based Security Hits a Snag</vt:lpstr>
      <vt:lpstr>Role-based Security Hits a Snag</vt:lpstr>
      <vt:lpstr>So what starts simply enough as…</vt:lpstr>
      <vt:lpstr>principal.IsInRole("HR Associate") principal.IsInRole("HR Manager") principal.IsInRole("CEO")</vt:lpstr>
      <vt:lpstr>principal.IsInRole("HR Associate BOS") principal.IsInRole("HR Manager BOS") principal.IsInRole("HR Associate MKE") principal.IsInRole("HR Manager MKE") principal.IsInRole("CEO")</vt:lpstr>
      <vt:lpstr>principal.IsInRole("HR Associate BOS") principal.IsInRole("HR Manager BOS") principal.IsInRole("HR Associate MKE") principal.IsInRole("HR Manager MKE") principal.IsInRole("HR Associate NYC") principal.IsInRole("HR Manager NYC") principal.IsInRole("CEO")</vt:lpstr>
      <vt:lpstr>principal.IsInRole("HR Associate BOS") principal.IsInRole("HR Manager BOS") principal.IsInRole("HR Associate MKE") principal.IsInRole("HR Manager MKE") principal.IsInRole("HR Associate NYC") principal.IsInRole("HR Manager NYC") principal.IsInRole("VP BOS") principal.IsInRole("VP MKE") principal.IsInRole("VP NYC") principal.IsInRole("CEO")</vt:lpstr>
      <vt:lpstr>What’s broken? Permissions are implied by  role membership.</vt:lpstr>
      <vt:lpstr>The role doesn’t mean anything.</vt:lpstr>
      <vt:lpstr>What’s missing? Context.</vt:lpstr>
      <vt:lpstr>Permissions in the context of a entity.</vt:lpstr>
      <vt:lpstr>Everything is stuck together.</vt:lpstr>
      <vt:lpstr>Changes  “Role Sprawl”</vt:lpstr>
      <vt:lpstr>Role-based Security Limitations</vt:lpstr>
      <vt:lpstr>Claims-based Security</vt:lpstr>
      <vt:lpstr>“Rights-based” Security?</vt:lpstr>
      <vt:lpstr>Roles vs. Claims / Rights</vt:lpstr>
      <vt:lpstr>Claims-Based Security To Do’s</vt:lpstr>
      <vt:lpstr>Hooking into .NET Security</vt:lpstr>
      <vt:lpstr>IPrincipal Through The Tiers</vt:lpstr>
      <vt:lpstr>ASP.NET MVC Security Schema</vt:lpstr>
      <vt:lpstr>Adjusting Claims at Login</vt:lpstr>
      <vt:lpstr>DEMOS!</vt:lpstr>
      <vt:lpstr>Any last questions?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Day</dc:creator>
  <cp:lastModifiedBy>Benjamin Day</cp:lastModifiedBy>
  <cp:revision>64</cp:revision>
  <dcterms:created xsi:type="dcterms:W3CDTF">2016-10-27T16:21:59Z</dcterms:created>
  <dcterms:modified xsi:type="dcterms:W3CDTF">2017-10-17T19:02:31Z</dcterms:modified>
</cp:coreProperties>
</file>