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98" r:id="rId5"/>
  </p:sldMasterIdLst>
  <p:notesMasterIdLst>
    <p:notesMasterId r:id="rId52"/>
  </p:notesMasterIdLst>
  <p:sldIdLst>
    <p:sldId id="287" r:id="rId6"/>
    <p:sldId id="331" r:id="rId7"/>
    <p:sldId id="288" r:id="rId8"/>
    <p:sldId id="289" r:id="rId9"/>
    <p:sldId id="290" r:id="rId10"/>
    <p:sldId id="291" r:id="rId11"/>
    <p:sldId id="293" r:id="rId12"/>
    <p:sldId id="295" r:id="rId13"/>
    <p:sldId id="296" r:id="rId14"/>
    <p:sldId id="297" r:id="rId15"/>
    <p:sldId id="298" r:id="rId16"/>
    <p:sldId id="310" r:id="rId17"/>
    <p:sldId id="299" r:id="rId18"/>
    <p:sldId id="300" r:id="rId19"/>
    <p:sldId id="302" r:id="rId20"/>
    <p:sldId id="301" r:id="rId21"/>
    <p:sldId id="314" r:id="rId22"/>
    <p:sldId id="303" r:id="rId23"/>
    <p:sldId id="305" r:id="rId24"/>
    <p:sldId id="306" r:id="rId25"/>
    <p:sldId id="307" r:id="rId26"/>
    <p:sldId id="308" r:id="rId27"/>
    <p:sldId id="309" r:id="rId28"/>
    <p:sldId id="311" r:id="rId29"/>
    <p:sldId id="304" r:id="rId30"/>
    <p:sldId id="294" r:id="rId31"/>
    <p:sldId id="312" r:id="rId32"/>
    <p:sldId id="313" r:id="rId33"/>
    <p:sldId id="315" r:id="rId34"/>
    <p:sldId id="292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28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4AA5D3-6AB7-40F5-8265-0B61FD5FD897}">
          <p14:sldIdLst>
            <p14:sldId id="287"/>
            <p14:sldId id="331"/>
            <p14:sldId id="288"/>
            <p14:sldId id="289"/>
            <p14:sldId id="290"/>
            <p14:sldId id="291"/>
            <p14:sldId id="293"/>
            <p14:sldId id="295"/>
            <p14:sldId id="296"/>
            <p14:sldId id="297"/>
            <p14:sldId id="298"/>
            <p14:sldId id="310"/>
            <p14:sldId id="299"/>
            <p14:sldId id="300"/>
            <p14:sldId id="302"/>
            <p14:sldId id="301"/>
            <p14:sldId id="314"/>
            <p14:sldId id="303"/>
            <p14:sldId id="305"/>
            <p14:sldId id="306"/>
            <p14:sldId id="307"/>
            <p14:sldId id="308"/>
            <p14:sldId id="309"/>
            <p14:sldId id="311"/>
            <p14:sldId id="304"/>
            <p14:sldId id="294"/>
            <p14:sldId id="312"/>
            <p14:sldId id="313"/>
            <p14:sldId id="315"/>
            <p14:sldId id="292"/>
            <p14:sldId id="316"/>
            <p14:sldId id="317"/>
            <p14:sldId id="318"/>
            <p14:sldId id="319"/>
            <p14:sldId id="320"/>
          </p14:sldIdLst>
        </p14:section>
        <p14:section name="ASP.NET Core on IIS" id="{195914DA-FBCE-4E86-8007-BCC4D3230A80}">
          <p14:sldIdLst>
            <p14:sldId id="321"/>
            <p14:sldId id="322"/>
          </p14:sldIdLst>
        </p14:section>
        <p14:section name="TFS Build &amp; Release" id="{D21B79D7-F21E-4A79-BC83-B4EEB513C100}">
          <p14:sldIdLst>
            <p14:sldId id="323"/>
            <p14:sldId id="324"/>
            <p14:sldId id="325"/>
            <p14:sldId id="326"/>
            <p14:sldId id="327"/>
          </p14:sldIdLst>
        </p14:section>
        <p14:section name="Outro" id="{A6B237DD-7B02-4F8F-B8BE-371F7E5C7941}">
          <p14:sldIdLst>
            <p14:sldId id="328"/>
            <p14:sldId id="329"/>
            <p14:sldId id="330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Brazeau" initials="NB" lastIdx="2" clrIdx="0">
    <p:extLst>
      <p:ext uri="{19B8F6BF-5375-455C-9EA6-DF929625EA0E}">
        <p15:presenceInfo xmlns:p15="http://schemas.microsoft.com/office/powerpoint/2012/main" userId="S-1-5-21-2127521184-1604012920-1887927527-16880922" providerId="AD"/>
      </p:ext>
    </p:extLst>
  </p:cmAuthor>
  <p:cmAuthor id="2" name="Achim Dettweiler" initials="AD" lastIdx="4" clrIdx="1">
    <p:extLst>
      <p:ext uri="{19B8F6BF-5375-455C-9EA6-DF929625EA0E}">
        <p15:presenceInfo xmlns:p15="http://schemas.microsoft.com/office/powerpoint/2012/main" userId="S-1-5-21-2127521184-1604012920-1887927527-8448984" providerId="AD"/>
      </p:ext>
    </p:extLst>
  </p:cmAuthor>
  <p:cmAuthor id="3" name="Beth Massi" initials="BM" lastIdx="4" clrIdx="2">
    <p:extLst>
      <p:ext uri="{19B8F6BF-5375-455C-9EA6-DF929625EA0E}">
        <p15:presenceInfo xmlns:p15="http://schemas.microsoft.com/office/powerpoint/2012/main" userId="S-1-5-21-2127521184-1604012920-1887927527-3218060" providerId="AD"/>
      </p:ext>
    </p:extLst>
  </p:cmAuthor>
  <p:cmAuthor id="4" name="Diego Vega" initials="DV" lastIdx="2" clrIdx="3">
    <p:extLst>
      <p:ext uri="{19B8F6BF-5375-455C-9EA6-DF929625EA0E}">
        <p15:presenceInfo xmlns:p15="http://schemas.microsoft.com/office/powerpoint/2012/main" userId="S003BFFD801C0A84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338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63" autoAdjust="0"/>
  </p:normalViewPr>
  <p:slideViewPr>
    <p:cSldViewPr snapToGrid="0">
      <p:cViewPr varScale="1">
        <p:scale>
          <a:sx n="78" d="100"/>
          <a:sy n="78" d="100"/>
        </p:scale>
        <p:origin x="127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da\Dropbox\projects\PluralSight\devops-skills-with-vs2015-tfs2015\courseware\gerald-weinberg-multitas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Task A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0.4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C-4B24-BE33-66E95725F0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Task B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0.4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C-4B24-BE33-66E95725F0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Task C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0C-4B24-BE33-66E95725F0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Task D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0C-4B24-BE33-66E95725F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0C-4B24-BE33-66E95725F0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Task E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0C-4B24-BE33-66E95725F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0C-4B24-BE33-66E95725F0C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F0C-4B24-BE33-66E95725F0C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</c:v>
                </c:pt>
                <c:pt idx="1">
                  <c:v>0.19999999999999996</c:v>
                </c:pt>
                <c:pt idx="2">
                  <c:v>0.39999999999999991</c:v>
                </c:pt>
                <c:pt idx="3">
                  <c:v>0.6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F0C-4B24-BE33-66E95725F0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19373824"/>
        <c:axId val="-2035179952"/>
      </c:barChart>
      <c:catAx>
        <c:axId val="181937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5179952"/>
        <c:crosses val="autoZero"/>
        <c:auto val="1"/>
        <c:lblAlgn val="ctr"/>
        <c:lblOffset val="100"/>
        <c:noMultiLvlLbl val="0"/>
      </c:catAx>
      <c:valAx>
        <c:axId val="-2035179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1937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0A5C-BDFE-4AA0-8363-842B4B5195F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195A8-0CC9-4EC5-84EE-12317B82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5A8-0CC9-4EC5-84EE-12317B821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https://channel9.msdn.com/Events/dotnetConf/2017/T219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5A8-0CC9-4EC5-84EE-12317B821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5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EB8A-53A4-4077-8798-610E05BE84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3" y="6119147"/>
            <a:ext cx="1253377" cy="268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3560EA-E0BC-4D23-AB03-94687AB577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0227"/>
            <a:ext cx="12193160" cy="3518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CBA2C8-3215-4ADB-AC4C-D39B15E75B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60" y="5098627"/>
            <a:ext cx="12193160" cy="3518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3B10B-C71C-4EF5-A560-A735E108C70D}"/>
              </a:ext>
            </a:extLst>
          </p:cNvPr>
          <p:cNvSpPr txBox="1"/>
          <p:nvPr userDrawn="1"/>
        </p:nvSpPr>
        <p:spPr>
          <a:xfrm>
            <a:off x="380011" y="2087126"/>
            <a:ext cx="10390909" cy="9048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Session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4DF33-867A-4A36-83BA-1B9AEE45800C}"/>
              </a:ext>
            </a:extLst>
          </p:cNvPr>
          <p:cNvSpPr txBox="1"/>
          <p:nvPr userDrawn="1"/>
        </p:nvSpPr>
        <p:spPr>
          <a:xfrm>
            <a:off x="380011" y="4132614"/>
            <a:ext cx="4969823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9E9A-5DF0-461C-9286-4130DEB11327}"/>
              </a:ext>
            </a:extLst>
          </p:cNvPr>
          <p:cNvSpPr txBox="1"/>
          <p:nvPr userDrawn="1"/>
        </p:nvSpPr>
        <p:spPr>
          <a:xfrm>
            <a:off x="8201320" y="5448693"/>
            <a:ext cx="4128940" cy="154196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Learn. Imagine. Build.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6600" dirty="0">
                <a:solidFill>
                  <a:schemeClr val="bg1"/>
                </a:solidFill>
                <a:latin typeface="+mn-lt"/>
              </a:rPr>
              <a:t>.NET Conf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9227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056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1362"/>
            <a:ext cx="9144000" cy="65643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2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2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00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5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265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64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Pr>
        <a:solidFill>
          <a:srgbClr val="6E3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05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187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27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12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1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047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645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3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1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9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32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3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530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5498" y="2881341"/>
            <a:ext cx="10010687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Video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52" y="882710"/>
            <a:ext cx="7984402" cy="5763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80949" y="1070515"/>
            <a:ext cx="10415239" cy="4638908"/>
          </a:xfrm>
          <a:prstGeom prst="rect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62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Pl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68047" y="2084172"/>
            <a:ext cx="11354714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81615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urple">
    <p:bg>
      <p:bgPr>
        <a:solidFill>
          <a:srgbClr val="6E3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029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49114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70906" y="-217"/>
            <a:ext cx="935477" cy="5654619"/>
            <a:chOff x="12618967" y="-221"/>
            <a:chExt cx="954235" cy="5767187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-221"/>
              <a:ext cx="954235" cy="5767187"/>
              <a:chOff x="12618967" y="-221"/>
              <a:chExt cx="954235" cy="5767187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49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49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49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49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49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49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49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kern="120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490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49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7813" y="258334"/>
                <a:ext cx="843944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6691" y="4228746"/>
                <a:ext cx="2647253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980" baseline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98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490" baseline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49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AC467E-40BB-4167-B886-3BE80F4C6BFF}"/>
              </a:ext>
            </a:extLst>
          </p:cNvPr>
          <p:cNvGrpSpPr/>
          <p:nvPr userDrawn="1"/>
        </p:nvGrpSpPr>
        <p:grpSpPr>
          <a:xfrm>
            <a:off x="1" y="6150820"/>
            <a:ext cx="13541654" cy="904863"/>
            <a:chOff x="1" y="6150820"/>
            <a:chExt cx="13541654" cy="9048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122FB3-2713-493C-AB08-276B6613B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" y="6272117"/>
              <a:ext cx="12192000" cy="59055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9C8AD2-E3AF-433C-91E6-F177F22D3A0D}"/>
                </a:ext>
              </a:extLst>
            </p:cNvPr>
            <p:cNvSpPr txBox="1"/>
            <p:nvPr userDrawn="1"/>
          </p:nvSpPr>
          <p:spPr>
            <a:xfrm>
              <a:off x="9412715" y="6150820"/>
              <a:ext cx="4128940" cy="904863"/>
            </a:xfrm>
            <a:prstGeom prst="rect">
              <a:avLst/>
            </a:prstGeom>
            <a:noFill/>
            <a:effectLst>
              <a:outerShdw sx="1000" sy="1000" algn="ctr" rotWithShape="0">
                <a:schemeClr val="bg1"/>
              </a:outerShdw>
            </a:effectLst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4400" dirty="0">
                  <a:solidFill>
                    <a:srgbClr val="F8F8F8"/>
                  </a:solidFill>
                  <a:effectLst/>
                  <a:latin typeface="+mn-lt"/>
                </a:rPr>
                <a:t>.NET Conf</a:t>
              </a:r>
              <a:endParaRPr lang="en-US" sz="4400" dirty="0">
                <a:solidFill>
                  <a:srgbClr val="F8F8F8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87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3" r:id="rId6"/>
    <p:sldLayoutId id="2147483686" r:id="rId7"/>
    <p:sldLayoutId id="2147483687" r:id="rId8"/>
    <p:sldLayoutId id="2147483697" r:id="rId9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03104" y="6320869"/>
            <a:ext cx="40719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10299" y="6381292"/>
            <a:ext cx="245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@benday</a:t>
            </a:r>
            <a:r>
              <a:rPr lang="en-US" sz="1400" dirty="0"/>
              <a:t> |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www.benday.com</a:t>
            </a:r>
          </a:p>
        </p:txBody>
      </p:sp>
    </p:spTree>
    <p:extLst>
      <p:ext uri="{BB962C8B-B14F-4D97-AF65-F5344CB8AC3E}">
        <p14:creationId xmlns:p14="http://schemas.microsoft.com/office/powerpoint/2010/main" val="257300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dotnetcore.2.0.0-windowshosting" TargetMode="External"/><Relationship Id="rId2" Type="http://schemas.openxmlformats.org/officeDocument/2006/relationships/hyperlink" Target="https://go.microsoft.com/fwlink/?linkid=848766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E340D-E4F5-43F6-B9CB-F9B75FA82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0227"/>
            <a:ext cx="12193160" cy="3518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C0FB0-4C94-4FAB-9C64-1B93E8C5E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60" y="5098627"/>
            <a:ext cx="12193160" cy="3518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6E106-D1CC-47CA-8569-84F2DB6A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92" y="5462650"/>
            <a:ext cx="4294908" cy="724705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Learn. Imagine. Build.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7200" dirty="0">
                <a:solidFill>
                  <a:schemeClr val="bg1"/>
                </a:solidFill>
                <a:latin typeface="+mn-lt"/>
              </a:rPr>
              <a:t>.NET Conf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58538-92E4-4599-A7E3-7B6D8A353732}"/>
              </a:ext>
            </a:extLst>
          </p:cNvPr>
          <p:cNvSpPr txBox="1"/>
          <p:nvPr/>
        </p:nvSpPr>
        <p:spPr>
          <a:xfrm>
            <a:off x="380011" y="2087126"/>
            <a:ext cx="10390909" cy="151426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DevOps with ASP.NET Core, EF Core, &amp; TFS2017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B2266-E97B-470D-97CF-784B6D847E77}"/>
              </a:ext>
            </a:extLst>
          </p:cNvPr>
          <p:cNvSpPr txBox="1"/>
          <p:nvPr/>
        </p:nvSpPr>
        <p:spPr>
          <a:xfrm>
            <a:off x="380011" y="4132614"/>
            <a:ext cx="4969823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Benjamin Day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@</a:t>
            </a:r>
            <a:r>
              <a:rPr lang="en-US" sz="2400" dirty="0" err="1">
                <a:solidFill>
                  <a:schemeClr val="bg1"/>
                </a:solidFill>
              </a:rPr>
              <a:t>benday</a:t>
            </a:r>
            <a:r>
              <a:rPr lang="en-US" sz="2400" dirty="0">
                <a:solidFill>
                  <a:schemeClr val="bg1"/>
                </a:solidFill>
              </a:rPr>
              <a:t> | www.benday.com</a:t>
            </a:r>
          </a:p>
        </p:txBody>
      </p:sp>
      <p:pic>
        <p:nvPicPr>
          <p:cNvPr id="8" name="Picture 7" descr="MVPLogo_Small">
            <a:extLst>
              <a:ext uri="{FF2B5EF4-FFF2-40B4-BE49-F238E27FC236}">
                <a16:creationId xmlns:a16="http://schemas.microsoft.com/office/drawing/2014/main" id="{9F1B24F4-5053-4840-BEC1-A7AE6BE79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464" y="5169821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828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i="1" dirty="0"/>
              <a:t>delivery</a:t>
            </a:r>
            <a:r>
              <a:rPr lang="en-US" dirty="0"/>
              <a:t> not software </a:t>
            </a:r>
            <a:r>
              <a:rPr lang="en-US" i="1" dirty="0"/>
              <a:t>development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43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that slows you down, </a:t>
            </a:r>
            <a:br>
              <a:rPr lang="en-US" dirty="0"/>
            </a:br>
            <a:r>
              <a:rPr lang="en-US" dirty="0"/>
              <a:t>automate it.</a:t>
            </a:r>
          </a:p>
        </p:txBody>
      </p:sp>
    </p:spTree>
    <p:extLst>
      <p:ext uri="{BB962C8B-B14F-4D97-AF65-F5344CB8AC3E}">
        <p14:creationId xmlns:p14="http://schemas.microsoft.com/office/powerpoint/2010/main" val="120279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that’s painful, </a:t>
            </a:r>
            <a:br>
              <a:rPr lang="en-US" dirty="0"/>
            </a:br>
            <a:r>
              <a:rPr lang="en-US" dirty="0"/>
              <a:t>automate it.</a:t>
            </a:r>
          </a:p>
        </p:txBody>
      </p:sp>
    </p:spTree>
    <p:extLst>
      <p:ext uri="{BB962C8B-B14F-4D97-AF65-F5344CB8AC3E}">
        <p14:creationId xmlns:p14="http://schemas.microsoft.com/office/powerpoint/2010/main" val="63803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DevOps?</a:t>
            </a:r>
          </a:p>
        </p:txBody>
      </p:sp>
    </p:spTree>
    <p:extLst>
      <p:ext uri="{BB962C8B-B14F-4D97-AF65-F5344CB8AC3E}">
        <p14:creationId xmlns:p14="http://schemas.microsoft.com/office/powerpoint/2010/main" val="407325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is a mindset plus a set of practices that focuses on automation.</a:t>
            </a:r>
          </a:p>
        </p:txBody>
      </p:sp>
    </p:spTree>
    <p:extLst>
      <p:ext uri="{BB962C8B-B14F-4D97-AF65-F5344CB8AC3E}">
        <p14:creationId xmlns:p14="http://schemas.microsoft.com/office/powerpoint/2010/main" val="34100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DevOps?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Minimize distractions. </a:t>
            </a:r>
            <a:br>
              <a:rPr lang="en-US" dirty="0"/>
            </a:br>
            <a:r>
              <a:rPr lang="en-US" dirty="0"/>
              <a:t>Make delivery &amp; deployment easy.</a:t>
            </a:r>
          </a:p>
        </p:txBody>
      </p:sp>
    </p:spTree>
    <p:extLst>
      <p:ext uri="{BB962C8B-B14F-4D97-AF65-F5344CB8AC3E}">
        <p14:creationId xmlns:p14="http://schemas.microsoft.com/office/powerpoint/2010/main" val="143162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DevOps?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distractions</a:t>
            </a:r>
          </a:p>
          <a:p>
            <a:endParaRPr lang="en-US" dirty="0"/>
          </a:p>
          <a:p>
            <a:r>
              <a:rPr lang="en-US" dirty="0"/>
              <a:t>Focus on delivering software</a:t>
            </a:r>
          </a:p>
          <a:p>
            <a:endParaRPr lang="en-US" dirty="0"/>
          </a:p>
          <a:p>
            <a:r>
              <a:rPr lang="en-US" dirty="0"/>
              <a:t>Eliminate the tedious stuff</a:t>
            </a:r>
          </a:p>
          <a:p>
            <a:endParaRPr lang="en-US" dirty="0"/>
          </a:p>
          <a:p>
            <a:r>
              <a:rPr lang="en-US" dirty="0"/>
              <a:t>Bridge the divide between development, delivery, deployment,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90189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06D5E-2B6F-4EEE-928A-CCE91874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Hint: </a:t>
            </a:r>
            <a:br>
              <a:rPr lang="en-US" dirty="0"/>
            </a:br>
            <a:r>
              <a:rPr lang="en-US" dirty="0"/>
              <a:t>You want more frequent releases.</a:t>
            </a:r>
          </a:p>
        </p:txBody>
      </p:sp>
    </p:spTree>
    <p:extLst>
      <p:ext uri="{BB962C8B-B14F-4D97-AF65-F5344CB8AC3E}">
        <p14:creationId xmlns:p14="http://schemas.microsoft.com/office/powerpoint/2010/main" val="365062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delivery &amp; deployment is easy…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…it’s not a big deal to do a release</a:t>
            </a:r>
          </a:p>
          <a:p>
            <a:pPr lvl="1"/>
            <a:r>
              <a:rPr lang="en-US" dirty="0"/>
              <a:t>(Hopefully, without much human involvement)</a:t>
            </a:r>
          </a:p>
          <a:p>
            <a:endParaRPr lang="en-US" dirty="0"/>
          </a:p>
          <a:p>
            <a:r>
              <a:rPr lang="en-US" dirty="0"/>
              <a:t>…you’ll do releases more often</a:t>
            </a:r>
          </a:p>
          <a:p>
            <a:endParaRPr lang="en-US" dirty="0"/>
          </a:p>
          <a:p>
            <a:r>
              <a:rPr lang="en-US" dirty="0"/>
              <a:t>…you can focus more time writing &amp; delivering features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F84771-F6B3-4C34-970B-290F35FA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Smaller, more frequent releases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smaller batch size</a:t>
            </a:r>
          </a:p>
        </p:txBody>
      </p:sp>
    </p:spTree>
    <p:extLst>
      <p:ext uri="{BB962C8B-B14F-4D97-AF65-F5344CB8AC3E}">
        <p14:creationId xmlns:p14="http://schemas.microsoft.com/office/powerpoint/2010/main" val="97774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A6BA2C-BE76-47EB-A42D-9AFB5B54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recording of this session is available at</a:t>
            </a:r>
            <a:br>
              <a:rPr lang="en-US" dirty="0"/>
            </a:br>
            <a:r>
              <a:rPr lang="en-US" sz="3600" dirty="0"/>
              <a:t>https://channel9.msdn.com/Events/dotnetConf/2017/T219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86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354E51-5AF8-4C93-9CED-A9729833D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1" y="532616"/>
            <a:ext cx="3475909" cy="5059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FFDB75-A7DE-406D-9887-618158FFA172}"/>
              </a:ext>
            </a:extLst>
          </p:cNvPr>
          <p:cNvSpPr txBox="1"/>
          <p:nvPr/>
        </p:nvSpPr>
        <p:spPr>
          <a:xfrm>
            <a:off x="1487026" y="5703217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Semi-Annual Releases</a:t>
            </a:r>
          </a:p>
          <a:p>
            <a:pPr algn="ctr"/>
            <a:r>
              <a:rPr lang="en-US" dirty="0"/>
              <a:t>Large Batch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DBB6C-2BCD-4629-8A6C-42E1DC276591}"/>
              </a:ext>
            </a:extLst>
          </p:cNvPr>
          <p:cNvSpPr txBox="1"/>
          <p:nvPr/>
        </p:nvSpPr>
        <p:spPr>
          <a:xfrm>
            <a:off x="7903532" y="5703217"/>
            <a:ext cx="256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Daily / Weekly Releases</a:t>
            </a:r>
          </a:p>
          <a:p>
            <a:pPr algn="ctr"/>
            <a:r>
              <a:rPr lang="en-US" dirty="0"/>
              <a:t>Small Batch Size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9D7BB2-639D-499B-84BB-B04088381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03" y="846441"/>
            <a:ext cx="2954643" cy="44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2E64-078F-4465-818F-5AEBC5F1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Smaller, more frequent releases are </a:t>
            </a:r>
            <a:br>
              <a:rPr lang="en-US" dirty="0"/>
            </a:br>
            <a:r>
              <a:rPr lang="en-US" dirty="0"/>
              <a:t>easier to manage &amp; less to worry about.</a:t>
            </a:r>
          </a:p>
        </p:txBody>
      </p:sp>
    </p:spTree>
    <p:extLst>
      <p:ext uri="{BB962C8B-B14F-4D97-AF65-F5344CB8AC3E}">
        <p14:creationId xmlns:p14="http://schemas.microsoft.com/office/powerpoint/2010/main" val="3952993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28BD-B02B-4FCD-A437-D4C29121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to get feedback on.</a:t>
            </a:r>
          </a:p>
        </p:txBody>
      </p:sp>
    </p:spTree>
    <p:extLst>
      <p:ext uri="{BB962C8B-B14F-4D97-AF65-F5344CB8AC3E}">
        <p14:creationId xmlns:p14="http://schemas.microsoft.com/office/powerpoint/2010/main" val="96511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8CB4D-2C09-40BC-A4F7-8E4AAC16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(Smaller mistakes.)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84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4C418A-A850-409C-A6DF-C78E42A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47" y="2084172"/>
            <a:ext cx="11354714" cy="2139688"/>
          </a:xfrm>
        </p:spPr>
        <p:txBody>
          <a:bodyPr/>
          <a:lstStyle/>
          <a:p>
            <a:r>
              <a:rPr lang="en-US" dirty="0"/>
              <a:t>DevOps for </a:t>
            </a:r>
            <a:br>
              <a:rPr lang="en-US" dirty="0"/>
            </a:br>
            <a:r>
              <a:rPr lang="en-US" dirty="0"/>
              <a:t>ASP.NET Core &amp; EF Core</a:t>
            </a:r>
          </a:p>
        </p:txBody>
      </p:sp>
    </p:spTree>
    <p:extLst>
      <p:ext uri="{BB962C8B-B14F-4D97-AF65-F5344CB8AC3E}">
        <p14:creationId xmlns:p14="http://schemas.microsoft.com/office/powerpoint/2010/main" val="40019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Version Controlled, Automated, Repeatable</a:t>
            </a:r>
          </a:p>
          <a:p>
            <a:pPr lvl="1"/>
            <a:r>
              <a:rPr lang="en-US" dirty="0"/>
              <a:t>Ideally, including hosting environment configuration</a:t>
            </a:r>
          </a:p>
          <a:p>
            <a:pPr lvl="1"/>
            <a:r>
              <a:rPr lang="en-US" dirty="0"/>
              <a:t>(Docker, ARM templates,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Never deploy from a developer workstation</a:t>
            </a:r>
          </a:p>
          <a:p>
            <a:pPr lvl="1"/>
            <a:r>
              <a:rPr lang="en-US" dirty="0"/>
              <a:t>No right-click </a:t>
            </a:r>
            <a:r>
              <a:rPr lang="en-US" dirty="0">
                <a:sym typeface="Wingdings" panose="05000000000000000000" pitchFamily="2" charset="2"/>
              </a:rPr>
              <a:t> deploy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Deploy from TFS Build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Deploy from TFS Release Management Pipeline</a:t>
            </a:r>
          </a:p>
        </p:txBody>
      </p:sp>
    </p:spTree>
    <p:extLst>
      <p:ext uri="{BB962C8B-B14F-4D97-AF65-F5344CB8AC3E}">
        <p14:creationId xmlns:p14="http://schemas.microsoft.com/office/powerpoint/2010/main" val="4255138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00B6BF-EBC7-4A25-968A-6255AA74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&amp; EF Core DevOps Checklist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755A4-2D9F-4D05-BD73-1FD75C25B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Code is under version control</a:t>
            </a:r>
          </a:p>
          <a:p>
            <a:endParaRPr lang="en-US" dirty="0"/>
          </a:p>
          <a:p>
            <a:r>
              <a:rPr lang="en-US" dirty="0"/>
              <a:t>Database schema &amp; changes are under version control</a:t>
            </a:r>
          </a:p>
          <a:p>
            <a:endParaRPr lang="en-US" dirty="0"/>
          </a:p>
          <a:p>
            <a:r>
              <a:rPr lang="en-US" dirty="0"/>
              <a:t>Automated tests (unit tests, integration tests, UI tests)</a:t>
            </a:r>
          </a:p>
          <a:p>
            <a:endParaRPr lang="en-US" dirty="0"/>
          </a:p>
          <a:p>
            <a:r>
              <a:rPr lang="en-US" dirty="0"/>
              <a:t>Automated build</a:t>
            </a:r>
          </a:p>
          <a:p>
            <a:endParaRPr lang="en-US" dirty="0"/>
          </a:p>
          <a:p>
            <a:r>
              <a:rPr lang="en-US" dirty="0"/>
              <a:t>Automated release / deployment </a:t>
            </a:r>
          </a:p>
        </p:txBody>
      </p:sp>
    </p:spTree>
    <p:extLst>
      <p:ext uri="{BB962C8B-B14F-4D97-AF65-F5344CB8AC3E}">
        <p14:creationId xmlns:p14="http://schemas.microsoft.com/office/powerpoint/2010/main" val="417590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DevOps: Don’t Forget the Database!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your app use a database?</a:t>
            </a:r>
          </a:p>
          <a:p>
            <a:pPr lvl="1"/>
            <a:r>
              <a:rPr lang="en-US" dirty="0"/>
              <a:t>You’ll need to version control it</a:t>
            </a:r>
          </a:p>
          <a:p>
            <a:endParaRPr lang="en-US" dirty="0"/>
          </a:p>
          <a:p>
            <a:r>
              <a:rPr lang="en-US" dirty="0"/>
              <a:t>Automated build &amp; deploy of database schemas</a:t>
            </a:r>
          </a:p>
          <a:p>
            <a:endParaRPr lang="en-US" dirty="0"/>
          </a:p>
          <a:p>
            <a:r>
              <a:rPr lang="en-US" dirty="0"/>
              <a:t>Two approaches:</a:t>
            </a:r>
          </a:p>
          <a:p>
            <a:pPr lvl="1"/>
            <a:r>
              <a:rPr lang="en-US" dirty="0"/>
              <a:t>SQL Server Data Tools (SSDT)</a:t>
            </a:r>
          </a:p>
          <a:p>
            <a:pPr lvl="1"/>
            <a:r>
              <a:rPr lang="en-US" dirty="0"/>
              <a:t>Entity Framework Migrations</a:t>
            </a:r>
          </a:p>
        </p:txBody>
      </p:sp>
    </p:spTree>
    <p:extLst>
      <p:ext uri="{BB962C8B-B14F-4D97-AF65-F5344CB8AC3E}">
        <p14:creationId xmlns:p14="http://schemas.microsoft.com/office/powerpoint/2010/main" val="2142878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Tip:</a:t>
            </a:r>
            <a:br>
              <a:rPr lang="en-US" dirty="0"/>
            </a:br>
            <a:r>
              <a:rPr lang="en-US" dirty="0"/>
              <a:t>Learn how to do everything from </a:t>
            </a:r>
            <a:br>
              <a:rPr lang="en-US" dirty="0"/>
            </a:br>
            <a:r>
              <a:rPr lang="en-US" dirty="0"/>
              <a:t>the command line</a:t>
            </a:r>
          </a:p>
        </p:txBody>
      </p:sp>
    </p:spTree>
    <p:extLst>
      <p:ext uri="{BB962C8B-B14F-4D97-AF65-F5344CB8AC3E}">
        <p14:creationId xmlns:p14="http://schemas.microsoft.com/office/powerpoint/2010/main" val="637500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04C4EA-1FEA-4239-94E6-6C863175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" y="2084186"/>
            <a:ext cx="9859116" cy="4094711"/>
          </a:xfrm>
        </p:spPr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Manage Your Database </a:t>
            </a:r>
            <a:br>
              <a:rPr lang="en-US" dirty="0"/>
            </a:br>
            <a:r>
              <a:rPr lang="en-US" dirty="0"/>
              <a:t>Changes with EF Core Migrations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7860BC-C162-4234-886B-B555CA4EC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397" y="557134"/>
            <a:ext cx="9860674" cy="7242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319319" cy="4351339"/>
          </a:xfrm>
        </p:spPr>
        <p:txBody>
          <a:bodyPr>
            <a:normAutofit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r>
              <a:rPr lang="en-US" dirty="0"/>
              <a:t>Scrum, DevOps, </a:t>
            </a:r>
            <a:br>
              <a:rPr lang="en-US" dirty="0"/>
            </a:br>
            <a:r>
              <a:rPr lang="en-US" dirty="0"/>
              <a:t>Team Foundation Server, </a:t>
            </a:r>
            <a:br>
              <a:rPr lang="en-US" dirty="0"/>
            </a:br>
            <a:r>
              <a:rPr lang="en-US" dirty="0"/>
              <a:t>Software Architecture &amp; Testing</a:t>
            </a:r>
          </a:p>
          <a:p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/>
              <a:t>Scrum.org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73" y="2942847"/>
            <a:ext cx="4618875" cy="997055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773" y="1890494"/>
            <a:ext cx="4493040" cy="90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53" y="4241707"/>
            <a:ext cx="2629955" cy="909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74" y="4420999"/>
            <a:ext cx="1659599" cy="6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64E3-CBDC-40B6-89B8-61BF2CA2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&amp; EF Core Migrations</a:t>
            </a:r>
            <a:br>
              <a:rPr lang="en-US" dirty="0"/>
            </a:b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90216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en-US" dirty="0" err="1"/>
              <a:t>NuGet</a:t>
            </a:r>
            <a:r>
              <a:rPr lang="en-US" dirty="0"/>
              <a:t>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SQL Server</a:t>
            </a:r>
          </a:p>
          <a:p>
            <a:r>
              <a:rPr lang="en-US" dirty="0" err="1"/>
              <a:t>Microsoft.EntityFrameworkCore.SqlServer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Database Updates (“Migrations”)</a:t>
            </a:r>
          </a:p>
          <a:p>
            <a:r>
              <a:rPr lang="en-US" dirty="0" err="1"/>
              <a:t>Microsoft.EntityFrameworkCore.Design</a:t>
            </a:r>
            <a:endParaRPr lang="en-US" dirty="0"/>
          </a:p>
          <a:p>
            <a:endParaRPr lang="en-US" dirty="0"/>
          </a:p>
          <a:p>
            <a:r>
              <a:rPr lang="en-US" dirty="0"/>
              <a:t>Reverse Engineer a SQL Server Database</a:t>
            </a:r>
          </a:p>
          <a:p>
            <a:r>
              <a:rPr lang="en-US" dirty="0" err="1"/>
              <a:t>Microsoft.EntityFrameworkCore.SqlServer.Design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79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“</a:t>
            </a:r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”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54389"/>
          </a:xfrm>
        </p:spPr>
        <p:txBody>
          <a:bodyPr/>
          <a:lstStyle/>
          <a:p>
            <a:r>
              <a:rPr lang="en-US" dirty="0"/>
              <a:t>Edit *.</a:t>
            </a:r>
            <a:r>
              <a:rPr lang="en-US" dirty="0" err="1"/>
              <a:t>csproj</a:t>
            </a:r>
            <a:r>
              <a:rPr lang="en-US" dirty="0"/>
              <a:t> </a:t>
            </a:r>
          </a:p>
          <a:p>
            <a:r>
              <a:rPr lang="en-US" dirty="0"/>
              <a:t>Add </a:t>
            </a:r>
            <a:r>
              <a:rPr lang="en-US" dirty="0" err="1"/>
              <a:t>DotNetCliToolReference</a:t>
            </a:r>
            <a:r>
              <a:rPr lang="en-US" dirty="0"/>
              <a:t> to </a:t>
            </a:r>
            <a:br>
              <a:rPr lang="en-US" dirty="0"/>
            </a:br>
            <a:r>
              <a:rPr lang="en-US" dirty="0" err="1"/>
              <a:t>Microsoft.EntityFrameworkCore.Tools.DotNet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11" y="3239635"/>
            <a:ext cx="8346086" cy="3100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8185" y="4971010"/>
            <a:ext cx="5378335" cy="11429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Migrations = </a:t>
            </a:r>
            <a:br>
              <a:rPr lang="en-US" dirty="0"/>
            </a:br>
            <a:r>
              <a:rPr lang="en-US" dirty="0"/>
              <a:t>Entity Framework Version Control</a:t>
            </a:r>
          </a:p>
        </p:txBody>
      </p:sp>
    </p:spTree>
    <p:extLst>
      <p:ext uri="{BB962C8B-B14F-4D97-AF65-F5344CB8AC3E}">
        <p14:creationId xmlns:p14="http://schemas.microsoft.com/office/powerpoint/2010/main" val="2197618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Migrations from 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/ Remove a Migration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migrations add “{name}”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migrations remove</a:t>
            </a:r>
          </a:p>
          <a:p>
            <a:endParaRPr lang="en-US" dirty="0"/>
          </a:p>
          <a:p>
            <a:r>
              <a:rPr lang="en-US" dirty="0"/>
              <a:t>Deploy an Update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database update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7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4767-6B19-41FE-9603-27717E69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need for EF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2756B-CD13-4709-89D1-6EB1378BB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Framework DB Context</a:t>
            </a:r>
          </a:p>
          <a:p>
            <a:pPr lvl="1"/>
            <a:r>
              <a:rPr lang="en-US" dirty="0"/>
              <a:t>Starting point for all your database operations</a:t>
            </a:r>
          </a:p>
          <a:p>
            <a:pPr lvl="1"/>
            <a:r>
              <a:rPr lang="en-US" dirty="0" err="1"/>
              <a:t>Microsoft.EntityFrameworkCore.DbContext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IDesignTimeDbContextFactory</a:t>
            </a:r>
            <a:r>
              <a:rPr lang="en-US" dirty="0"/>
              <a:t>&lt;T&gt;</a:t>
            </a:r>
          </a:p>
          <a:p>
            <a:pPr lvl="1"/>
            <a:r>
              <a:rPr lang="en-US" dirty="0"/>
              <a:t>Handles creating instances of </a:t>
            </a:r>
            <a:r>
              <a:rPr lang="en-US" dirty="0" err="1"/>
              <a:t>DbContext</a:t>
            </a:r>
            <a:r>
              <a:rPr lang="en-US" dirty="0"/>
              <a:t> for doing migrations</a:t>
            </a:r>
          </a:p>
          <a:p>
            <a:pPr lvl="1"/>
            <a:r>
              <a:rPr lang="en-US" dirty="0"/>
              <a:t>Microsoft.EntityFrameworkCore.Design.IDesignTimeDbContextFactory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00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ASP.NET Core on IIS</a:t>
            </a:r>
          </a:p>
        </p:txBody>
      </p:sp>
    </p:spTree>
    <p:extLst>
      <p:ext uri="{BB962C8B-B14F-4D97-AF65-F5344CB8AC3E}">
        <p14:creationId xmlns:p14="http://schemas.microsoft.com/office/powerpoint/2010/main" val="2120919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ASP.NET Core on IIS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4657" y="1417410"/>
            <a:ext cx="10515600" cy="1587047"/>
          </a:xfrm>
        </p:spPr>
        <p:txBody>
          <a:bodyPr>
            <a:normAutofit/>
          </a:bodyPr>
          <a:lstStyle/>
          <a:p>
            <a:r>
              <a:rPr lang="en-US" dirty="0"/>
              <a:t>Install .NET Core Windows Server Hosting Bundle</a:t>
            </a:r>
          </a:p>
          <a:p>
            <a:pPr lvl="1"/>
            <a:r>
              <a:rPr lang="en-US" dirty="0"/>
              <a:t>ASP.NET Core 1.*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https://go.microsoft.com/fwlink/?linkid=848766</a:t>
            </a:r>
            <a:endParaRPr lang="en-US" dirty="0"/>
          </a:p>
          <a:p>
            <a:pPr lvl="1"/>
            <a:r>
              <a:rPr lang="en-US" dirty="0"/>
              <a:t>ASP.NET Core 2.*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hlinkClick r:id="rId3"/>
              </a:rPr>
              <a:t>https://aka.ms/dotnetcore.2.0.0-windowshosting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1C649D-6069-4AF2-B6D1-22F1FF620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57" y="2876258"/>
            <a:ext cx="5034643" cy="31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62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11414-F422-4F2F-9496-4F0E0B20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TFS Build &amp; Release</a:t>
            </a:r>
          </a:p>
        </p:txBody>
      </p:sp>
    </p:spTree>
    <p:extLst>
      <p:ext uri="{BB962C8B-B14F-4D97-AF65-F5344CB8AC3E}">
        <p14:creationId xmlns:p14="http://schemas.microsoft.com/office/powerpoint/2010/main" val="1569156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499E39-CF82-4BC1-A028-9D6AD124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" y="2084186"/>
            <a:ext cx="9859116" cy="1162178"/>
          </a:xfrm>
        </p:spPr>
        <p:txBody>
          <a:bodyPr/>
          <a:lstStyle/>
          <a:p>
            <a:r>
              <a:rPr lang="en-US" dirty="0"/>
              <a:t>Demo: TFS Build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BE7C8-F8F4-4E6F-A228-FBC78712E3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440" y="323091"/>
            <a:ext cx="9860674" cy="7242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B71A58-CE7A-44B5-8EC9-338BEA07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721309"/>
          </a:xfrm>
        </p:spPr>
        <p:txBody>
          <a:bodyPr/>
          <a:lstStyle/>
          <a:p>
            <a:r>
              <a:rPr lang="en-US" dirty="0"/>
              <a:t>New course coming soon!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DevOps Skills for Developers </a:t>
            </a:r>
            <a:br>
              <a:rPr lang="en-US" dirty="0"/>
            </a:br>
            <a:r>
              <a:rPr lang="en-US" dirty="0"/>
              <a:t>with Visual Studio &amp; TFS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99F7D-E741-4AFB-B7BE-E91B9D97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922" y="5331426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2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E3620-A82A-40B4-9E7B-0D8B9DEC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Monumental </a:t>
            </a:r>
            <a:r>
              <a:rPr lang="en-US" dirty="0" err="1"/>
              <a:t>Gotcha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database update”</a:t>
            </a:r>
            <a:br>
              <a:rPr lang="en-US" dirty="0"/>
            </a:br>
            <a:r>
              <a:rPr lang="en-US" dirty="0"/>
              <a:t>assumes that you have the source code…</a:t>
            </a:r>
          </a:p>
        </p:txBody>
      </p:sp>
    </p:spTree>
    <p:extLst>
      <p:ext uri="{BB962C8B-B14F-4D97-AF65-F5344CB8AC3E}">
        <p14:creationId xmlns:p14="http://schemas.microsoft.com/office/powerpoint/2010/main" val="695137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0FB4-AF4D-4D07-B9AD-FD20B08F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(…and you won’t have your source code </a:t>
            </a:r>
            <a:br>
              <a:rPr lang="en-US" dirty="0"/>
            </a:br>
            <a:r>
              <a:rPr lang="en-US" dirty="0"/>
              <a:t>when you do a release.)</a:t>
            </a:r>
          </a:p>
        </p:txBody>
      </p:sp>
    </p:spTree>
    <p:extLst>
      <p:ext uri="{BB962C8B-B14F-4D97-AF65-F5344CB8AC3E}">
        <p14:creationId xmlns:p14="http://schemas.microsoft.com/office/powerpoint/2010/main" val="2621028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499E39-CF82-4BC1-A028-9D6AD124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" y="2084186"/>
            <a:ext cx="9859116" cy="1162178"/>
          </a:xfrm>
        </p:spPr>
        <p:txBody>
          <a:bodyPr/>
          <a:lstStyle/>
          <a:p>
            <a:r>
              <a:rPr lang="en-US" dirty="0"/>
              <a:t>Demo: TFS Release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BE7C8-F8F4-4E6F-A228-FBC78712E3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440" y="323091"/>
            <a:ext cx="9860674" cy="7242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00B6BF-EBC7-4A25-968A-6255AA74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&amp; EF Core DevOps Checklist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755A4-2D9F-4D05-BD73-1FD75C25B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Code is under version control</a:t>
            </a:r>
          </a:p>
          <a:p>
            <a:endParaRPr lang="en-US" dirty="0"/>
          </a:p>
          <a:p>
            <a:r>
              <a:rPr lang="en-US" dirty="0"/>
              <a:t>Database schema &amp; changes are under version control</a:t>
            </a:r>
          </a:p>
          <a:p>
            <a:endParaRPr lang="en-US" dirty="0"/>
          </a:p>
          <a:p>
            <a:r>
              <a:rPr lang="en-US" dirty="0"/>
              <a:t>Automated tests (unit tests, integration tests, UI tests)</a:t>
            </a:r>
          </a:p>
          <a:p>
            <a:endParaRPr lang="en-US" dirty="0"/>
          </a:p>
          <a:p>
            <a:r>
              <a:rPr lang="en-US" dirty="0"/>
              <a:t>Automated build</a:t>
            </a:r>
          </a:p>
          <a:p>
            <a:endParaRPr lang="en-US" dirty="0"/>
          </a:p>
          <a:p>
            <a:r>
              <a:rPr lang="en-US" dirty="0"/>
              <a:t>Automated release / deployment </a:t>
            </a:r>
          </a:p>
        </p:txBody>
      </p:sp>
    </p:spTree>
    <p:extLst>
      <p:ext uri="{BB962C8B-B14F-4D97-AF65-F5344CB8AC3E}">
        <p14:creationId xmlns:p14="http://schemas.microsoft.com/office/powerpoint/2010/main" val="1765167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1460484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110" y="4171227"/>
            <a:ext cx="6414409" cy="129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06727" y="5595362"/>
            <a:ext cx="5791891" cy="615516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2353" dirty="0">
                <a:latin typeface="Segoe UI" panose="020B0502040204020203" pitchFamily="34" charset="0"/>
                <a:cs typeface="Segoe UI" panose="020B0502040204020203" pitchFamily="34" charset="0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4148AE-22F2-430C-AC4D-A467BDA1C3C4}"/>
              </a:ext>
            </a:extLst>
          </p:cNvPr>
          <p:cNvSpPr txBox="1"/>
          <p:nvPr/>
        </p:nvSpPr>
        <p:spPr>
          <a:xfrm>
            <a:off x="2641600" y="1533236"/>
            <a:ext cx="7620000" cy="360560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.NET</a:t>
            </a:r>
          </a:p>
        </p:txBody>
      </p:sp>
    </p:spTree>
    <p:extLst>
      <p:ext uri="{BB962C8B-B14F-4D97-AF65-F5344CB8AC3E}">
        <p14:creationId xmlns:p14="http://schemas.microsoft.com/office/powerpoint/2010/main" val="38716089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398105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Busy?</a:t>
            </a:r>
          </a:p>
        </p:txBody>
      </p:sp>
    </p:spTree>
    <p:extLst>
      <p:ext uri="{BB962C8B-B14F-4D97-AF65-F5344CB8AC3E}">
        <p14:creationId xmlns:p14="http://schemas.microsoft.com/office/powerpoint/2010/main" val="250966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450"/>
          </a:xfrm>
        </p:spPr>
        <p:txBody>
          <a:bodyPr/>
          <a:lstStyle/>
          <a:p>
            <a:r>
              <a:rPr lang="en-US" dirty="0"/>
              <a:t>Too busy?: Productivity vs.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1127" y="6347966"/>
            <a:ext cx="6952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</a:rPr>
              <a:t>"Quality Software Management: Vol. 1 System Thinking“, Gerald Weinberg (1992)</a:t>
            </a:r>
            <a:endParaRPr lang="en-US" i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081687"/>
              </p:ext>
            </p:extLst>
          </p:nvPr>
        </p:nvGraphicFramePr>
        <p:xfrm>
          <a:off x="2249216" y="1166648"/>
          <a:ext cx="7693573" cy="509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6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chart seriesIdx="5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 are terrible at multitasking.</a:t>
            </a:r>
          </a:p>
        </p:txBody>
      </p:sp>
    </p:spTree>
    <p:extLst>
      <p:ext uri="{BB962C8B-B14F-4D97-AF65-F5344CB8AC3E}">
        <p14:creationId xmlns:p14="http://schemas.microsoft.com/office/powerpoint/2010/main" val="223710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productive, </a:t>
            </a:r>
            <a:br>
              <a:rPr lang="en-US" dirty="0"/>
            </a:br>
            <a:r>
              <a:rPr lang="en-US" dirty="0"/>
              <a:t>eliminate distractions.</a:t>
            </a:r>
          </a:p>
        </p:txBody>
      </p:sp>
    </p:spTree>
    <p:extLst>
      <p:ext uri="{BB962C8B-B14F-4D97-AF65-F5344CB8AC3E}">
        <p14:creationId xmlns:p14="http://schemas.microsoft.com/office/powerpoint/2010/main" val="828319371"/>
      </p:ext>
    </p:extLst>
  </p:cSld>
  <p:clrMapOvr>
    <a:masterClrMapping/>
  </p:clrMapOvr>
</p:sld>
</file>

<file path=ppt/theme/theme1.xml><?xml version="1.0" encoding="utf-8"?>
<a:theme xmlns:a="http://schemas.openxmlformats.org/drawingml/2006/main" name="Connect_2016_Template_Light">
  <a:themeElements>
    <a:clrScheme name="Custom 1">
      <a:dk1>
        <a:srgbClr val="505050"/>
      </a:dk1>
      <a:lt1>
        <a:srgbClr val="FFFFFF"/>
      </a:lt1>
      <a:dk2>
        <a:srgbClr val="6E3382"/>
      </a:dk2>
      <a:lt2>
        <a:srgbClr val="FFFFFF"/>
      </a:lt2>
      <a:accent1>
        <a:srgbClr val="6E3382"/>
      </a:accent1>
      <a:accent2>
        <a:srgbClr val="0078D7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Connect_2016_SlideTemplate.potx" id="{C234CE7A-26D5-49BB-B05A-16F212610622}" vid="{5650B0BA-FAE4-45A0-B96B-B7C7DED0CD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b0e4521d-181b-4aee-b4a8-952b2bc14729">scothu@microsoft.com</LastSharedByUser>
    <SharedWithUsers xmlns="b0e4521d-181b-4aee-b4a8-952b2bc14729">
      <UserInfo>
        <DisplayName>Diego Vega</DisplayName>
        <AccountId>30</AccountId>
        <AccountType/>
      </UserInfo>
      <UserInfo>
        <DisplayName>Daniel Roth</DisplayName>
        <AccountId>31</AccountId>
        <AccountType/>
      </UserInfo>
      <UserInfo>
        <DisplayName>Kasey Uhlenhuth</DisplayName>
        <AccountId>32</AccountId>
        <AccountType/>
      </UserInfo>
      <UserInfo>
        <DisplayName>Andrew Hall (DEVDIV)</DisplayName>
        <AccountId>33</AccountId>
        <AccountType/>
      </UserInfo>
    </SharedWithUsers>
    <LastSharedByTime xmlns="b0e4521d-181b-4aee-b4a8-952b2bc14729">2017-08-02T01:28:32+00:00</LastSharedByTi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D393254D930438EAEFA57144E97A1" ma:contentTypeVersion="6" ma:contentTypeDescription="Create a new document." ma:contentTypeScope="" ma:versionID="1ab1d48702f2dbd936fe586f8043726f">
  <xsd:schema xmlns:xsd="http://www.w3.org/2001/XMLSchema" xmlns:xs="http://www.w3.org/2001/XMLSchema" xmlns:p="http://schemas.microsoft.com/office/2006/metadata/properties" xmlns:ns2="ed971524-76e7-40a8-a01a-f99956bd178c" xmlns:ns3="b0e4521d-181b-4aee-b4a8-952b2bc14729" targetNamespace="http://schemas.microsoft.com/office/2006/metadata/properties" ma:root="true" ma:fieldsID="4fd0fd4a66fbd0bff1385b057556f9df" ns2:_="" ns3:_="">
    <xsd:import namespace="ed971524-76e7-40a8-a01a-f99956bd178c"/>
    <xsd:import namespace="b0e4521d-181b-4aee-b4a8-952b2bc147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1524-76e7-40a8-a01a-f99956bd1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4521d-181b-4aee-b4a8-952b2bc147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2051C8-1D54-4CAE-822B-9BF5C05E3E63}">
  <ds:schemaRefs>
    <ds:schemaRef ds:uri="http://purl.org/dc/terms/"/>
    <ds:schemaRef ds:uri="b0e4521d-181b-4aee-b4a8-952b2bc14729"/>
    <ds:schemaRef ds:uri="http://schemas.microsoft.com/office/2006/documentManagement/types"/>
    <ds:schemaRef ds:uri="ed971524-76e7-40a8-a01a-f99956bd178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694AB9-464F-4B73-9FBB-9826DE7A52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971524-76e7-40a8-a01a-f99956bd178c"/>
    <ds:schemaRef ds:uri="b0e4521d-181b-4aee-b4a8-952b2bc147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79B346-B91C-44CF-9CBE-5329E476BF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646</Words>
  <Application>Microsoft Office PowerPoint</Application>
  <PresentationFormat>Widescreen</PresentationFormat>
  <Paragraphs>142</Paragraphs>
  <Slides>46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Segoe UI</vt:lpstr>
      <vt:lpstr>Segoe UI Light</vt:lpstr>
      <vt:lpstr>Segoe UI Semilight</vt:lpstr>
      <vt:lpstr>Wingdings</vt:lpstr>
      <vt:lpstr>Connect_2016_Template_Light</vt:lpstr>
      <vt:lpstr>Office Theme</vt:lpstr>
      <vt:lpstr> Learn. Imagine. Build. .NET Conf  </vt:lpstr>
      <vt:lpstr>The recording of this session is available at https://channel9.msdn.com/Events/dotnetConf/2017/T219 </vt:lpstr>
      <vt:lpstr>Benjamin Day</vt:lpstr>
      <vt:lpstr>New course coming soon!  DevOps Skills for Developers  with Visual Studio &amp; TFS 2017</vt:lpstr>
      <vt:lpstr>On with the show.</vt:lpstr>
      <vt:lpstr>Busy?</vt:lpstr>
      <vt:lpstr>Too busy?: Productivity vs. Waste</vt:lpstr>
      <vt:lpstr>Humans are terrible at multitasking.</vt:lpstr>
      <vt:lpstr>To be productive,  eliminate distractions.</vt:lpstr>
      <vt:lpstr>Software delivery not software development.</vt:lpstr>
      <vt:lpstr>Anything that slows you down,  automate it.</vt:lpstr>
      <vt:lpstr>Anything that’s painful,  automate it.</vt:lpstr>
      <vt:lpstr>What is DevOps?</vt:lpstr>
      <vt:lpstr>DevOps is a mindset plus a set of practices that focuses on automation.</vt:lpstr>
      <vt:lpstr>Why DevOps?  Minimize distractions.  Make delivery &amp; deployment easy.</vt:lpstr>
      <vt:lpstr>Why DevOps?</vt:lpstr>
      <vt:lpstr>Hint:  You want more frequent releases.</vt:lpstr>
      <vt:lpstr>If delivery &amp; deployment is easy…</vt:lpstr>
      <vt:lpstr>Smaller, more frequent releases  smaller batch size</vt:lpstr>
      <vt:lpstr>PowerPoint Presentation</vt:lpstr>
      <vt:lpstr>Smaller, more frequent releases are  easier to manage &amp; less to worry about.</vt:lpstr>
      <vt:lpstr>Less to get feedback on.</vt:lpstr>
      <vt:lpstr>(Smaller mistakes.)</vt:lpstr>
      <vt:lpstr>DevOps for  ASP.NET Core &amp; EF Core</vt:lpstr>
      <vt:lpstr>DevOps Goals</vt:lpstr>
      <vt:lpstr>ASP.NET Core &amp; EF Core DevOps Checklist</vt:lpstr>
      <vt:lpstr>DevOps: Don’t Forget the Database!</vt:lpstr>
      <vt:lpstr>DevOps Tip: Learn how to do everything from  the command line</vt:lpstr>
      <vt:lpstr>Demo:  Manage Your Database  Changes with EF Core Migrations</vt:lpstr>
      <vt:lpstr>EF Core &amp; EF Core Migrations Summary</vt:lpstr>
      <vt:lpstr>EF Core NuGet Packages</vt:lpstr>
      <vt:lpstr>Enable the “dotnet ef” Command</vt:lpstr>
      <vt:lpstr>EF Migrations =  Entity Framework Version Control</vt:lpstr>
      <vt:lpstr>Migrations from the Command Line</vt:lpstr>
      <vt:lpstr>Things you need for EF Core</vt:lpstr>
      <vt:lpstr>Hosting ASP.NET Core on IIS</vt:lpstr>
      <vt:lpstr>Host ASP.NET Core on IIS</vt:lpstr>
      <vt:lpstr>TFS Build &amp; Release</vt:lpstr>
      <vt:lpstr>Demo: TFS Build</vt:lpstr>
      <vt:lpstr>Monumental Gotcha: “dotnet ef database update” assumes that you have the source code…</vt:lpstr>
      <vt:lpstr>(…and you won’t have your source code  when you do a release.)</vt:lpstr>
      <vt:lpstr>Demo: TFS Release</vt:lpstr>
      <vt:lpstr>ASP.NET Core &amp; EF Core DevOps Checklist</vt:lpstr>
      <vt:lpstr>Any last questions?</vt:lpstr>
      <vt:lpstr>Thank you.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Massi</dc:creator>
  <cp:lastModifiedBy>Benjamin Day</cp:lastModifiedBy>
  <cp:revision>60</cp:revision>
  <dcterms:modified xsi:type="dcterms:W3CDTF">2017-09-21T13:07:55Z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0x010100D38D393254D930438EAEFA57144E97A1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Ref">
    <vt:lpwstr>https://api.informationprotection.azure.com/api/72f988bf-86f1-41af-91ab-2d7cd011db47</vt:lpwstr>
  </property>
  <property fmtid="{D5CDD505-2E9C-101B-9397-08002B2CF9AE}" pid="6" name="MSIP_Label_f42aa342-8706-4288-bd11-ebb85995028c_Owner">
    <vt:lpwstr>bethma@microsoft.com</vt:lpwstr>
  </property>
  <property fmtid="{D5CDD505-2E9C-101B-9397-08002B2CF9AE}" pid="7" name="MSIP_Label_f42aa342-8706-4288-bd11-ebb85995028c_SetDate">
    <vt:lpwstr>2017-07-28T15:05:09.2926995-07:00</vt:lpwstr>
  </property>
  <property fmtid="{D5CDD505-2E9C-101B-9397-08002B2CF9AE}" pid="8" name="MSIP_Label_f42aa342-8706-4288-bd11-ebb85995028c_Name">
    <vt:lpwstr>General</vt:lpwstr>
  </property>
  <property fmtid="{D5CDD505-2E9C-101B-9397-08002B2CF9AE}" pid="9" name="MSIP_Label_f42aa342-8706-4288-bd11-ebb85995028c_Application">
    <vt:lpwstr>Microsoft Azure Information Protection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