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6" r:id="rId5"/>
  </p:sldMasterIdLst>
  <p:notesMasterIdLst>
    <p:notesMasterId r:id="rId44"/>
  </p:notesMasterIdLst>
  <p:handoutMasterIdLst>
    <p:handoutMasterId r:id="rId45"/>
  </p:handoutMasterIdLst>
  <p:sldIdLst>
    <p:sldId id="320" r:id="rId6"/>
    <p:sldId id="321" r:id="rId7"/>
    <p:sldId id="322" r:id="rId8"/>
    <p:sldId id="319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3" r:id="rId18"/>
    <p:sldId id="295" r:id="rId19"/>
    <p:sldId id="297" r:id="rId20"/>
    <p:sldId id="296" r:id="rId21"/>
    <p:sldId id="298" r:id="rId22"/>
    <p:sldId id="299" r:id="rId23"/>
    <p:sldId id="300" r:id="rId24"/>
    <p:sldId id="301" r:id="rId25"/>
    <p:sldId id="303" r:id="rId26"/>
    <p:sldId id="304" r:id="rId27"/>
    <p:sldId id="316" r:id="rId28"/>
    <p:sldId id="318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02" r:id="rId38"/>
    <p:sldId id="313" r:id="rId39"/>
    <p:sldId id="314" r:id="rId40"/>
    <p:sldId id="315" r:id="rId41"/>
    <p:sldId id="317" r:id="rId42"/>
    <p:sldId id="285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1" autoAdjust="0"/>
    <p:restoredTop sz="87600" autoAdjust="0"/>
  </p:normalViewPr>
  <p:slideViewPr>
    <p:cSldViewPr>
      <p:cViewPr varScale="1">
        <p:scale>
          <a:sx n="77" d="100"/>
          <a:sy n="77" d="100"/>
        </p:scale>
        <p:origin x="54" y="417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85</c:v>
                </c:pt>
                <c:pt idx="13">
                  <c:v>80</c:v>
                </c:pt>
                <c:pt idx="14">
                  <c:v>75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8/15/2017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68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algn="l"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653886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78554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5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algn="l"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897009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85771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8/15/2017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6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8/15/2017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8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429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650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8/15/2017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65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8/15/2017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6850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6794"/>
            <a:ext cx="4038600" cy="368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6794"/>
            <a:ext cx="4038600" cy="368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34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33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872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34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9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54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43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723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112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56801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94945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64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1371600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1371600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37654" y="1485307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666049" y="1371600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2443573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2443573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37654" y="2557281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66049" y="2443573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3515547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" y="3515547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537654" y="3629254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666049" y="3515547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958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87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26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37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5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76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2626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205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62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96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38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9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8251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54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889" y="437386"/>
            <a:ext cx="8084228" cy="327848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8654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|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476624" cy="51435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10801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  <p:bldP spid="9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05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3999" cy="5143500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840095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 (original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1808604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4144547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17035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26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no-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08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1531209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2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62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605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5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3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806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3596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51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110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39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876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600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84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08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6858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8705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</p:sldLayoutIdLst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329" y="4740652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69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8699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709DA5-75EF-486E-B68F-DDF37A8A76E4}"/>
              </a:ext>
            </a:extLst>
          </p:cNvPr>
          <p:cNvSpPr/>
          <p:nvPr/>
        </p:nvSpPr>
        <p:spPr>
          <a:xfrm>
            <a:off x="1898025" y="1070314"/>
            <a:ext cx="7084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sz="3300" b="1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Unit Testing &amp; Test-Driven Development for Mere Mortals</a:t>
            </a:r>
            <a:endParaRPr lang="en-US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0E639-B194-4572-B44F-606D2D77B5D0}"/>
              </a:ext>
            </a:extLst>
          </p:cNvPr>
          <p:cNvSpPr txBox="1"/>
          <p:nvPr/>
        </p:nvSpPr>
        <p:spPr>
          <a:xfrm>
            <a:off x="6176967" y="3631843"/>
            <a:ext cx="18133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/>
            <a:r>
              <a:rPr lang="en-US" sz="21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Benjamin Day</a:t>
            </a:r>
            <a:br>
              <a:rPr lang="en-US" sz="21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1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2100" dirty="0" err="1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500" dirty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Refactoring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refactor code</a:t>
            </a:r>
          </a:p>
          <a:p>
            <a:r>
              <a:rPr lang="en-US" dirty="0"/>
              <a:t>You write some new code, too</a:t>
            </a:r>
          </a:p>
          <a:p>
            <a:r>
              <a:rPr lang="en-US" dirty="0"/>
              <a:t>You check it in</a:t>
            </a:r>
          </a:p>
          <a:p>
            <a:r>
              <a:rPr lang="en-US" dirty="0"/>
              <a:t>It appears to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send it to QA</a:t>
            </a:r>
          </a:p>
          <a:p>
            <a:r>
              <a:rPr lang="en-US" dirty="0"/>
              <a:t>They send bugs</a:t>
            </a:r>
          </a:p>
          <a:p>
            <a:r>
              <a:rPr lang="en-US" dirty="0"/>
              <a:t>You fix bugs</a:t>
            </a:r>
          </a:p>
          <a:p>
            <a:r>
              <a:rPr lang="en-US" dirty="0"/>
              <a:t>You deploy to production</a:t>
            </a:r>
          </a:p>
          <a:p>
            <a:endParaRPr lang="en-US" dirty="0"/>
          </a:p>
          <a:p>
            <a:r>
              <a:rPr lang="en-US" dirty="0"/>
              <a:t>The world lights on fire</a:t>
            </a:r>
          </a:p>
        </p:txBody>
      </p:sp>
    </p:spTree>
    <p:extLst>
      <p:ext uri="{BB962C8B-B14F-4D97-AF65-F5344CB8AC3E}">
        <p14:creationId xmlns:p14="http://schemas.microsoft.com/office/powerpoint/2010/main" val="20361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70053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$1m for IT to support an application.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1400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</a:t>
            </a:r>
          </a:p>
        </p:txBody>
      </p:sp>
    </p:spTree>
    <p:extLst>
      <p:ext uri="{BB962C8B-B14F-4D97-AF65-F5344CB8AC3E}">
        <p14:creationId xmlns:p14="http://schemas.microsoft.com/office/powerpoint/2010/main" val="104893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Little bits of not-quite-done</a:t>
            </a:r>
          </a:p>
          <a:p>
            <a:r>
              <a:rPr lang="en-US" dirty="0"/>
              <a:t>Low-quality code</a:t>
            </a:r>
          </a:p>
          <a:p>
            <a:pPr lvl="1"/>
            <a:r>
              <a:rPr lang="en-US" dirty="0"/>
              <a:t>8 million line methods</a:t>
            </a:r>
          </a:p>
          <a:p>
            <a:pPr lvl="1"/>
            <a:r>
              <a:rPr lang="en-US" dirty="0"/>
              <a:t>Coding standards violations</a:t>
            </a:r>
          </a:p>
          <a:p>
            <a:r>
              <a:rPr lang="en-US" dirty="0"/>
              <a:t>Classes with unclear names and intent</a:t>
            </a:r>
          </a:p>
          <a:p>
            <a:r>
              <a:rPr lang="en-US" dirty="0"/>
              <a:t>Buggy &amp; Brittle</a:t>
            </a:r>
          </a:p>
        </p:txBody>
      </p:sp>
    </p:spTree>
    <p:extLst>
      <p:ext uri="{BB962C8B-B14F-4D97-AF65-F5344CB8AC3E}">
        <p14:creationId xmlns:p14="http://schemas.microsoft.com/office/powerpoint/2010/main" val="3028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71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178143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41371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Proof that the code you’re writing actually works</a:t>
            </a:r>
          </a:p>
          <a:p>
            <a:endParaRPr lang="en-US" dirty="0"/>
          </a:p>
          <a:p>
            <a:r>
              <a:rPr lang="en-US" dirty="0"/>
              <a:t>Run-able by a computer</a:t>
            </a:r>
          </a:p>
          <a:p>
            <a:endParaRPr lang="en-US" dirty="0"/>
          </a:p>
          <a:p>
            <a:r>
              <a:rPr lang="en-US" dirty="0"/>
              <a:t>Proof that the code you wrote a long time ago still works</a:t>
            </a:r>
          </a:p>
          <a:p>
            <a:endParaRPr lang="en-US" dirty="0"/>
          </a:p>
          <a:p>
            <a:r>
              <a:rPr lang="en-US" dirty="0"/>
              <a:t>Automated regression tests</a:t>
            </a:r>
          </a:p>
          <a:p>
            <a:endParaRPr lang="en-US" dirty="0"/>
          </a:p>
          <a:p>
            <a:r>
              <a:rPr lang="en-US" dirty="0"/>
              <a:t>Proof that bugs are still fixed</a:t>
            </a:r>
          </a:p>
        </p:txBody>
      </p:sp>
    </p:spTree>
    <p:extLst>
      <p:ext uri="{BB962C8B-B14F-4D97-AF65-F5344CB8AC3E}">
        <p14:creationId xmlns:p14="http://schemas.microsoft.com/office/powerpoint/2010/main" val="8370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Awesome side effects of 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quality early</a:t>
            </a:r>
          </a:p>
          <a:p>
            <a:pPr lvl="1"/>
            <a:r>
              <a:rPr lang="en-US" dirty="0"/>
              <a:t>Don’t rely on QA to tell you your code is broken</a:t>
            </a:r>
          </a:p>
          <a:p>
            <a:r>
              <a:rPr lang="en-US" dirty="0"/>
              <a:t>Fewer low-value bugs coming back from QA</a:t>
            </a:r>
          </a:p>
          <a:p>
            <a:pPr lvl="1"/>
            <a:r>
              <a:rPr lang="en-US" dirty="0" err="1"/>
              <a:t>NullReferenceException</a:t>
            </a:r>
            <a:endParaRPr lang="en-US" dirty="0"/>
          </a:p>
          <a:p>
            <a:r>
              <a:rPr lang="en-US" dirty="0"/>
              <a:t>QA can focus on “exploratory testing”</a:t>
            </a:r>
          </a:p>
          <a:p>
            <a:pPr lvl="1"/>
            <a:r>
              <a:rPr lang="en-US" dirty="0"/>
              <a:t>Better use of QA’s time</a:t>
            </a:r>
          </a:p>
          <a:p>
            <a:r>
              <a:rPr lang="en-US" dirty="0"/>
              <a:t>Refactor with confidence</a:t>
            </a:r>
          </a:p>
          <a:p>
            <a:pPr lvl="1"/>
            <a:r>
              <a:rPr lang="en-US" dirty="0"/>
              <a:t>Keep your code clean</a:t>
            </a:r>
          </a:p>
          <a:p>
            <a:r>
              <a:rPr lang="en-US" dirty="0"/>
              <a:t>Clean code is easier to read</a:t>
            </a:r>
          </a:p>
          <a:p>
            <a:pPr lvl="1"/>
            <a:r>
              <a:rPr lang="en-US" dirty="0"/>
              <a:t>% time reading code vs. % time writing code</a:t>
            </a:r>
          </a:p>
          <a:p>
            <a:r>
              <a:rPr lang="en-US" dirty="0"/>
              <a:t>Clean code is easier to build on top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structure a unit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dirty="0"/>
              <a:t>Unit test class tests a class in the system under test</a:t>
            </a:r>
          </a:p>
          <a:p>
            <a:pPr lvl="1" fontAlgn="ctr"/>
            <a:r>
              <a:rPr lang="en-US" dirty="0"/>
              <a:t>{</a:t>
            </a:r>
            <a:r>
              <a:rPr lang="en-US" dirty="0" err="1"/>
              <a:t>NameOfSystemUnderTestClass</a:t>
            </a:r>
            <a:r>
              <a:rPr lang="en-US" dirty="0"/>
              <a:t>}</a:t>
            </a:r>
            <a:r>
              <a:rPr lang="en-US" dirty="0" err="1"/>
              <a:t>Fixture.cs</a:t>
            </a:r>
            <a:endParaRPr lang="en-US" dirty="0"/>
          </a:p>
          <a:p>
            <a:pPr fontAlgn="ctr"/>
            <a:r>
              <a:rPr lang="en-US" sz="2400" dirty="0"/>
              <a:t>Has a property called </a:t>
            </a:r>
            <a:r>
              <a:rPr lang="en-US" sz="2400" dirty="0" err="1"/>
              <a:t>SystemUnderTest</a:t>
            </a:r>
            <a:endParaRPr lang="en-US" sz="2400" dirty="0"/>
          </a:p>
          <a:p>
            <a:pPr lvl="1" fontAlgn="ctr"/>
            <a:r>
              <a:rPr lang="en-US" dirty="0" err="1"/>
              <a:t>Typeof</a:t>
            </a:r>
            <a:r>
              <a:rPr lang="en-US" dirty="0"/>
              <a:t> {</a:t>
            </a:r>
            <a:r>
              <a:rPr lang="en-US" dirty="0" err="1"/>
              <a:t>NameOfSystemUnderTestClass</a:t>
            </a:r>
            <a:r>
              <a:rPr lang="en-US" dirty="0"/>
              <a:t>}</a:t>
            </a:r>
          </a:p>
          <a:p>
            <a:pPr fontAlgn="ctr"/>
            <a:r>
              <a:rPr lang="en-US" sz="2400" dirty="0"/>
              <a:t>[</a:t>
            </a:r>
            <a:r>
              <a:rPr lang="en-US" sz="2400" dirty="0" err="1"/>
              <a:t>TestInitialize</a:t>
            </a:r>
            <a:r>
              <a:rPr lang="en-US" sz="2400" dirty="0"/>
              <a:t>] method called </a:t>
            </a:r>
            <a:r>
              <a:rPr lang="en-US" sz="2400" dirty="0" err="1"/>
              <a:t>OnTestInitialize</a:t>
            </a:r>
            <a:r>
              <a:rPr lang="en-US" sz="2400" dirty="0"/>
              <a:t>()</a:t>
            </a:r>
          </a:p>
          <a:p>
            <a:pPr fontAlgn="ctr"/>
            <a:r>
              <a:rPr lang="en-US" sz="2400" dirty="0"/>
              <a:t>One or more [</a:t>
            </a:r>
            <a:r>
              <a:rPr lang="en-US" sz="2400" dirty="0" err="1"/>
              <a:t>TestMethod</a:t>
            </a:r>
            <a:r>
              <a:rPr lang="en-US" sz="2400" dirty="0"/>
              <a:t>]</a:t>
            </a:r>
          </a:p>
          <a:p>
            <a:pPr lvl="1" fontAlgn="ctr"/>
            <a:r>
              <a:rPr lang="en-US" dirty="0"/>
              <a:t>Arrange</a:t>
            </a:r>
          </a:p>
          <a:p>
            <a:pPr lvl="1" fontAlgn="ctr"/>
            <a:r>
              <a:rPr lang="en-US" dirty="0"/>
              <a:t>Act</a:t>
            </a:r>
          </a:p>
          <a:p>
            <a:pPr lvl="1" fontAlgn="ctr"/>
            <a:r>
              <a:rPr lang="en-US" dirty="0"/>
              <a:t>Assert</a:t>
            </a:r>
          </a:p>
        </p:txBody>
      </p:sp>
    </p:spTree>
    <p:extLst>
      <p:ext uri="{BB962C8B-B14F-4D97-AF65-F5344CB8AC3E}">
        <p14:creationId xmlns:p14="http://schemas.microsoft.com/office/powerpoint/2010/main" val="35580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6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1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1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1" y="3315750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vs.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2418202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938695" y="1086062"/>
            <a:ext cx="3332087" cy="370015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66" y="1134870"/>
            <a:ext cx="3223755" cy="35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14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Design For Testability?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Build it so you can test it.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857761" y="1857476"/>
            <a:ext cx="2194011" cy="242853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17" y="1892000"/>
            <a:ext cx="2116631" cy="23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Content Placeholder 4"/>
          <p:cNvSpPr txBox="1">
            <a:spLocks/>
          </p:cNvSpPr>
          <p:nvPr/>
        </p:nvSpPr>
        <p:spPr bwMode="auto">
          <a:xfrm>
            <a:off x="4337481" y="1843191"/>
            <a:ext cx="2966617" cy="240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74" tIns="33331" rIns="67774" bIns="33331"/>
          <a:lstStyle>
            <a:lvl1pPr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1950" dirty="0">
                <a:latin typeface="+mj-lt"/>
              </a:rPr>
              <a:t>How would you test this?</a:t>
            </a:r>
          </a:p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br>
              <a:rPr lang="en-US" sz="1950" dirty="0">
                <a:latin typeface="+mj-lt"/>
              </a:rPr>
            </a:br>
            <a:r>
              <a:rPr lang="en-US" sz="1950" dirty="0">
                <a:latin typeface="+mj-lt"/>
              </a:rPr>
              <a:t>Do you have to take the plane up for a spin?</a:t>
            </a:r>
          </a:p>
        </p:txBody>
      </p:sp>
    </p:spTree>
    <p:extLst>
      <p:ext uri="{BB962C8B-B14F-4D97-AF65-F5344CB8AC3E}">
        <p14:creationId xmlns:p14="http://schemas.microsoft.com/office/powerpoint/2010/main" val="199320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Interfaces, Dependency Injection, &amp; Mocks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against interfaces</a:t>
            </a:r>
          </a:p>
          <a:p>
            <a:endParaRPr lang="en-US" dirty="0"/>
          </a:p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“Advertise” your dependencies on the constructor</a:t>
            </a:r>
          </a:p>
          <a:p>
            <a:pPr lvl="1"/>
            <a:r>
              <a:rPr lang="en-US" dirty="0"/>
              <a:t>Dependencies are references to interfaces</a:t>
            </a:r>
          </a:p>
          <a:p>
            <a:pPr lvl="1"/>
            <a:endParaRPr lang="en-US" dirty="0"/>
          </a:p>
          <a:p>
            <a:r>
              <a:rPr lang="en-US" dirty="0"/>
              <a:t>Use mock classes to provide fake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 Dependencies on Constructor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168099"/>
            <a:ext cx="4040188" cy="385079"/>
          </a:xfrm>
        </p:spPr>
        <p:txBody>
          <a:bodyPr/>
          <a:lstStyle/>
          <a:p>
            <a:r>
              <a:rPr lang="en-US" i="1" u="sng" dirty="0"/>
              <a:t>Less Awesome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168099"/>
            <a:ext cx="4041776" cy="385079"/>
          </a:xfrm>
        </p:spPr>
        <p:txBody>
          <a:bodyPr/>
          <a:lstStyle/>
          <a:p>
            <a:r>
              <a:rPr lang="en-US" i="1" u="sng" dirty="0"/>
              <a:t>Now With More Awesome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262"/>
            <a:ext cx="3306100" cy="320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29" y="1663263"/>
            <a:ext cx="2978591" cy="32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test usually also means</a:t>
            </a:r>
            <a:br>
              <a:rPr lang="en-US" dirty="0"/>
            </a:br>
            <a:r>
              <a:rPr lang="en-US" dirty="0"/>
              <a:t>hard to maintain.</a:t>
            </a:r>
          </a:p>
        </p:txBody>
      </p:sp>
    </p:spTree>
    <p:extLst>
      <p:ext uri="{BB962C8B-B14F-4D97-AF65-F5344CB8AC3E}">
        <p14:creationId xmlns:p14="http://schemas.microsoft.com/office/powerpoint/2010/main" val="180490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will help you to create a more testable &amp; maintainable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983632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Design Pattern?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and accepted solution to a common problem</a:t>
            </a:r>
          </a:p>
          <a:p>
            <a:endParaRPr lang="en-US" dirty="0"/>
          </a:p>
          <a:p>
            <a:r>
              <a:rPr lang="en-US" dirty="0"/>
              <a:t>Avoid re-inventing the wheel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in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77002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345167"/>
            <a:ext cx="5753396" cy="44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DevOps with TFS2017</a:t>
            </a:r>
          </a:p>
          <a:p>
            <a:pPr lvl="1"/>
            <a:r>
              <a:rPr lang="en-US" dirty="0"/>
              <a:t>Coming soon!</a:t>
            </a:r>
          </a:p>
          <a:p>
            <a:endParaRPr lang="en-US" dirty="0"/>
          </a:p>
          <a:p>
            <a:r>
              <a:rPr lang="en-US" dirty="0"/>
              <a:t>DevOps with TFS2015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3" y="397035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9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7" y="179564"/>
            <a:ext cx="5753396" cy="37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24" y="1954924"/>
            <a:ext cx="2308428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2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Popularized in Software by this book…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1" y="1454369"/>
            <a:ext cx="5152822" cy="2751083"/>
          </a:xfrm>
        </p:spPr>
      </p:pic>
    </p:spTree>
    <p:extLst>
      <p:ext uri="{BB962C8B-B14F-4D97-AF65-F5344CB8AC3E}">
        <p14:creationId xmlns:p14="http://schemas.microsoft.com/office/powerpoint/2010/main" val="3914520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for this talk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Flexibility</a:t>
            </a:r>
          </a:p>
          <a:p>
            <a:endParaRPr lang="en-US" dirty="0"/>
          </a:p>
          <a:p>
            <a:r>
              <a:rPr lang="en-US" dirty="0"/>
              <a:t>Repository</a:t>
            </a:r>
          </a:p>
          <a:p>
            <a:pPr lvl="1"/>
            <a:r>
              <a:rPr lang="en-US" dirty="0"/>
              <a:t>Data access details</a:t>
            </a:r>
          </a:p>
          <a:p>
            <a:pPr lvl="1"/>
            <a:endParaRPr lang="en-US" dirty="0"/>
          </a:p>
          <a:p>
            <a:r>
              <a:rPr lang="en-US" dirty="0"/>
              <a:t>Adapter</a:t>
            </a:r>
          </a:p>
          <a:p>
            <a:pPr lvl="1"/>
            <a:r>
              <a:rPr lang="en-US" dirty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Encapsulates algorithms &amp; business logic</a:t>
            </a:r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/>
              <a:t>Isolates User Interface </a:t>
            </a:r>
            <a:r>
              <a:rPr lang="en-US" i="1" dirty="0"/>
              <a:t>Implementation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the User Interface </a:t>
            </a:r>
            <a:r>
              <a:rPr lang="en-US" i="1" dirty="0"/>
              <a:t>Logic</a:t>
            </a:r>
          </a:p>
          <a:p>
            <a:pPr lvl="1"/>
            <a:r>
              <a:rPr lang="en-US" dirty="0"/>
              <a:t>Testable User Interfaces</a:t>
            </a:r>
          </a:p>
          <a:p>
            <a:pPr lvl="1"/>
            <a:r>
              <a:rPr lang="en-US" dirty="0"/>
              <a:t>Model-View-</a:t>
            </a:r>
            <a:r>
              <a:rPr lang="en-US" dirty="0" err="1"/>
              <a:t>ViewModel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Hide the existence of databases and services</a:t>
            </a:r>
          </a:p>
          <a:p>
            <a:endParaRPr lang="en-US" dirty="0"/>
          </a:p>
          <a:p>
            <a:r>
              <a:rPr lang="en-US" dirty="0"/>
              <a:t>Hide the existence of Entity Framework &amp; ADO.NET</a:t>
            </a:r>
          </a:p>
          <a:p>
            <a:endParaRPr lang="en-US" dirty="0"/>
          </a:p>
          <a:p>
            <a:r>
              <a:rPr lang="en-US" dirty="0"/>
              <a:t>Code against an interface</a:t>
            </a:r>
          </a:p>
          <a:p>
            <a:endParaRPr lang="en-US" dirty="0"/>
          </a:p>
          <a:p>
            <a:r>
              <a:rPr lang="en-US" dirty="0"/>
              <a:t>Allows you to use mock data without an actual database</a:t>
            </a:r>
          </a:p>
          <a:p>
            <a:endParaRPr lang="en-US" dirty="0"/>
          </a:p>
          <a:p>
            <a:r>
              <a:rPr lang="en-US" dirty="0"/>
              <a:t>Separate Unit Tests from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8954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the details of turning one object into another object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Entity Framework entities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</a:t>
            </a:r>
            <a:r>
              <a:rPr lang="en-US" dirty="0" err="1"/>
              <a:t>WebAPI</a:t>
            </a:r>
            <a:r>
              <a:rPr lang="en-US" dirty="0"/>
              <a:t> message types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ASP.NET MVC </a:t>
            </a:r>
            <a:r>
              <a:rPr lang="en-US" dirty="0" err="1"/>
              <a:t>ViewModels</a:t>
            </a:r>
            <a:r>
              <a:rPr lang="en-US" dirty="0"/>
              <a:t> and Models</a:t>
            </a:r>
          </a:p>
        </p:txBody>
      </p:sp>
    </p:spTree>
    <p:extLst>
      <p:ext uri="{BB962C8B-B14F-4D97-AF65-F5344CB8AC3E}">
        <p14:creationId xmlns:p14="http://schemas.microsoft.com/office/powerpoint/2010/main" val="16470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user interfaces without having to run an actual user interface</a:t>
            </a:r>
          </a:p>
          <a:p>
            <a:endParaRPr lang="en-US" dirty="0"/>
          </a:p>
          <a:p>
            <a:r>
              <a:rPr lang="en-US" dirty="0"/>
              <a:t>ASP.NET MVC</a:t>
            </a:r>
          </a:p>
          <a:p>
            <a:endParaRPr lang="en-US" dirty="0"/>
          </a:p>
          <a:p>
            <a:r>
              <a:rPr lang="en-US" dirty="0"/>
              <a:t>WPF / XAML</a:t>
            </a:r>
          </a:p>
          <a:p>
            <a:pPr lvl="1"/>
            <a:r>
              <a:rPr lang="en-US" dirty="0"/>
              <a:t>Model-View-</a:t>
            </a:r>
            <a:r>
              <a:rPr lang="en-US" dirty="0" err="1"/>
              <a:t>ViewModel</a:t>
            </a:r>
            <a:r>
              <a:rPr lang="en-US" dirty="0"/>
              <a:t> (MVVM)</a:t>
            </a:r>
          </a:p>
        </p:txBody>
      </p:sp>
    </p:spTree>
    <p:extLst>
      <p:ext uri="{BB962C8B-B14F-4D97-AF65-F5344CB8AC3E}">
        <p14:creationId xmlns:p14="http://schemas.microsoft.com/office/powerpoint/2010/main" val="1734380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and test algorithms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Business rules</a:t>
            </a:r>
          </a:p>
        </p:txBody>
      </p:sp>
    </p:spTree>
    <p:extLst>
      <p:ext uri="{BB962C8B-B14F-4D97-AF65-F5344CB8AC3E}">
        <p14:creationId xmlns:p14="http://schemas.microsoft.com/office/powerpoint/2010/main" val="20845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1661129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85725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2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5" y="4196521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23039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unit test? </a:t>
            </a:r>
          </a:p>
          <a:p>
            <a:r>
              <a:rPr lang="en-US" dirty="0"/>
              <a:t>What is unit testing?</a:t>
            </a:r>
          </a:p>
          <a:p>
            <a:r>
              <a:rPr lang="en-US" dirty="0"/>
              <a:t>Why do I care?  </a:t>
            </a:r>
          </a:p>
          <a:p>
            <a:r>
              <a:rPr lang="en-US" dirty="0"/>
              <a:t>How do I justify it to my self/boss/team?</a:t>
            </a:r>
          </a:p>
          <a:p>
            <a:r>
              <a:rPr lang="en-US" dirty="0"/>
              <a:t>Design for testability 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37887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= </a:t>
            </a:r>
            <a:br>
              <a:rPr lang="en-US" dirty="0"/>
            </a:br>
            <a:r>
              <a:rPr lang="en-US" dirty="0"/>
              <a:t>Small chunks of code that test other small chunks of code</a:t>
            </a:r>
          </a:p>
        </p:txBody>
      </p:sp>
    </p:spTree>
    <p:extLst>
      <p:ext uri="{BB962C8B-B14F-4D97-AF65-F5344CB8AC3E}">
        <p14:creationId xmlns:p14="http://schemas.microsoft.com/office/powerpoint/2010/main" val="17915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Unit Testing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You’re writing a feature</a:t>
            </a:r>
          </a:p>
          <a:p>
            <a:r>
              <a:rPr lang="en-US" dirty="0"/>
              <a:t>You’re also writing tests</a:t>
            </a:r>
          </a:p>
          <a:p>
            <a:r>
              <a:rPr lang="en-US" dirty="0"/>
              <a:t>Feature code = the “System Under Test” </a:t>
            </a:r>
          </a:p>
          <a:p>
            <a:pPr lvl="1"/>
            <a:r>
              <a:rPr lang="en-US" dirty="0"/>
              <a:t>(aka. “SUT”)</a:t>
            </a:r>
          </a:p>
          <a:p>
            <a:r>
              <a:rPr lang="en-US" dirty="0"/>
              <a:t>At least one unit test method per public method on the SUT</a:t>
            </a:r>
          </a:p>
          <a:p>
            <a:pPr lvl="1"/>
            <a:r>
              <a:rPr lang="en-US" dirty="0"/>
              <a:t>Asserts</a:t>
            </a:r>
          </a:p>
        </p:txBody>
      </p:sp>
    </p:spTree>
    <p:extLst>
      <p:ext uri="{BB962C8B-B14F-4D97-AF65-F5344CB8AC3E}">
        <p14:creationId xmlns:p14="http://schemas.microsoft.com/office/powerpoint/2010/main" val="13367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</a:t>
            </a:r>
            <a:br>
              <a:rPr lang="en-US" dirty="0"/>
            </a:br>
            <a:r>
              <a:rPr lang="en-US" dirty="0"/>
              <a:t>Calculator Unit Tests</a:t>
            </a:r>
          </a:p>
        </p:txBody>
      </p:sp>
    </p:spTree>
    <p:extLst>
      <p:ext uri="{BB962C8B-B14F-4D97-AF65-F5344CB8AC3E}">
        <p14:creationId xmlns:p14="http://schemas.microsoft.com/office/powerpoint/2010/main" val="178938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unit tests?</a:t>
            </a:r>
          </a:p>
        </p:txBody>
      </p:sp>
    </p:spTree>
    <p:extLst>
      <p:ext uri="{BB962C8B-B14F-4D97-AF65-F5344CB8AC3E}">
        <p14:creationId xmlns:p14="http://schemas.microsoft.com/office/powerpoint/2010/main" val="236455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Development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write code</a:t>
            </a:r>
          </a:p>
          <a:p>
            <a:r>
              <a:rPr lang="en-US" dirty="0"/>
              <a:t>It appears to work</a:t>
            </a:r>
          </a:p>
          <a:p>
            <a:r>
              <a:rPr lang="en-US" dirty="0"/>
              <a:t>You check it in</a:t>
            </a:r>
          </a:p>
          <a:p>
            <a:r>
              <a:rPr lang="en-US" dirty="0"/>
              <a:t>You send it to QA</a:t>
            </a:r>
          </a:p>
          <a:p>
            <a:r>
              <a:rPr lang="en-US" dirty="0"/>
              <a:t>QA sends back bugs</a:t>
            </a:r>
          </a:p>
          <a:p>
            <a:r>
              <a:rPr lang="en-US" dirty="0"/>
              <a:t>You fix</a:t>
            </a:r>
          </a:p>
          <a:p>
            <a:r>
              <a:rPr lang="en-US" dirty="0"/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16500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 POWERPOINT TEMPLATE.potx" id="{E681CC47-891F-4388-8046-5FD72EABE3C8}" vid="{3442E7BA-FFF6-4FD3-AC97-F9B74B92FC5C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On-screen Show (16:9)</PresentationFormat>
  <Paragraphs>179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62" baseType="lpstr">
      <vt:lpstr>Arial</vt:lpstr>
      <vt:lpstr>Calibri</vt:lpstr>
      <vt:lpstr>Consolas</vt:lpstr>
      <vt:lpstr>Gotham Book</vt:lpstr>
      <vt:lpstr>Gotham Light</vt:lpstr>
      <vt:lpstr>Gotham Medium</vt:lpstr>
      <vt:lpstr>Gotham Rounded Light</vt:lpstr>
      <vt:lpstr>Lucida Console</vt:lpstr>
      <vt:lpstr>Lucida Grande</vt:lpstr>
      <vt:lpstr>Montserrat</vt:lpstr>
      <vt:lpstr>Myriad Pro</vt:lpstr>
      <vt:lpstr>Myriad Pro Light</vt:lpstr>
      <vt:lpstr>Roboto Mono</vt:lpstr>
      <vt:lpstr>Segoe UI</vt:lpstr>
      <vt:lpstr>Segoe UI Semibold</vt:lpstr>
      <vt:lpstr>Segoe UI Semilight</vt:lpstr>
      <vt:lpstr>Times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1_Office Theme</vt:lpstr>
      <vt:lpstr>PowerPoint Presentation</vt:lpstr>
      <vt:lpstr>Benjamin Day</vt:lpstr>
      <vt:lpstr>PowerPoint Presentation</vt:lpstr>
      <vt:lpstr>Overview</vt:lpstr>
      <vt:lpstr>Unit tests =  Small chunks of code that test other small chunks of code</vt:lpstr>
      <vt:lpstr>Typical Unit Testing Flow</vt:lpstr>
      <vt:lpstr>Demo: Calculator Unit Tests</vt:lpstr>
      <vt:lpstr>Why use unit tests?</vt:lpstr>
      <vt:lpstr>Typical Development Flow</vt:lpstr>
      <vt:lpstr>Typical Refactoring Flow</vt:lpstr>
      <vt:lpstr>$$$</vt:lpstr>
      <vt:lpstr>$1m for IT to support an application.</vt:lpstr>
      <vt:lpstr>Technical Debt</vt:lpstr>
      <vt:lpstr>Technical Debt</vt:lpstr>
      <vt:lpstr>Unit tests can help tackle technical debt</vt:lpstr>
      <vt:lpstr>Unit tests can help tackle technical debt</vt:lpstr>
      <vt:lpstr>Unit Tests</vt:lpstr>
      <vt:lpstr>Awesome side effects of unit tests</vt:lpstr>
      <vt:lpstr>How I structure a unit test</vt:lpstr>
      <vt:lpstr>Unit Tests vs. Integration Tests</vt:lpstr>
      <vt:lpstr>How would you test this?</vt:lpstr>
      <vt:lpstr>What is Design For Testability?</vt:lpstr>
      <vt:lpstr>Interfaces, Dependency Injection, &amp; Mocks</vt:lpstr>
      <vt:lpstr>Advertise Dependencies on Constructor</vt:lpstr>
      <vt:lpstr>Hard to test usually also means hard to maintain.</vt:lpstr>
      <vt:lpstr>Design Patterns will help you to create a more testable &amp; maintainable application.</vt:lpstr>
      <vt:lpstr>What’s a Design Pattern?</vt:lpstr>
      <vt:lpstr>Design patterns in architecture.</vt:lpstr>
      <vt:lpstr>PowerPoint Presentation</vt:lpstr>
      <vt:lpstr>PowerPoint Presentation</vt:lpstr>
      <vt:lpstr>Popularized in Software by this book…</vt:lpstr>
      <vt:lpstr>Design Patterns for this talk</vt:lpstr>
      <vt:lpstr>Repository Pattern</vt:lpstr>
      <vt:lpstr>Adapter Pattern</vt:lpstr>
      <vt:lpstr>Model-View-Controller (MVC)</vt:lpstr>
      <vt:lpstr>Strategy Pattern</vt:lpstr>
      <vt:lpstr>Demos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2017-08-15T15:06:58Z</dcterms:modified>
</cp:coreProperties>
</file>