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1"/>
    <p:sldMasterId id="2147483694" r:id="rId2"/>
    <p:sldMasterId id="2147483709" r:id="rId3"/>
    <p:sldMasterId id="2147483721" r:id="rId4"/>
    <p:sldMasterId id="2147483733" r:id="rId5"/>
    <p:sldMasterId id="2147483748" r:id="rId6"/>
    <p:sldMasterId id="2147483760" r:id="rId7"/>
  </p:sldMasterIdLst>
  <p:notesMasterIdLst>
    <p:notesMasterId r:id="rId68"/>
  </p:notesMasterIdLst>
  <p:handoutMasterIdLst>
    <p:handoutMasterId r:id="rId69"/>
  </p:handoutMasterIdLst>
  <p:sldIdLst>
    <p:sldId id="258" r:id="rId8"/>
    <p:sldId id="260" r:id="rId9"/>
    <p:sldId id="261" r:id="rId10"/>
    <p:sldId id="303" r:id="rId11"/>
    <p:sldId id="262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04" r:id="rId22"/>
    <p:sldId id="324" r:id="rId23"/>
    <p:sldId id="307" r:id="rId24"/>
    <p:sldId id="326" r:id="rId25"/>
    <p:sldId id="325" r:id="rId26"/>
    <p:sldId id="327" r:id="rId27"/>
    <p:sldId id="306" r:id="rId28"/>
    <p:sldId id="330" r:id="rId29"/>
    <p:sldId id="308" r:id="rId30"/>
    <p:sldId id="329" r:id="rId31"/>
    <p:sldId id="309" r:id="rId32"/>
    <p:sldId id="331" r:id="rId33"/>
    <p:sldId id="332" r:id="rId34"/>
    <p:sldId id="333" r:id="rId35"/>
    <p:sldId id="334" r:id="rId36"/>
    <p:sldId id="310" r:id="rId37"/>
    <p:sldId id="336" r:id="rId38"/>
    <p:sldId id="313" r:id="rId39"/>
    <p:sldId id="335" r:id="rId40"/>
    <p:sldId id="314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2" r:id="rId51"/>
    <p:sldId id="273" r:id="rId52"/>
    <p:sldId id="275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3" r:id="rId62"/>
    <p:sldId id="297" r:id="rId63"/>
    <p:sldId id="299" r:id="rId64"/>
    <p:sldId id="300" r:id="rId65"/>
    <p:sldId id="301" r:id="rId66"/>
    <p:sldId id="302" r:id="rId6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09E616-2274-4EB2-AED5-56DF5673F7E3}">
          <p14:sldIdLst>
            <p14:sldId id="258"/>
            <p14:sldId id="260"/>
            <p14:sldId id="261"/>
          </p14:sldIdLst>
        </p14:section>
        <p14:section name="Overview" id="{2257874B-8DEE-40A8-8280-71AA21AA800B}">
          <p14:sldIdLst>
            <p14:sldId id="303"/>
            <p14:sldId id="262"/>
          </p14:sldIdLst>
        </p14:section>
        <p14:section name="Intro &amp; Rules" id="{6EEBD27B-9253-4CA3-A93D-0DA519B8F7BB}">
          <p14:sldIdLst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</p14:sldIdLst>
        </p14:section>
        <p14:section name="The Show" id="{80785B04-C9D1-476A-9A5C-FECD813818B6}">
          <p14:sldIdLst>
            <p14:sldId id="304"/>
            <p14:sldId id="324"/>
            <p14:sldId id="307"/>
            <p14:sldId id="326"/>
            <p14:sldId id="325"/>
            <p14:sldId id="327"/>
            <p14:sldId id="306"/>
            <p14:sldId id="330"/>
            <p14:sldId id="308"/>
            <p14:sldId id="329"/>
            <p14:sldId id="309"/>
            <p14:sldId id="331"/>
            <p14:sldId id="332"/>
            <p14:sldId id="333"/>
            <p14:sldId id="334"/>
            <p14:sldId id="310"/>
            <p14:sldId id="336"/>
            <p14:sldId id="313"/>
            <p14:sldId id="335"/>
            <p14:sldId id="314"/>
          </p14:sldIdLst>
        </p14:section>
        <p14:section name="DevOps" id="{9EC2DC14-A0D2-49B4-BBF6-3EB99C2A9888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84"/>
            <p14:sldId id="285"/>
            <p14:sldId id="286"/>
            <p14:sldId id="287"/>
            <p14:sldId id="288"/>
          </p14:sldIdLst>
        </p14:section>
        <p14:section name="Migrations" id="{E1D147AE-E6BD-4BE2-8290-CDC00324F8B8}">
          <p14:sldIdLst>
            <p14:sldId id="289"/>
            <p14:sldId id="290"/>
            <p14:sldId id="291"/>
            <p14:sldId id="293"/>
            <p14:sldId id="297"/>
            <p14:sldId id="299"/>
            <p14:sldId id="300"/>
          </p14:sldIdLst>
        </p14:section>
        <p14:section name="Outro" id="{EF921BB3-811A-455F-9894-3733EB4751CB}">
          <p14:sldIdLst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213F"/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3" autoAdjust="0"/>
    <p:restoredTop sz="87600" autoAdjust="0"/>
  </p:normalViewPr>
  <p:slideViewPr>
    <p:cSldViewPr>
      <p:cViewPr varScale="1">
        <p:scale>
          <a:sx n="119" d="100"/>
          <a:sy n="119" d="100"/>
        </p:scale>
        <p:origin x="57" y="144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da\Dropbox\projects\PluralSight\devops-skills-with-vs2015-tfs2015\courseware\gerald-weinberg-multitask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Task A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0.4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C-4B24-BE33-66E95725F0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Task B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0.4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0C-4B24-BE33-66E95725F0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Task C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0C-4B24-BE33-66E95725F0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0C-4B24-BE33-66E95725F0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Task D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0C-4B24-BE33-66E95725F0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0C-4B24-BE33-66E95725F0C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F0C-4B24-BE33-66E95725F0C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Task E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0C-4B24-BE33-66E95725F0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0C-4B24-BE33-66E95725F0C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F0C-4B24-BE33-66E95725F0C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F0C-4B24-BE33-66E95725F0C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Waste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</c:v>
                </c:pt>
                <c:pt idx="1">
                  <c:v>0.19999999999999996</c:v>
                </c:pt>
                <c:pt idx="2">
                  <c:v>0.39999999999999991</c:v>
                </c:pt>
                <c:pt idx="3">
                  <c:v>0.6</c:v>
                </c:pt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F0C-4B24-BE33-66E95725F0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19373824"/>
        <c:axId val="-2035179952"/>
      </c:barChart>
      <c:catAx>
        <c:axId val="181937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5179952"/>
        <c:crosses val="autoZero"/>
        <c:auto val="1"/>
        <c:lblAlgn val="ctr"/>
        <c:lblOffset val="100"/>
        <c:noMultiLvlLbl val="0"/>
      </c:catAx>
      <c:valAx>
        <c:axId val="-2035179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1937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Austin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6DE0-BACA-4EA0-B73F-CC7DC1D7F4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0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8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0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75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1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6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84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65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5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80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3292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1021"/>
            <a:ext cx="6858000" cy="492329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93226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8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3377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8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35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7040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23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406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489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6143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7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1554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001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3068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59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1E94-D08C-431E-88FC-7EB62E529A1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7328" y="4740651"/>
            <a:ext cx="305396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82724" y="4785968"/>
            <a:ext cx="1904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@benday</a:t>
            </a:r>
            <a:r>
              <a:rPr lang="en-US" sz="1050" dirty="0"/>
              <a:t> |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www.benday.com</a:t>
            </a:r>
          </a:p>
        </p:txBody>
      </p:sp>
    </p:spTree>
    <p:extLst>
      <p:ext uri="{BB962C8B-B14F-4D97-AF65-F5344CB8AC3E}">
        <p14:creationId xmlns:p14="http://schemas.microsoft.com/office/powerpoint/2010/main" val="218902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egoe UI" panose="020B0502040204020203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ef/efcore-and-ef6/index" TargetMode="Externa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2725" y="2571750"/>
            <a:ext cx="398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algn="r" eaLnBrk="1" hangingPunct="1">
              <a:defRPr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Benjamin Day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b="1" dirty="0">
              <a:solidFill>
                <a:schemeClr val="bg1">
                  <a:lumMod val="85000"/>
                </a:schemeClr>
              </a:solidFill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 sz="1400" dirty="0">
              <a:solidFill>
                <a:srgbClr val="1F497D"/>
              </a:solidFill>
              <a:latin typeface="Times New Roman" pitchFamily="28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20932" y="4400550"/>
            <a:ext cx="36671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9pPr>
          </a:lstStyle>
          <a:p>
            <a:pPr algn="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Level: Advanced</a:t>
            </a:r>
          </a:p>
          <a:p>
            <a:pPr algn="r"/>
            <a:endParaRPr lang="en-US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89050"/>
            <a:ext cx="7620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F1213F"/>
                </a:solidFill>
                <a:effectLst/>
              </a:rPr>
              <a:t>Entity Framework Core for Enterprise Applications</a:t>
            </a:r>
          </a:p>
        </p:txBody>
      </p:sp>
      <p:pic>
        <p:nvPicPr>
          <p:cNvPr id="5" name="Picture 4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211776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8872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Software = </a:t>
            </a:r>
            <a:br>
              <a:rPr lang="en-US" dirty="0"/>
            </a:br>
            <a:r>
              <a:rPr lang="en-US" dirty="0"/>
              <a:t>Non-disposable software</a:t>
            </a:r>
          </a:p>
        </p:txBody>
      </p:sp>
    </p:spTree>
    <p:extLst>
      <p:ext uri="{BB962C8B-B14F-4D97-AF65-F5344CB8AC3E}">
        <p14:creationId xmlns:p14="http://schemas.microsoft.com/office/powerpoint/2010/main" val="43653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#1:</a:t>
            </a:r>
            <a:br>
              <a:rPr lang="en-US" dirty="0"/>
            </a:br>
            <a:r>
              <a:rPr lang="en-US" dirty="0"/>
              <a:t>You don’t work for EF.</a:t>
            </a:r>
            <a:br>
              <a:rPr lang="en-US" dirty="0"/>
            </a:br>
            <a:r>
              <a:rPr lang="en-US" dirty="0"/>
              <a:t>EF works for you.</a:t>
            </a:r>
          </a:p>
        </p:txBody>
      </p:sp>
    </p:spTree>
    <p:extLst>
      <p:ext uri="{BB962C8B-B14F-4D97-AF65-F5344CB8AC3E}">
        <p14:creationId xmlns:p14="http://schemas.microsoft.com/office/powerpoint/2010/main" val="407165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#2:</a:t>
            </a:r>
            <a:br>
              <a:rPr lang="en-US" dirty="0"/>
            </a:br>
            <a:r>
              <a:rPr lang="en-US" dirty="0"/>
              <a:t>Use EF for what it’s good at </a:t>
            </a:r>
            <a:br>
              <a:rPr lang="en-US" dirty="0"/>
            </a:br>
            <a:r>
              <a:rPr lang="en-US" dirty="0"/>
              <a:t>and be ready to bail out when it doesn’t.</a:t>
            </a:r>
          </a:p>
        </p:txBody>
      </p:sp>
    </p:spTree>
    <p:extLst>
      <p:ext uri="{BB962C8B-B14F-4D97-AF65-F5344CB8AC3E}">
        <p14:creationId xmlns:p14="http://schemas.microsoft.com/office/powerpoint/2010/main" val="59214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#3:</a:t>
            </a:r>
            <a:br>
              <a:rPr lang="en-US" dirty="0"/>
            </a:br>
            <a:r>
              <a:rPr lang="en-US" dirty="0"/>
              <a:t>Hide EF from your application.</a:t>
            </a:r>
          </a:p>
        </p:txBody>
      </p:sp>
    </p:spTree>
    <p:extLst>
      <p:ext uri="{BB962C8B-B14F-4D97-AF65-F5344CB8AC3E}">
        <p14:creationId xmlns:p14="http://schemas.microsoft.com/office/powerpoint/2010/main" val="342299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#4: </a:t>
            </a:r>
            <a:br>
              <a:rPr lang="en-US" dirty="0"/>
            </a:br>
            <a:r>
              <a:rPr lang="en-US" dirty="0"/>
              <a:t>Just because you can</a:t>
            </a:r>
            <a:br>
              <a:rPr lang="en-US" dirty="0"/>
            </a:br>
            <a:r>
              <a:rPr lang="en-US" dirty="0"/>
              <a:t>doesn’t mean you should.</a:t>
            </a:r>
          </a:p>
        </p:txBody>
      </p:sp>
    </p:spTree>
    <p:extLst>
      <p:ext uri="{BB962C8B-B14F-4D97-AF65-F5344CB8AC3E}">
        <p14:creationId xmlns:p14="http://schemas.microsoft.com/office/powerpoint/2010/main" val="389347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vs. EF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feature comparison</a:t>
            </a:r>
          </a:p>
          <a:p>
            <a:pPr lvl="1"/>
            <a:r>
              <a:rPr lang="en-US" dirty="0">
                <a:hlinkClick r:id="rId2"/>
              </a:rPr>
              <a:t>https://docs.microsoft.com/en-us/ef/efcore-and-ef6/index</a:t>
            </a:r>
            <a:endParaRPr lang="en-US" dirty="0"/>
          </a:p>
          <a:p>
            <a:endParaRPr lang="en-US" dirty="0"/>
          </a:p>
          <a:p>
            <a:r>
              <a:rPr lang="en-US" dirty="0"/>
              <a:t>It’s mostly the same</a:t>
            </a:r>
          </a:p>
          <a:p>
            <a:pPr lvl="1"/>
            <a:r>
              <a:rPr lang="en-US" dirty="0"/>
              <a:t>If you’re “code first”</a:t>
            </a:r>
          </a:p>
          <a:p>
            <a:endParaRPr lang="en-US" dirty="0"/>
          </a:p>
          <a:p>
            <a:r>
              <a:rPr lang="en-US" dirty="0"/>
              <a:t>Some things are missing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69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things that are missing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Complex types without identity</a:t>
            </a:r>
          </a:p>
          <a:p>
            <a:pPr lvl="1"/>
            <a:r>
              <a:rPr lang="en-US" dirty="0"/>
              <a:t>Name, </a:t>
            </a:r>
            <a:r>
              <a:rPr lang="en-US" dirty="0" err="1"/>
              <a:t>PhoneNumber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Many-to-many relationships without a JOIN entity</a:t>
            </a:r>
          </a:p>
          <a:p>
            <a:endParaRPr lang="en-US" dirty="0"/>
          </a:p>
          <a:p>
            <a:r>
              <a:rPr lang="en-US" dirty="0"/>
              <a:t>Inheritance mapping only does Table-per-hierarchy (TPH)</a:t>
            </a:r>
          </a:p>
          <a:p>
            <a:pPr lvl="1"/>
            <a:r>
              <a:rPr lang="en-US" dirty="0"/>
              <a:t>No Table-per-type (TPT)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Spatial types</a:t>
            </a:r>
          </a:p>
          <a:p>
            <a:pPr lvl="1"/>
            <a:r>
              <a:rPr lang="en-US" dirty="0"/>
              <a:t>Geography &amp; Geometry</a:t>
            </a:r>
          </a:p>
          <a:p>
            <a:endParaRPr lang="en-US" dirty="0"/>
          </a:p>
          <a:p>
            <a:r>
              <a:rPr lang="en-US" dirty="0"/>
              <a:t>Saving using Stored Procedures</a:t>
            </a:r>
          </a:p>
          <a:p>
            <a:pPr lvl="1"/>
            <a:r>
              <a:rPr lang="en-US" dirty="0"/>
              <a:t>(Easily at least)</a:t>
            </a:r>
          </a:p>
          <a:p>
            <a:endParaRPr lang="en-US" dirty="0"/>
          </a:p>
          <a:p>
            <a:r>
              <a:rPr lang="en-US" dirty="0"/>
              <a:t>Raw SQL to anonymous types</a:t>
            </a:r>
          </a:p>
          <a:p>
            <a:endParaRPr lang="en-US" dirty="0"/>
          </a:p>
          <a:p>
            <a:r>
              <a:rPr lang="en-US" dirty="0"/>
              <a:t>Lazy loading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32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Loading</a:t>
            </a:r>
          </a:p>
        </p:txBody>
      </p:sp>
    </p:spTree>
    <p:extLst>
      <p:ext uri="{BB962C8B-B14F-4D97-AF65-F5344CB8AC3E}">
        <p14:creationId xmlns:p14="http://schemas.microsoft.com/office/powerpoint/2010/main" val="3982319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Loading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 has </a:t>
            </a:r>
            <a:r>
              <a:rPr lang="en-US" dirty="0" err="1"/>
              <a:t>PhoneNumbers</a:t>
            </a:r>
            <a:endParaRPr lang="en-US" dirty="0"/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&lt;Phone&gt;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PhoneNumbers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{ get; }</a:t>
            </a:r>
          </a:p>
          <a:p>
            <a:pPr lvl="1"/>
            <a:endParaRPr lang="en-US" dirty="0"/>
          </a:p>
          <a:p>
            <a:r>
              <a:rPr lang="en-US" dirty="0"/>
              <a:t>Phone has Owner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Person Owner { get; set; }</a:t>
            </a:r>
          </a:p>
          <a:p>
            <a:pPr lvl="1"/>
            <a:endParaRPr lang="en-US" dirty="0"/>
          </a:p>
          <a:p>
            <a:r>
              <a:rPr lang="en-US" dirty="0"/>
              <a:t>In EF Standard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PhoneNumbers</a:t>
            </a:r>
            <a:r>
              <a:rPr lang="en-US" dirty="0">
                <a:sym typeface="Wingdings" panose="05000000000000000000" pitchFamily="2" charset="2"/>
              </a:rPr>
              <a:t> loaded when accessed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 EF Core  </a:t>
            </a:r>
            <a:r>
              <a:rPr lang="en-US" dirty="0" err="1"/>
              <a:t>PhoneNumbers</a:t>
            </a:r>
            <a:r>
              <a:rPr lang="en-US" dirty="0">
                <a:sym typeface="Wingdings" panose="05000000000000000000" pitchFamily="2" charset="2"/>
              </a:rPr>
              <a:t> is null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36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requires explicit loading using</a:t>
            </a:r>
            <a:br>
              <a:rPr lang="en-US" dirty="0"/>
            </a:br>
            <a:r>
              <a:rPr lang="en-US" dirty="0"/>
              <a:t>Include() &amp; </a:t>
            </a:r>
            <a:r>
              <a:rPr lang="en-US" dirty="0" err="1"/>
              <a:t>ThenInclude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10225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989489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Brookline, MA</a:t>
            </a:r>
          </a:p>
          <a:p>
            <a:r>
              <a:rPr lang="en-US" dirty="0"/>
              <a:t>Consultant &amp; Trainer</a:t>
            </a:r>
          </a:p>
          <a:p>
            <a:r>
              <a:rPr lang="en-US" dirty="0"/>
              <a:t>Scrum, DevOps, </a:t>
            </a:r>
            <a:br>
              <a:rPr lang="en-US" dirty="0"/>
            </a:br>
            <a:r>
              <a:rPr lang="en-US" dirty="0"/>
              <a:t>Team Foundation Server, </a:t>
            </a:r>
            <a:br>
              <a:rPr lang="en-US" dirty="0"/>
            </a:br>
            <a:r>
              <a:rPr lang="en-US" dirty="0"/>
              <a:t>Software Architecture &amp; Testing</a:t>
            </a:r>
          </a:p>
          <a:p>
            <a:r>
              <a:rPr lang="en-US" dirty="0"/>
              <a:t>Microsoft MVP</a:t>
            </a:r>
          </a:p>
          <a:p>
            <a:r>
              <a:rPr lang="en-US" dirty="0"/>
              <a:t>Pluralsight Author</a:t>
            </a:r>
          </a:p>
          <a:p>
            <a:r>
              <a:rPr lang="en-US" dirty="0"/>
              <a:t>Scrum.org Trainer</a:t>
            </a:r>
          </a:p>
          <a:p>
            <a:r>
              <a:rPr lang="en-US" dirty="0"/>
              <a:t>@benday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80" y="2207135"/>
            <a:ext cx="3464156" cy="747791"/>
          </a:xfrm>
          <a:prstGeom prst="rect">
            <a:avLst/>
          </a:prstGeom>
        </p:spPr>
      </p:pic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580" y="1417870"/>
            <a:ext cx="3369780" cy="6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40" y="3181280"/>
            <a:ext cx="1972466" cy="682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30" y="3315749"/>
            <a:ext cx="1244699" cy="5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</a:t>
            </a:r>
            <a:br>
              <a:rPr lang="en-US" dirty="0"/>
            </a:br>
            <a:r>
              <a:rPr lang="en-US" dirty="0"/>
              <a:t>Person &amp; </a:t>
            </a:r>
            <a:r>
              <a:rPr lang="en-US" dirty="0" err="1"/>
              <a:t>PhoneNumbers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77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531576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Principal Entity</a:t>
            </a:r>
          </a:p>
          <a:p>
            <a:pPr lvl="1"/>
            <a:r>
              <a:rPr lang="en-US" dirty="0"/>
              <a:t>Owns the primary key</a:t>
            </a:r>
          </a:p>
          <a:p>
            <a:pPr lvl="1"/>
            <a:r>
              <a:rPr lang="en-US" dirty="0"/>
              <a:t>Parent</a:t>
            </a:r>
          </a:p>
          <a:p>
            <a:pPr lvl="1"/>
            <a:endParaRPr lang="en-US" dirty="0"/>
          </a:p>
          <a:p>
            <a:r>
              <a:rPr lang="en-US" dirty="0"/>
              <a:t>Dependent Entity</a:t>
            </a:r>
          </a:p>
          <a:p>
            <a:pPr lvl="1"/>
            <a:r>
              <a:rPr lang="en-US" dirty="0"/>
              <a:t>Has foreign key</a:t>
            </a:r>
          </a:p>
          <a:p>
            <a:pPr lvl="1"/>
            <a:r>
              <a:rPr lang="en-US" dirty="0"/>
              <a:t>Child in relationship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Relationship Types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One to One</a:t>
            </a:r>
          </a:p>
          <a:p>
            <a:pPr lvl="1"/>
            <a:r>
              <a:rPr lang="en-US" dirty="0"/>
              <a:t>Navigation property</a:t>
            </a:r>
          </a:p>
          <a:p>
            <a:pPr lvl="1"/>
            <a:endParaRPr lang="en-US" dirty="0"/>
          </a:p>
          <a:p>
            <a:r>
              <a:rPr lang="en-US" dirty="0"/>
              <a:t>One to Many</a:t>
            </a:r>
          </a:p>
          <a:p>
            <a:pPr lvl="1"/>
            <a:r>
              <a:rPr lang="en-US" dirty="0"/>
              <a:t>Collection navigation property</a:t>
            </a:r>
          </a:p>
          <a:p>
            <a:pPr lvl="1"/>
            <a:endParaRPr lang="en-US" dirty="0"/>
          </a:p>
          <a:p>
            <a:r>
              <a:rPr lang="en-US" dirty="0"/>
              <a:t>Many to One</a:t>
            </a:r>
          </a:p>
          <a:p>
            <a:pPr lvl="1"/>
            <a:r>
              <a:rPr lang="en-US" dirty="0"/>
              <a:t>Inverse navigation property</a:t>
            </a:r>
          </a:p>
        </p:txBody>
      </p:sp>
    </p:spTree>
    <p:extLst>
      <p:ext uri="{BB962C8B-B14F-4D97-AF65-F5344CB8AC3E}">
        <p14:creationId xmlns:p14="http://schemas.microsoft.com/office/powerpoint/2010/main" val="4272066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Deletes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happens when something in a relationship is deleted?</a:t>
            </a:r>
          </a:p>
          <a:p>
            <a:endParaRPr lang="en-US" dirty="0"/>
          </a:p>
          <a:p>
            <a:r>
              <a:rPr lang="en-US" dirty="0"/>
              <a:t>Delete Types</a:t>
            </a:r>
          </a:p>
          <a:p>
            <a:pPr lvl="1"/>
            <a:r>
              <a:rPr lang="en-US" dirty="0" err="1"/>
              <a:t>Microsoft.EntityFrameworkCore.Metadata.DeleteBehavior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Cascade </a:t>
            </a:r>
            <a:r>
              <a:rPr lang="en-US" dirty="0">
                <a:sym typeface="Wingdings" panose="05000000000000000000" pitchFamily="2" charset="2"/>
              </a:rPr>
              <a:t> Delete the dependent entity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SetNull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Delete Principal, set inverse property on Dependent to null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Restrict </a:t>
            </a:r>
            <a:r>
              <a:rPr lang="en-US" dirty="0">
                <a:sym typeface="Wingdings" panose="05000000000000000000" pitchFamily="2" charset="2"/>
              </a:rPr>
              <a:t> Do nothing, delete is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52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</a:t>
            </a:r>
            <a:br>
              <a:rPr lang="en-US" dirty="0"/>
            </a:br>
            <a:r>
              <a:rPr lang="en-US" dirty="0"/>
              <a:t>Animals &amp; Foods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51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3391438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Multiple people using your app without stomping on each other’s data</a:t>
            </a:r>
          </a:p>
          <a:p>
            <a:endParaRPr lang="en-US" dirty="0"/>
          </a:p>
          <a:p>
            <a:r>
              <a:rPr lang="en-US" dirty="0"/>
              <a:t>Configure using Fluent API or Attribute</a:t>
            </a:r>
          </a:p>
          <a:p>
            <a:endParaRPr lang="en-US" dirty="0"/>
          </a:p>
          <a:p>
            <a:r>
              <a:rPr lang="en-US" dirty="0"/>
              <a:t>[Timestamp] attribute</a:t>
            </a:r>
          </a:p>
          <a:p>
            <a:pPr lvl="1"/>
            <a:r>
              <a:rPr lang="en-US" dirty="0"/>
              <a:t>byte[]</a:t>
            </a:r>
          </a:p>
          <a:p>
            <a:pPr lvl="1"/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ConcurrencyCheck</a:t>
            </a:r>
            <a:r>
              <a:rPr lang="en-US" dirty="0"/>
              <a:t>] attribute</a:t>
            </a:r>
          </a:p>
          <a:p>
            <a:pPr lvl="1"/>
            <a:r>
              <a:rPr lang="en-US" dirty="0" err="1"/>
              <a:t>DateTime</a:t>
            </a:r>
            <a:r>
              <a:rPr lang="en-US" dirty="0"/>
              <a:t>, string, or </a:t>
            </a:r>
            <a:r>
              <a:rPr lang="en-US" dirty="0" err="1"/>
              <a:t>int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96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</a:t>
            </a:r>
          </a:p>
        </p:txBody>
      </p:sp>
    </p:spTree>
    <p:extLst>
      <p:ext uri="{BB962C8B-B14F-4D97-AF65-F5344CB8AC3E}">
        <p14:creationId xmlns:p14="http://schemas.microsoft.com/office/powerpoint/2010/main" val="2670954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 from EF Core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for retrieves than for saves</a:t>
            </a:r>
          </a:p>
          <a:p>
            <a:endParaRPr lang="en-US" dirty="0"/>
          </a:p>
          <a:p>
            <a:r>
              <a:rPr lang="en-US" dirty="0"/>
              <a:t>Single result set</a:t>
            </a:r>
          </a:p>
          <a:p>
            <a:endParaRPr lang="en-US" dirty="0"/>
          </a:p>
          <a:p>
            <a:r>
              <a:rPr lang="en-US" dirty="0"/>
              <a:t>Only for mapped types (not anonymous)</a:t>
            </a:r>
          </a:p>
          <a:p>
            <a:endParaRPr lang="en-US" dirty="0"/>
          </a:p>
          <a:p>
            <a:r>
              <a:rPr lang="en-US" dirty="0"/>
              <a:t>Has to bring back all properties/fields</a:t>
            </a:r>
          </a:p>
        </p:txBody>
      </p:sp>
    </p:spTree>
    <p:extLst>
      <p:ext uri="{BB962C8B-B14F-4D97-AF65-F5344CB8AC3E}">
        <p14:creationId xmlns:p14="http://schemas.microsoft.com/office/powerpoint/2010/main" val="1074739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</a:t>
            </a:r>
            <a:br>
              <a:rPr lang="en-US" dirty="0"/>
            </a:br>
            <a:r>
              <a:rPr lang="en-US" dirty="0"/>
              <a:t>Animals By Food 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Pluralsight.com</a:t>
            </a:r>
          </a:p>
          <a:p>
            <a:endParaRPr lang="en-US" dirty="0"/>
          </a:p>
          <a:p>
            <a:r>
              <a:rPr lang="en-US" dirty="0"/>
              <a:t>Online courses</a:t>
            </a:r>
          </a:p>
          <a:p>
            <a:endParaRPr lang="en-US" dirty="0"/>
          </a:p>
          <a:p>
            <a:r>
              <a:rPr lang="en-US" dirty="0"/>
              <a:t>DevOps with TFS2015</a:t>
            </a:r>
          </a:p>
          <a:p>
            <a:endParaRPr lang="en-US" dirty="0"/>
          </a:p>
          <a:p>
            <a:r>
              <a:rPr lang="en-US" dirty="0"/>
              <a:t>Scrum Master Skills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397034"/>
            <a:ext cx="3464156" cy="747791"/>
          </a:xfrm>
          <a:prstGeom prst="rect">
            <a:avLst/>
          </a:prstGeom>
        </p:spPr>
      </p:pic>
      <p:pic>
        <p:nvPicPr>
          <p:cNvPr id="1026" name="Picture 2" descr="C:\Users\benda\AppData\Local\Temp\SNAGHTML625f9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08" y="1391206"/>
            <a:ext cx="3660799" cy="33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8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Software Architecture</a:t>
            </a:r>
          </a:p>
        </p:txBody>
      </p:sp>
    </p:spTree>
    <p:extLst>
      <p:ext uri="{BB962C8B-B14F-4D97-AF65-F5344CB8AC3E}">
        <p14:creationId xmlns:p14="http://schemas.microsoft.com/office/powerpoint/2010/main" val="3387083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Recommendations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Don’t try to model inheritance in EF</a:t>
            </a:r>
          </a:p>
          <a:p>
            <a:endParaRPr lang="en-US" dirty="0"/>
          </a:p>
          <a:p>
            <a:r>
              <a:rPr lang="en-US" dirty="0"/>
              <a:t>Hide EF behind Repository Pattern &amp; Adapter Pattern</a:t>
            </a:r>
          </a:p>
          <a:p>
            <a:pPr lvl="1"/>
            <a:r>
              <a:rPr lang="en-US" dirty="0"/>
              <a:t>Code to interfaces</a:t>
            </a:r>
          </a:p>
          <a:p>
            <a:pPr lvl="1"/>
            <a:r>
              <a:rPr lang="en-US" dirty="0"/>
              <a:t>Treat EF entities as data access objects</a:t>
            </a:r>
          </a:p>
          <a:p>
            <a:pPr lvl="1"/>
            <a:r>
              <a:rPr lang="en-US" dirty="0"/>
              <a:t>Hide your data access objects</a:t>
            </a:r>
          </a:p>
          <a:p>
            <a:pPr lvl="1"/>
            <a:endParaRPr lang="en-US" dirty="0"/>
          </a:p>
          <a:p>
            <a:r>
              <a:rPr lang="en-US" dirty="0"/>
              <a:t>Write unit tests</a:t>
            </a:r>
          </a:p>
          <a:p>
            <a:pPr lvl="1"/>
            <a:r>
              <a:rPr lang="en-US" dirty="0"/>
              <a:t>Unit tests are not Integration tests</a:t>
            </a:r>
          </a:p>
          <a:p>
            <a:pPr lvl="1"/>
            <a:endParaRPr lang="en-US" dirty="0"/>
          </a:p>
          <a:p>
            <a:r>
              <a:rPr lang="en-US" dirty="0"/>
              <a:t>Write integration tests for the Repositories</a:t>
            </a:r>
          </a:p>
          <a:p>
            <a:pPr lvl="1"/>
            <a:r>
              <a:rPr lang="en-US" dirty="0"/>
              <a:t>Test your Collection saves &amp; deletes</a:t>
            </a:r>
          </a:p>
          <a:p>
            <a:pPr lvl="1"/>
            <a:r>
              <a:rPr lang="en-US" dirty="0"/>
              <a:t>Test your concurrency</a:t>
            </a:r>
          </a:p>
        </p:txBody>
      </p:sp>
    </p:spTree>
    <p:extLst>
      <p:ext uri="{BB962C8B-B14F-4D97-AF65-F5344CB8AC3E}">
        <p14:creationId xmlns:p14="http://schemas.microsoft.com/office/powerpoint/2010/main" val="1401284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Tips</a:t>
            </a:r>
          </a:p>
        </p:txBody>
      </p:sp>
    </p:spTree>
    <p:extLst>
      <p:ext uri="{BB962C8B-B14F-4D97-AF65-F5344CB8AC3E}">
        <p14:creationId xmlns:p14="http://schemas.microsoft.com/office/powerpoint/2010/main" val="90491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optimize for </a:t>
            </a:r>
            <a:r>
              <a:rPr lang="en-US" b="1" i="1" dirty="0"/>
              <a:t>known performance problems</a:t>
            </a:r>
            <a:r>
              <a:rPr lang="en-US" i="1" dirty="0"/>
              <a:t>!</a:t>
            </a:r>
          </a:p>
          <a:p>
            <a:endParaRPr lang="en-US" dirty="0"/>
          </a:p>
          <a:p>
            <a:r>
              <a:rPr lang="en-US" dirty="0"/>
              <a:t>If you don’t need to save it in the same transaction…</a:t>
            </a:r>
          </a:p>
          <a:p>
            <a:pPr lvl="1"/>
            <a:r>
              <a:rPr lang="en-US" dirty="0" err="1"/>
              <a:t>AsNoTracking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Turns off change tracking</a:t>
            </a:r>
          </a:p>
          <a:p>
            <a:pPr lvl="1"/>
            <a:endParaRPr lang="en-US" dirty="0"/>
          </a:p>
          <a:p>
            <a:r>
              <a:rPr lang="en-US" dirty="0"/>
              <a:t>Think hard about eager loading</a:t>
            </a:r>
          </a:p>
          <a:p>
            <a:pPr lvl="1"/>
            <a:r>
              <a:rPr lang="en-US" dirty="0"/>
              <a:t>Minimize your use of Include(), </a:t>
            </a:r>
            <a:r>
              <a:rPr lang="en-US" dirty="0" err="1"/>
              <a:t>ThenInclude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Only bring back what you need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42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&amp; Schema Management</a:t>
            </a:r>
          </a:p>
        </p:txBody>
      </p:sp>
    </p:spTree>
    <p:extLst>
      <p:ext uri="{BB962C8B-B14F-4D97-AF65-F5344CB8AC3E}">
        <p14:creationId xmlns:p14="http://schemas.microsoft.com/office/powerpoint/2010/main" val="1820968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Humans are terrible at multitasking.</a:t>
            </a:r>
          </a:p>
        </p:txBody>
      </p:sp>
    </p:spTree>
    <p:extLst>
      <p:ext uri="{BB962C8B-B14F-4D97-AF65-F5344CB8AC3E}">
        <p14:creationId xmlns:p14="http://schemas.microsoft.com/office/powerpoint/2010/main" val="2237106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vs. Waste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0846" y="4760975"/>
            <a:ext cx="5253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200" i="1" dirty="0">
                <a:solidFill>
                  <a:prstClr val="black"/>
                </a:solidFill>
                <a:latin typeface="Calibri" panose="020F0502020204030204" pitchFamily="34" charset="0"/>
              </a:rPr>
              <a:t>"Quality Software Management: Vol. 1 System Thinking“, Gerald Weinberg (1992)</a:t>
            </a:r>
            <a:endParaRPr lang="en-US" sz="1350" i="1" dirty="0">
              <a:solidFill>
                <a:prstClr val="black"/>
              </a:solidFill>
              <a:latin typeface="Segoe UI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686912" y="874986"/>
          <a:ext cx="5770180" cy="382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16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5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chart seriesIdx="5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chart seriesIdx="5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chart seriesIdx="4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graphicEl>
                                              <a:chart seriesIdx="5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">
                                            <p:graphicEl>
                                              <a:chart seriesIdx="3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chart seriesIdx="4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>
                                            <p:graphicEl>
                                              <a:chart seriesIdx="5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productive, </a:t>
            </a:r>
            <a:br>
              <a:rPr lang="en-US" dirty="0"/>
            </a:br>
            <a:r>
              <a:rPr lang="en-US" dirty="0"/>
              <a:t>eliminate distractions.</a:t>
            </a:r>
          </a:p>
        </p:txBody>
      </p:sp>
    </p:spTree>
    <p:extLst>
      <p:ext uri="{BB962C8B-B14F-4D97-AF65-F5344CB8AC3E}">
        <p14:creationId xmlns:p14="http://schemas.microsoft.com/office/powerpoint/2010/main" val="828319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i="1" dirty="0"/>
              <a:t>delivery</a:t>
            </a:r>
            <a:r>
              <a:rPr lang="en-US" dirty="0"/>
              <a:t> not software </a:t>
            </a:r>
            <a:r>
              <a:rPr lang="en-US" i="1" dirty="0"/>
              <a:t>development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435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that slows you down, </a:t>
            </a:r>
            <a:br>
              <a:rPr lang="en-US" dirty="0"/>
            </a:br>
            <a:r>
              <a:rPr lang="en-US" dirty="0"/>
              <a:t>automate it.</a:t>
            </a:r>
          </a:p>
        </p:txBody>
      </p:sp>
    </p:spTree>
    <p:extLst>
      <p:ext uri="{BB962C8B-B14F-4D97-AF65-F5344CB8AC3E}">
        <p14:creationId xmlns:p14="http://schemas.microsoft.com/office/powerpoint/2010/main" val="120279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EF Core vs. EF Standard</a:t>
            </a:r>
          </a:p>
          <a:p>
            <a:r>
              <a:rPr lang="en-US" dirty="0"/>
              <a:t>Relationships</a:t>
            </a:r>
          </a:p>
          <a:p>
            <a:pPr lvl="1"/>
            <a:r>
              <a:rPr lang="en-US" dirty="0"/>
              <a:t>Property &amp; Navigation Types</a:t>
            </a:r>
          </a:p>
          <a:p>
            <a:pPr lvl="1"/>
            <a:r>
              <a:rPr lang="en-US" dirty="0"/>
              <a:t>Querying with </a:t>
            </a:r>
            <a:br>
              <a:rPr lang="en-US" dirty="0"/>
            </a:br>
            <a:r>
              <a:rPr lang="en-US" dirty="0"/>
              <a:t>Shadow Properties</a:t>
            </a:r>
          </a:p>
          <a:p>
            <a:pPr lvl="1"/>
            <a:r>
              <a:rPr lang="en-US" i="1" dirty="0"/>
              <a:t>The Dreaded Many-to-Many</a:t>
            </a:r>
          </a:p>
          <a:p>
            <a:r>
              <a:rPr lang="en-US" dirty="0"/>
              <a:t>Lazy Loading</a:t>
            </a:r>
          </a:p>
          <a:p>
            <a:r>
              <a:rPr lang="en-US" dirty="0"/>
              <a:t>Cascading Deletes</a:t>
            </a:r>
          </a:p>
          <a:p>
            <a:r>
              <a:rPr lang="en-US" dirty="0"/>
              <a:t>Concurrency Management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Software Architecture</a:t>
            </a:r>
          </a:p>
          <a:p>
            <a:r>
              <a:rPr lang="en-US" dirty="0"/>
              <a:t>Unit Testing</a:t>
            </a:r>
          </a:p>
          <a:p>
            <a:r>
              <a:rPr lang="en-US" dirty="0"/>
              <a:t>Schema Management</a:t>
            </a:r>
          </a:p>
          <a:p>
            <a:r>
              <a:rPr lang="en-US" dirty="0"/>
              <a:t>DevOps</a:t>
            </a:r>
          </a:p>
          <a:p>
            <a:r>
              <a:rPr lang="en-US" dirty="0"/>
              <a:t>Performance in a Web App</a:t>
            </a:r>
          </a:p>
        </p:txBody>
      </p:sp>
    </p:spTree>
    <p:extLst>
      <p:ext uri="{BB962C8B-B14F-4D97-AF65-F5344CB8AC3E}">
        <p14:creationId xmlns:p14="http://schemas.microsoft.com/office/powerpoint/2010/main" val="1556053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DevOps?</a:t>
            </a:r>
          </a:p>
        </p:txBody>
      </p:sp>
    </p:spTree>
    <p:extLst>
      <p:ext uri="{BB962C8B-B14F-4D97-AF65-F5344CB8AC3E}">
        <p14:creationId xmlns:p14="http://schemas.microsoft.com/office/powerpoint/2010/main" val="4073259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is a mindset plus a set of practices that focuses on automation.</a:t>
            </a:r>
          </a:p>
        </p:txBody>
      </p:sp>
    </p:spTree>
    <p:extLst>
      <p:ext uri="{BB962C8B-B14F-4D97-AF65-F5344CB8AC3E}">
        <p14:creationId xmlns:p14="http://schemas.microsoft.com/office/powerpoint/2010/main" val="3410083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DevOps?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distractions</a:t>
            </a:r>
          </a:p>
          <a:p>
            <a:endParaRPr lang="en-US" dirty="0"/>
          </a:p>
          <a:p>
            <a:r>
              <a:rPr lang="en-US" dirty="0"/>
              <a:t>Focus on delivering software</a:t>
            </a:r>
          </a:p>
          <a:p>
            <a:endParaRPr lang="en-US" dirty="0"/>
          </a:p>
          <a:p>
            <a:r>
              <a:rPr lang="en-US" dirty="0"/>
              <a:t>Eliminate the tedious stuff</a:t>
            </a:r>
          </a:p>
          <a:p>
            <a:endParaRPr lang="en-US" dirty="0"/>
          </a:p>
          <a:p>
            <a:r>
              <a:rPr lang="en-US" dirty="0"/>
              <a:t>Bridge the divide between development, delivery, deployment,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2901898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delivery &amp; deployment easy.</a:t>
            </a:r>
          </a:p>
        </p:txBody>
      </p:sp>
    </p:spTree>
    <p:extLst>
      <p:ext uri="{BB962C8B-B14F-4D97-AF65-F5344CB8AC3E}">
        <p14:creationId xmlns:p14="http://schemas.microsoft.com/office/powerpoint/2010/main" val="1431627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delivery &amp; deployment is easy…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…it’s not a big deal</a:t>
            </a:r>
          </a:p>
          <a:p>
            <a:endParaRPr lang="en-US" dirty="0"/>
          </a:p>
          <a:p>
            <a:r>
              <a:rPr lang="en-US" dirty="0"/>
              <a:t>…you’ll do it more often</a:t>
            </a:r>
          </a:p>
          <a:p>
            <a:endParaRPr lang="en-US" dirty="0"/>
          </a:p>
          <a:p>
            <a:r>
              <a:rPr lang="en-US" dirty="0"/>
              <a:t>…you can focus more time writing &amp; delivering features</a:t>
            </a:r>
          </a:p>
        </p:txBody>
      </p:sp>
    </p:spTree>
    <p:extLst>
      <p:ext uri="{BB962C8B-B14F-4D97-AF65-F5344CB8AC3E}">
        <p14:creationId xmlns:p14="http://schemas.microsoft.com/office/powerpoint/2010/main" val="2153029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Repeatable, Automated, &amp; Version Controlled</a:t>
            </a:r>
          </a:p>
          <a:p>
            <a:pPr lvl="1"/>
            <a:r>
              <a:rPr lang="en-US" dirty="0"/>
              <a:t>Including configuration</a:t>
            </a:r>
          </a:p>
          <a:p>
            <a:endParaRPr lang="en-US" dirty="0"/>
          </a:p>
          <a:p>
            <a:r>
              <a:rPr lang="en-US" dirty="0"/>
              <a:t>Never deploy from a developer workstation</a:t>
            </a:r>
          </a:p>
          <a:p>
            <a:pPr lvl="1"/>
            <a:r>
              <a:rPr lang="en-US" dirty="0"/>
              <a:t>No right-click </a:t>
            </a:r>
            <a:r>
              <a:rPr lang="en-US" dirty="0">
                <a:sym typeface="Wingdings" panose="05000000000000000000" pitchFamily="2" charset="2"/>
              </a:rPr>
              <a:t> deploy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Deploy from TFS Build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Deploy from TFS Release Management Pipeline</a:t>
            </a:r>
          </a:p>
        </p:txBody>
      </p:sp>
    </p:spTree>
    <p:extLst>
      <p:ext uri="{BB962C8B-B14F-4D97-AF65-F5344CB8AC3E}">
        <p14:creationId xmlns:p14="http://schemas.microsoft.com/office/powerpoint/2010/main" val="4255138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happens through the 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dotnet</a:t>
            </a:r>
            <a:r>
              <a:rPr lang="en-US" dirty="0"/>
              <a:t>” command.</a:t>
            </a:r>
          </a:p>
        </p:txBody>
      </p:sp>
    </p:spTree>
    <p:extLst>
      <p:ext uri="{BB962C8B-B14F-4D97-AF65-F5344CB8AC3E}">
        <p14:creationId xmlns:p14="http://schemas.microsoft.com/office/powerpoint/2010/main" val="2835372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DevOps: Don’t Forget the Database!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your app use a database?</a:t>
            </a:r>
          </a:p>
          <a:p>
            <a:pPr lvl="1"/>
            <a:r>
              <a:rPr lang="en-US" dirty="0"/>
              <a:t>You’ll need to version control it</a:t>
            </a:r>
          </a:p>
          <a:p>
            <a:endParaRPr lang="en-US" dirty="0"/>
          </a:p>
          <a:p>
            <a:r>
              <a:rPr lang="en-US" dirty="0"/>
              <a:t>Automated build &amp; deploy of database schemas</a:t>
            </a:r>
          </a:p>
          <a:p>
            <a:endParaRPr lang="en-US" dirty="0"/>
          </a:p>
          <a:p>
            <a:r>
              <a:rPr lang="en-US" dirty="0"/>
              <a:t>Two approaches:</a:t>
            </a:r>
          </a:p>
          <a:p>
            <a:pPr lvl="1"/>
            <a:r>
              <a:rPr lang="en-US" dirty="0"/>
              <a:t>SQL Server Data Tools (SSDT)</a:t>
            </a:r>
          </a:p>
          <a:p>
            <a:pPr lvl="1"/>
            <a:r>
              <a:rPr lang="en-US" dirty="0"/>
              <a:t>Entity Framework Migrations</a:t>
            </a:r>
          </a:p>
        </p:txBody>
      </p:sp>
    </p:spTree>
    <p:extLst>
      <p:ext uri="{BB962C8B-B14F-4D97-AF65-F5344CB8AC3E}">
        <p14:creationId xmlns:p14="http://schemas.microsoft.com/office/powerpoint/2010/main" val="2142878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.NET Core DevOps Tip:</a:t>
            </a:r>
            <a:br>
              <a:rPr lang="en-US" dirty="0"/>
            </a:br>
            <a:r>
              <a:rPr lang="en-US" dirty="0"/>
              <a:t>Learn how to do everything from </a:t>
            </a:r>
            <a:br>
              <a:rPr lang="en-US" dirty="0"/>
            </a:br>
            <a:r>
              <a:rPr lang="en-US" dirty="0"/>
              <a:t>the command line</a:t>
            </a:r>
          </a:p>
        </p:txBody>
      </p:sp>
    </p:spTree>
    <p:extLst>
      <p:ext uri="{BB962C8B-B14F-4D97-AF65-F5344CB8AC3E}">
        <p14:creationId xmlns:p14="http://schemas.microsoft.com/office/powerpoint/2010/main" val="637500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Framework Core</a:t>
            </a:r>
          </a:p>
        </p:txBody>
      </p:sp>
    </p:spTree>
    <p:extLst>
      <p:ext uri="{BB962C8B-B14F-4D97-AF65-F5344CB8AC3E}">
        <p14:creationId xmlns:p14="http://schemas.microsoft.com/office/powerpoint/2010/main" val="306369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with the show.</a:t>
            </a:r>
          </a:p>
        </p:txBody>
      </p:sp>
    </p:spTree>
    <p:extLst>
      <p:ext uri="{BB962C8B-B14F-4D97-AF65-F5344CB8AC3E}">
        <p14:creationId xmlns:p14="http://schemas.microsoft.com/office/powerpoint/2010/main" val="3981058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en-US" dirty="0" err="1"/>
              <a:t>NuGet</a:t>
            </a:r>
            <a:r>
              <a:rPr lang="en-US" dirty="0"/>
              <a:t>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to SQL Server</a:t>
            </a:r>
          </a:p>
          <a:p>
            <a:r>
              <a:rPr lang="en-US" dirty="0" err="1"/>
              <a:t>Microsoft.EntityFrameworkCore.SqlServer</a:t>
            </a:r>
            <a:endParaRPr lang="en-US" dirty="0"/>
          </a:p>
          <a:p>
            <a:endParaRPr lang="en-US" dirty="0"/>
          </a:p>
          <a:p>
            <a:r>
              <a:rPr lang="en-US" dirty="0"/>
              <a:t>Database Updates (“Migrations”)</a:t>
            </a:r>
          </a:p>
          <a:p>
            <a:r>
              <a:rPr lang="en-US" dirty="0" err="1"/>
              <a:t>Microsoft.EntityFrameworkCore.Design</a:t>
            </a:r>
            <a:endParaRPr lang="en-US" dirty="0"/>
          </a:p>
          <a:p>
            <a:endParaRPr lang="en-US" dirty="0"/>
          </a:p>
          <a:p>
            <a:r>
              <a:rPr lang="en-US" dirty="0"/>
              <a:t>Reverse Engineer a SQL Server Database</a:t>
            </a:r>
          </a:p>
          <a:p>
            <a:r>
              <a:rPr lang="en-US" dirty="0" err="1"/>
              <a:t>Microsoft.EntityFrameworkCore.SqlServer.Design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793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the “</a:t>
            </a:r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”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1165792"/>
          </a:xfrm>
        </p:spPr>
        <p:txBody>
          <a:bodyPr/>
          <a:lstStyle/>
          <a:p>
            <a:r>
              <a:rPr lang="en-US" dirty="0"/>
              <a:t>Edit *.</a:t>
            </a:r>
            <a:r>
              <a:rPr lang="en-US" dirty="0" err="1"/>
              <a:t>csproj</a:t>
            </a:r>
            <a:r>
              <a:rPr lang="en-US" dirty="0"/>
              <a:t> </a:t>
            </a:r>
          </a:p>
          <a:p>
            <a:r>
              <a:rPr lang="en-US" dirty="0"/>
              <a:t>Add </a:t>
            </a:r>
            <a:r>
              <a:rPr lang="en-US" dirty="0" err="1"/>
              <a:t>DotNetCliToolReference</a:t>
            </a:r>
            <a:r>
              <a:rPr lang="en-US" dirty="0"/>
              <a:t> to </a:t>
            </a:r>
            <a:br>
              <a:rPr lang="en-US" dirty="0"/>
            </a:br>
            <a:r>
              <a:rPr lang="en-US" dirty="0" err="1"/>
              <a:t>Microsoft.EntityFrameworkCore.Tools.DotNet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83" y="2429726"/>
            <a:ext cx="6259565" cy="2325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1139" y="3728258"/>
            <a:ext cx="4033751" cy="8572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126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Migrations = </a:t>
            </a:r>
            <a:br>
              <a:rPr lang="en-US" dirty="0"/>
            </a:br>
            <a:r>
              <a:rPr lang="en-US" dirty="0"/>
              <a:t>Entity Framework Version Control</a:t>
            </a:r>
          </a:p>
        </p:txBody>
      </p:sp>
    </p:spTree>
    <p:extLst>
      <p:ext uri="{BB962C8B-B14F-4D97-AF65-F5344CB8AC3E}">
        <p14:creationId xmlns:p14="http://schemas.microsoft.com/office/powerpoint/2010/main" val="2197618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Migrations from 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/ Remove a Migration</a:t>
            </a:r>
          </a:p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migrations add “{name}”</a:t>
            </a:r>
          </a:p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migrations remove</a:t>
            </a:r>
          </a:p>
          <a:p>
            <a:endParaRPr lang="en-US" dirty="0"/>
          </a:p>
          <a:p>
            <a:r>
              <a:rPr lang="en-US" dirty="0"/>
              <a:t>Deploy an Update</a:t>
            </a:r>
          </a:p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database update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73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Migrations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an Initial Migration</a:t>
            </a:r>
          </a:p>
          <a:p>
            <a:endParaRPr lang="en-US" dirty="0"/>
          </a:p>
          <a:p>
            <a:r>
              <a:rPr lang="en-US" dirty="0"/>
              <a:t>Deploy the Database</a:t>
            </a:r>
          </a:p>
          <a:p>
            <a:endParaRPr lang="en-US" dirty="0"/>
          </a:p>
          <a:p>
            <a:r>
              <a:rPr lang="en-US" dirty="0" err="1"/>
              <a:t>DbContextFactory</a:t>
            </a:r>
            <a:endParaRPr lang="en-US" dirty="0"/>
          </a:p>
          <a:p>
            <a:endParaRPr lang="en-US" dirty="0"/>
          </a:p>
          <a:p>
            <a:r>
              <a:rPr lang="en-US" dirty="0"/>
              <a:t>Fix hard-coded connection strings</a:t>
            </a:r>
          </a:p>
        </p:txBody>
      </p:sp>
    </p:spTree>
    <p:extLst>
      <p:ext uri="{BB962C8B-B14F-4D97-AF65-F5344CB8AC3E}">
        <p14:creationId xmlns:p14="http://schemas.microsoft.com/office/powerpoint/2010/main" val="63928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Existing Database to EF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</a:t>
            </a:r>
            <a:r>
              <a:rPr lang="en-US" dirty="0" err="1"/>
              <a:t>dbcontext</a:t>
            </a:r>
            <a:r>
              <a:rPr lang="en-US" dirty="0"/>
              <a:t> scaffold</a:t>
            </a:r>
          </a:p>
          <a:p>
            <a:endParaRPr lang="en-US" dirty="0"/>
          </a:p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</a:t>
            </a:r>
            <a:r>
              <a:rPr lang="en-US" dirty="0" err="1"/>
              <a:t>dbcontext</a:t>
            </a:r>
            <a:r>
              <a:rPr lang="en-US" dirty="0"/>
              <a:t> scaffold -c {</a:t>
            </a:r>
            <a:r>
              <a:rPr lang="en-US" dirty="0" err="1"/>
              <a:t>dbcontext</a:t>
            </a:r>
            <a:r>
              <a:rPr lang="en-US" dirty="0"/>
              <a:t>-name} "Server=(local); Database={database}; </a:t>
            </a:r>
            <a:r>
              <a:rPr lang="en-US" dirty="0" err="1"/>
              <a:t>Trusted_Connection</a:t>
            </a:r>
            <a:r>
              <a:rPr lang="en-US" dirty="0"/>
              <a:t>=true;" </a:t>
            </a:r>
            <a:r>
              <a:rPr lang="en-US" dirty="0" err="1"/>
              <a:t>Microsoft.EntityFrameworkCore.SqlServer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203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Foundation Server 2017 </a:t>
            </a:r>
            <a:r>
              <a:rPr lang="en-US"/>
              <a:t>&amp; VSTS</a:t>
            </a:r>
            <a:br>
              <a:rPr lang="en-US"/>
            </a:br>
            <a:r>
              <a:rPr lang="en-US"/>
              <a:t>Demos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048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EF Core with TFS 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basic build</a:t>
            </a:r>
          </a:p>
          <a:p>
            <a:endParaRPr lang="en-US" dirty="0"/>
          </a:p>
          <a:p>
            <a:r>
              <a:rPr lang="en-US" dirty="0"/>
              <a:t>Edit connection strings</a:t>
            </a:r>
          </a:p>
          <a:p>
            <a:endParaRPr lang="en-US" dirty="0"/>
          </a:p>
          <a:p>
            <a:r>
              <a:rPr lang="en-US" dirty="0"/>
              <a:t>Deploy </a:t>
            </a:r>
            <a:r>
              <a:rPr lang="en-US" dirty="0" err="1"/>
              <a:t>db</a:t>
            </a:r>
            <a:r>
              <a:rPr lang="en-US" dirty="0"/>
              <a:t> changes using EF Migrations</a:t>
            </a:r>
          </a:p>
        </p:txBody>
      </p:sp>
    </p:spTree>
    <p:extLst>
      <p:ext uri="{BB962C8B-B14F-4D97-AF65-F5344CB8AC3E}">
        <p14:creationId xmlns:p14="http://schemas.microsoft.com/office/powerpoint/2010/main" val="2060091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Demo: EF Core with TFS Release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Release Management</a:t>
            </a:r>
          </a:p>
          <a:p>
            <a:endParaRPr lang="en-US" dirty="0"/>
          </a:p>
          <a:p>
            <a:r>
              <a:rPr lang="en-US" dirty="0"/>
              <a:t>Deploy to Multiple Environments</a:t>
            </a:r>
          </a:p>
          <a:p>
            <a:endParaRPr lang="en-US" dirty="0"/>
          </a:p>
          <a:p>
            <a:r>
              <a:rPr lang="en-US" dirty="0"/>
              <a:t>Add Environment Approvals</a:t>
            </a:r>
          </a:p>
        </p:txBody>
      </p:sp>
    </p:spTree>
    <p:extLst>
      <p:ext uri="{BB962C8B-B14F-4D97-AF65-F5344CB8AC3E}">
        <p14:creationId xmlns:p14="http://schemas.microsoft.com/office/powerpoint/2010/main" val="10010387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146048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</p:spTree>
    <p:extLst>
      <p:ext uri="{BB962C8B-B14F-4D97-AF65-F5344CB8AC3E}">
        <p14:creationId xmlns:p14="http://schemas.microsoft.com/office/powerpoint/2010/main" val="37820123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833" y="3128420"/>
            <a:ext cx="4810807" cy="9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046" y="4196522"/>
            <a:ext cx="4345490" cy="461669"/>
          </a:xfrm>
          <a:prstGeom prst="rect">
            <a:avLst/>
          </a:prstGeom>
          <a:noFill/>
        </p:spPr>
        <p:txBody>
          <a:bodyPr wrap="none" lIns="134464" tIns="107571" rIns="134464" bIns="107571" rtlCol="0">
            <a:spAutoFit/>
          </a:bodyPr>
          <a:lstStyle/>
          <a:p>
            <a:pPr defTabSz="685800">
              <a:lnSpc>
                <a:spcPct val="90000"/>
              </a:lnSpc>
              <a:spcAft>
                <a:spcPts val="441"/>
              </a:spcAft>
            </a:pPr>
            <a:r>
              <a:rPr lang="en-US" sz="176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78332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ADO.NET</a:t>
            </a:r>
          </a:p>
        </p:txBody>
      </p:sp>
    </p:spTree>
    <p:extLst>
      <p:ext uri="{BB962C8B-B14F-4D97-AF65-F5344CB8AC3E}">
        <p14:creationId xmlns:p14="http://schemas.microsoft.com/office/powerpoint/2010/main" val="60827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Object-Relational Impedance Mismatch, </a:t>
            </a:r>
            <a:br>
              <a:rPr lang="en-US" dirty="0"/>
            </a:br>
            <a:r>
              <a:rPr lang="en-US" dirty="0"/>
              <a:t>Object-Relational Mappers (ORMs)</a:t>
            </a:r>
          </a:p>
        </p:txBody>
      </p:sp>
    </p:spTree>
    <p:extLst>
      <p:ext uri="{BB962C8B-B14F-4D97-AF65-F5344CB8AC3E}">
        <p14:creationId xmlns:p14="http://schemas.microsoft.com/office/powerpoint/2010/main" val="101011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that lets me go fast now,</a:t>
            </a:r>
            <a:br>
              <a:rPr lang="en-US" dirty="0"/>
            </a:br>
            <a:r>
              <a:rPr lang="en-US" dirty="0"/>
              <a:t>robs me of my ability to maintain it later.</a:t>
            </a:r>
          </a:p>
        </p:txBody>
      </p:sp>
    </p:spTree>
    <p:extLst>
      <p:ext uri="{BB962C8B-B14F-4D97-AF65-F5344CB8AC3E}">
        <p14:creationId xmlns:p14="http://schemas.microsoft.com/office/powerpoint/2010/main" val="40192693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isual Studio Live! Las Vegas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isual Studio Live! Austin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Visual Studio Live! Las Vegas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916</Words>
  <Application>Microsoft Office PowerPoint</Application>
  <PresentationFormat>On-screen Show (16:9)</PresentationFormat>
  <Paragraphs>256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60</vt:i4>
      </vt:variant>
    </vt:vector>
  </HeadingPairs>
  <TitlesOfParts>
    <vt:vector size="74" baseType="lpstr">
      <vt:lpstr>Arial</vt:lpstr>
      <vt:lpstr>Calibri</vt:lpstr>
      <vt:lpstr>Courier New</vt:lpstr>
      <vt:lpstr>Segoe UI</vt:lpstr>
      <vt:lpstr>Segoe UI Semilight</vt:lpstr>
      <vt:lpstr>Times New Roman</vt:lpstr>
      <vt:lpstr>Wingdings</vt:lpstr>
      <vt:lpstr>Custom Design</vt:lpstr>
      <vt:lpstr>Visual Studio Live! Las Vegas 2017</vt:lpstr>
      <vt:lpstr>1_Custom Design</vt:lpstr>
      <vt:lpstr>Visual Studio Live! Austin 2017</vt:lpstr>
      <vt:lpstr>1_Visual Studio Live! Las Vegas 2017</vt:lpstr>
      <vt:lpstr>2_Custom Design</vt:lpstr>
      <vt:lpstr>Office Theme</vt:lpstr>
      <vt:lpstr>PowerPoint Presentation</vt:lpstr>
      <vt:lpstr>Benjamin Day</vt:lpstr>
      <vt:lpstr>PowerPoint Presentation</vt:lpstr>
      <vt:lpstr>Overview</vt:lpstr>
      <vt:lpstr>On with the show.</vt:lpstr>
      <vt:lpstr>How did we get here?</vt:lpstr>
      <vt:lpstr>ADO.NET</vt:lpstr>
      <vt:lpstr>Object-Relational Impedance Mismatch,  Object-Relational Mappers (ORMs)</vt:lpstr>
      <vt:lpstr>Anything that lets me go fast now, robs me of my ability to maintain it later.</vt:lpstr>
      <vt:lpstr>Enterprise Software =  Non-disposable software</vt:lpstr>
      <vt:lpstr>Rule #1: You don’t work for EF. EF works for you.</vt:lpstr>
      <vt:lpstr>Rule #2: Use EF for what it’s good at  and be ready to bail out when it doesn’t.</vt:lpstr>
      <vt:lpstr>Rule #3: Hide EF from your application.</vt:lpstr>
      <vt:lpstr>Rule #4:  Just because you can doesn’t mean you should.</vt:lpstr>
      <vt:lpstr>EF Core vs. EF Standard</vt:lpstr>
      <vt:lpstr>Big things that are missing</vt:lpstr>
      <vt:lpstr>Lazy Loading</vt:lpstr>
      <vt:lpstr>Lazy Loading</vt:lpstr>
      <vt:lpstr>EF Core requires explicit loading using Include() &amp; ThenInclude()</vt:lpstr>
      <vt:lpstr>Demo:  Person &amp; PhoneNumbers</vt:lpstr>
      <vt:lpstr>Relationships</vt:lpstr>
      <vt:lpstr>Relationships</vt:lpstr>
      <vt:lpstr>Cascading Deletes</vt:lpstr>
      <vt:lpstr>Demo:  Animals &amp; Foods</vt:lpstr>
      <vt:lpstr>Concurrency Management</vt:lpstr>
      <vt:lpstr>Concurrency Management</vt:lpstr>
      <vt:lpstr>Stored Procedures</vt:lpstr>
      <vt:lpstr>Stored Procedures from EF Core</vt:lpstr>
      <vt:lpstr>Demo:  Animals By Food Id</vt:lpstr>
      <vt:lpstr>Recommended Software Architecture</vt:lpstr>
      <vt:lpstr>Architecture Recommendations</vt:lpstr>
      <vt:lpstr>Performance Tips</vt:lpstr>
      <vt:lpstr>Performance Tips</vt:lpstr>
      <vt:lpstr>DevOps &amp; Schema Management</vt:lpstr>
      <vt:lpstr>Humans are terrible at multitasking.</vt:lpstr>
      <vt:lpstr>Productivity vs. Waste</vt:lpstr>
      <vt:lpstr>To be productive,  eliminate distractions.</vt:lpstr>
      <vt:lpstr>Software delivery not software development.</vt:lpstr>
      <vt:lpstr>Anything that slows you down,  automate it.</vt:lpstr>
      <vt:lpstr>What is DevOps?</vt:lpstr>
      <vt:lpstr>DevOps is a mindset plus a set of practices that focuses on automation.</vt:lpstr>
      <vt:lpstr>Why DevOps?</vt:lpstr>
      <vt:lpstr>Make delivery &amp; deployment easy.</vt:lpstr>
      <vt:lpstr>If delivery &amp; deployment is easy…</vt:lpstr>
      <vt:lpstr>DevOps Goals</vt:lpstr>
      <vt:lpstr>Everything happens through the  “dotnet” command.</vt:lpstr>
      <vt:lpstr>DevOps: Don’t Forget the Database!</vt:lpstr>
      <vt:lpstr>.NET Core DevOps Tip: Learn how to do everything from  the command line</vt:lpstr>
      <vt:lpstr>Entity Framework Core</vt:lpstr>
      <vt:lpstr>EF Core NuGet Packages</vt:lpstr>
      <vt:lpstr>Enable the “dotnet ef” Command</vt:lpstr>
      <vt:lpstr>EF Migrations =  Entity Framework Version Control</vt:lpstr>
      <vt:lpstr>Migrations from the Command Line</vt:lpstr>
      <vt:lpstr>Demo: Migrations</vt:lpstr>
      <vt:lpstr>Import Existing Database to EF Core</vt:lpstr>
      <vt:lpstr>Team Foundation Server 2017 &amp; VSTS Demos</vt:lpstr>
      <vt:lpstr>Demo: EF Core with TFS Build</vt:lpstr>
      <vt:lpstr>Demo: EF Core with TFS Release Management</vt:lpstr>
      <vt:lpstr>Any last questions?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2015-02-16T21:29:58Z</dcterms:created>
  <dcterms:modified xsi:type="dcterms:W3CDTF">2017-05-18T14:46:00Z</dcterms:modified>
</cp:coreProperties>
</file>