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60" r:id="rId4"/>
    <p:sldId id="259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9" r:id="rId17"/>
    <p:sldId id="308" r:id="rId18"/>
    <p:sldId id="310" r:id="rId19"/>
    <p:sldId id="311" r:id="rId20"/>
    <p:sldId id="312" r:id="rId21"/>
    <p:sldId id="314" r:id="rId22"/>
    <p:sldId id="315" r:id="rId23"/>
    <p:sldId id="316" r:id="rId24"/>
    <p:sldId id="313" r:id="rId25"/>
    <p:sldId id="317" r:id="rId26"/>
    <p:sldId id="318" r:id="rId27"/>
    <p:sldId id="323" r:id="rId28"/>
    <p:sldId id="319" r:id="rId29"/>
    <p:sldId id="324" r:id="rId30"/>
    <p:sldId id="321" r:id="rId31"/>
    <p:sldId id="322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293" r:id="rId44"/>
    <p:sldId id="296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8EDC4ED1-F571-485D-9D6C-F3628AC958CB}">
          <p14:sldIdLst>
            <p14:sldId id="256"/>
            <p14:sldId id="257"/>
            <p14:sldId id="260"/>
            <p14:sldId id="259"/>
          </p14:sldIdLst>
        </p14:section>
        <p14:section name="DevOps?" id="{57174123-135E-4EEF-81FF-96FB33E97621}">
          <p14:sldIdLst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</p14:sldIdLst>
        </p14:section>
        <p14:section name="ASP.NET Core &amp; EF Core" id="{E42C0F2B-B58A-4B9F-847E-345403D65ED7}">
          <p14:sldIdLst>
            <p14:sldId id="309"/>
            <p14:sldId id="308"/>
            <p14:sldId id="310"/>
            <p14:sldId id="311"/>
          </p14:sldIdLst>
        </p14:section>
        <p14:section name="Create the Code" id="{D1318C74-410D-4822-A0A0-C9935CBE1C43}">
          <p14:sldIdLst>
            <p14:sldId id="312"/>
            <p14:sldId id="314"/>
            <p14:sldId id="315"/>
            <p14:sldId id="316"/>
            <p14:sldId id="313"/>
            <p14:sldId id="317"/>
            <p14:sldId id="318"/>
          </p14:sldIdLst>
        </p14:section>
        <p14:section name="EF Core" id="{13D964B8-8046-46FC-A387-C54894AFDA33}">
          <p14:sldIdLst>
            <p14:sldId id="323"/>
            <p14:sldId id="319"/>
            <p14:sldId id="324"/>
            <p14:sldId id="321"/>
            <p14:sldId id="322"/>
            <p14:sldId id="325"/>
          </p14:sldIdLst>
        </p14:section>
        <p14:section name="Hosting ASP.NET Core" id="{3EE36399-7015-4CB5-8C22-54C410F0194F}">
          <p14:sldIdLst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</p14:sldIdLst>
        </p14:section>
        <p14:section name="Outro" id="{0A7576B7-EBC0-44EF-AAC5-9D42E2828FC7}">
          <p14:sldIdLst>
            <p14:sldId id="293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32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nda\Dropbox\projects\PluralSight\devops-skills-with-vs2015-tfs2015\courseware\gerald-weinberg-multitask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Task A</c:v>
                </c:pt>
              </c:strCache>
            </c:strRef>
          </c:tx>
          <c:spPr>
            <a:solidFill>
              <a:schemeClr val="accent1">
                <a:shade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Task</c:v>
                </c:pt>
                <c:pt idx="1">
                  <c:v>2 Tasks</c:v>
                </c:pt>
                <c:pt idx="2">
                  <c:v>3 Tasks</c:v>
                </c:pt>
                <c:pt idx="3">
                  <c:v>4 Tasks</c:v>
                </c:pt>
                <c:pt idx="4">
                  <c:v>5 Tasks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1</c:v>
                </c:pt>
                <c:pt idx="1">
                  <c:v>0.4</c:v>
                </c:pt>
                <c:pt idx="2">
                  <c:v>0.2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C-4B24-BE33-66E95725F0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Task B</c:v>
                </c:pt>
              </c:strCache>
            </c:strRef>
          </c:tx>
          <c:spPr>
            <a:solidFill>
              <a:schemeClr val="accent1">
                <a:shade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0C-4B24-BE33-66E95725F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Task</c:v>
                </c:pt>
                <c:pt idx="1">
                  <c:v>2 Tasks</c:v>
                </c:pt>
                <c:pt idx="2">
                  <c:v>3 Tasks</c:v>
                </c:pt>
                <c:pt idx="3">
                  <c:v>4 Tasks</c:v>
                </c:pt>
                <c:pt idx="4">
                  <c:v>5 Tasks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</c:v>
                </c:pt>
                <c:pt idx="1">
                  <c:v>0.4</c:v>
                </c:pt>
                <c:pt idx="2">
                  <c:v>0.2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0C-4B24-BE33-66E95725F0C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Task C</c:v>
                </c:pt>
              </c:strCache>
            </c:strRef>
          </c:tx>
          <c:spPr>
            <a:solidFill>
              <a:schemeClr val="accent1">
                <a:shade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0C-4B24-BE33-66E95725F0C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0C-4B24-BE33-66E95725F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Task</c:v>
                </c:pt>
                <c:pt idx="1">
                  <c:v>2 Tasks</c:v>
                </c:pt>
                <c:pt idx="2">
                  <c:v>3 Tasks</c:v>
                </c:pt>
                <c:pt idx="3">
                  <c:v>4 Tasks</c:v>
                </c:pt>
                <c:pt idx="4">
                  <c:v>5 Tasks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 formatCode="General">
                  <c:v>0</c:v>
                </c:pt>
                <c:pt idx="1">
                  <c:v>0</c:v>
                </c:pt>
                <c:pt idx="2">
                  <c:v>0.2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0C-4B24-BE33-66E95725F0C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Task D</c:v>
                </c:pt>
              </c:strCache>
            </c:strRef>
          </c:tx>
          <c:spPr>
            <a:solidFill>
              <a:schemeClr val="accent1">
                <a:tint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0C-4B24-BE33-66E95725F0C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0C-4B24-BE33-66E95725F0C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0C-4B24-BE33-66E95725F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Task</c:v>
                </c:pt>
                <c:pt idx="1">
                  <c:v>2 Tasks</c:v>
                </c:pt>
                <c:pt idx="2">
                  <c:v>3 Tasks</c:v>
                </c:pt>
                <c:pt idx="3">
                  <c:v>4 Tasks</c:v>
                </c:pt>
                <c:pt idx="4">
                  <c:v>5 Tasks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F0C-4B24-BE33-66E95725F0C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Task E</c:v>
                </c:pt>
              </c:strCache>
            </c:strRef>
          </c:tx>
          <c:spPr>
            <a:solidFill>
              <a:schemeClr val="accent1">
                <a:tint val="7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0C-4B24-BE33-66E95725F0C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F0C-4B24-BE33-66E95725F0C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F0C-4B24-BE33-66E95725F0C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F0C-4B24-BE33-66E95725F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Task</c:v>
                </c:pt>
                <c:pt idx="1">
                  <c:v>2 Tasks</c:v>
                </c:pt>
                <c:pt idx="2">
                  <c:v>3 Tasks</c:v>
                </c:pt>
                <c:pt idx="3">
                  <c:v>4 Tasks</c:v>
                </c:pt>
                <c:pt idx="4">
                  <c:v>5 Tasks</c:v>
                </c:pt>
              </c:strCache>
            </c:strRef>
          </c:cat>
          <c:val>
            <c:numRef>
              <c:f>Sheet1!$F$2:$F$6</c:f>
              <c:numCache>
                <c:formatCode>0%</c:formatCode>
                <c:ptCount val="5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F0C-4B24-BE33-66E95725F0C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Waste</c:v>
                </c:pt>
              </c:strCache>
            </c:strRef>
          </c:tx>
          <c:spPr>
            <a:solidFill>
              <a:schemeClr val="accent1">
                <a:tint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F0C-4B24-BE33-66E95725F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 Task</c:v>
                </c:pt>
                <c:pt idx="1">
                  <c:v>2 Tasks</c:v>
                </c:pt>
                <c:pt idx="2">
                  <c:v>3 Tasks</c:v>
                </c:pt>
                <c:pt idx="3">
                  <c:v>4 Tasks</c:v>
                </c:pt>
                <c:pt idx="4">
                  <c:v>5 Tasks</c:v>
                </c:pt>
              </c:strCache>
            </c:strRef>
          </c:cat>
          <c:val>
            <c:numRef>
              <c:f>Sheet1!$G$2:$G$6</c:f>
              <c:numCache>
                <c:formatCode>0%</c:formatCode>
                <c:ptCount val="5"/>
                <c:pt idx="0">
                  <c:v>0</c:v>
                </c:pt>
                <c:pt idx="1">
                  <c:v>0.19999999999999996</c:v>
                </c:pt>
                <c:pt idx="2">
                  <c:v>0.39999999999999991</c:v>
                </c:pt>
                <c:pt idx="3">
                  <c:v>0.6</c:v>
                </c:pt>
                <c:pt idx="4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F0C-4B24-BE33-66E95725F0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819373824"/>
        <c:axId val="-2035179952"/>
      </c:barChart>
      <c:catAx>
        <c:axId val="1819373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35179952"/>
        <c:crosses val="autoZero"/>
        <c:auto val="1"/>
        <c:lblAlgn val="ctr"/>
        <c:lblOffset val="100"/>
        <c:noMultiLvlLbl val="0"/>
      </c:catAx>
      <c:valAx>
        <c:axId val="-20351799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1937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264B-9CDE-404B-9752-6CEF6506E4B2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7D7DD-5F2C-46FA-A90B-13E5B0094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61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05688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01360"/>
            <a:ext cx="9144000" cy="65643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8425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148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97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5733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4003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5858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ust 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542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263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736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93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112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677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4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6"/>
                        </p:tgtEl>
                        <p:attrNameLst>
                          <p:attrName>ppt_c</p:attrName>
                        </p:attrNameLst>
                      </p:cBhvr>
                      <p:to>
                        <a:srgbClr val="808080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Not Anim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54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14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ust some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0382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ust some text (white background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6466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2" descr="bdcLogoMark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103104" y="6320867"/>
            <a:ext cx="40719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510298" y="6381290"/>
            <a:ext cx="245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@benday</a:t>
            </a:r>
            <a:r>
              <a:rPr lang="en-US" sz="1400" dirty="0"/>
              <a:t> |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www.benday.com</a:t>
            </a:r>
          </a:p>
        </p:txBody>
      </p:sp>
    </p:spTree>
    <p:extLst>
      <p:ext uri="{BB962C8B-B14F-4D97-AF65-F5344CB8AC3E}">
        <p14:creationId xmlns:p14="http://schemas.microsoft.com/office/powerpoint/2010/main" val="88581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54" r:id="rId7"/>
    <p:sldLayoutId id="2147483660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egoe UI" panose="020B0502040204020203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go.microsoft.com/fwlink/?linked=837808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DevOps with ASP.NET Core and Entity Framework Core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Benjamin Day</a:t>
            </a:r>
          </a:p>
        </p:txBody>
      </p:sp>
    </p:spTree>
    <p:extLst>
      <p:ext uri="{BB962C8B-B14F-4D97-AF65-F5344CB8AC3E}">
        <p14:creationId xmlns:p14="http://schemas.microsoft.com/office/powerpoint/2010/main" val="670833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DevOps?</a:t>
            </a:r>
          </a:p>
        </p:txBody>
      </p:sp>
    </p:spTree>
    <p:extLst>
      <p:ext uri="{BB962C8B-B14F-4D97-AF65-F5344CB8AC3E}">
        <p14:creationId xmlns:p14="http://schemas.microsoft.com/office/powerpoint/2010/main" val="4073259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DevOps is a mindset plus a set of practices that focuses on automation.</a:t>
            </a:r>
          </a:p>
        </p:txBody>
      </p:sp>
    </p:spTree>
    <p:extLst>
      <p:ext uri="{BB962C8B-B14F-4D97-AF65-F5344CB8AC3E}">
        <p14:creationId xmlns:p14="http://schemas.microsoft.com/office/powerpoint/2010/main" val="3410083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DevOps?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Minimize distractions</a:t>
            </a:r>
          </a:p>
          <a:p>
            <a:endParaRPr lang="en-US" dirty="0"/>
          </a:p>
          <a:p>
            <a:r>
              <a:rPr lang="en-US" dirty="0"/>
              <a:t>Focus on delivering software</a:t>
            </a:r>
          </a:p>
          <a:p>
            <a:endParaRPr lang="en-US" dirty="0"/>
          </a:p>
          <a:p>
            <a:r>
              <a:rPr lang="en-US" dirty="0"/>
              <a:t>Eliminate the tedious stuff</a:t>
            </a:r>
          </a:p>
          <a:p>
            <a:endParaRPr lang="en-US" dirty="0"/>
          </a:p>
          <a:p>
            <a:r>
              <a:rPr lang="en-US" dirty="0"/>
              <a:t>Bridge the divide between development, delivery, deployment, and operations</a:t>
            </a:r>
          </a:p>
        </p:txBody>
      </p:sp>
    </p:spTree>
    <p:extLst>
      <p:ext uri="{BB962C8B-B14F-4D97-AF65-F5344CB8AC3E}">
        <p14:creationId xmlns:p14="http://schemas.microsoft.com/office/powerpoint/2010/main" val="2901898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delivery &amp; deployment easy.</a:t>
            </a:r>
          </a:p>
        </p:txBody>
      </p:sp>
    </p:spTree>
    <p:extLst>
      <p:ext uri="{BB962C8B-B14F-4D97-AF65-F5344CB8AC3E}">
        <p14:creationId xmlns:p14="http://schemas.microsoft.com/office/powerpoint/2010/main" val="1431627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delivery &amp; deployment is easy…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…it’s not a big deal</a:t>
            </a:r>
          </a:p>
          <a:p>
            <a:endParaRPr lang="en-US" dirty="0"/>
          </a:p>
          <a:p>
            <a:r>
              <a:rPr lang="en-US" dirty="0"/>
              <a:t>…you’ll do it more often</a:t>
            </a:r>
          </a:p>
          <a:p>
            <a:endParaRPr lang="en-US" dirty="0"/>
          </a:p>
          <a:p>
            <a:r>
              <a:rPr lang="en-US" dirty="0"/>
              <a:t>…you can focus more time writing &amp; delivering features</a:t>
            </a:r>
          </a:p>
        </p:txBody>
      </p:sp>
    </p:spTree>
    <p:extLst>
      <p:ext uri="{BB962C8B-B14F-4D97-AF65-F5344CB8AC3E}">
        <p14:creationId xmlns:p14="http://schemas.microsoft.com/office/powerpoint/2010/main" val="215302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DevOps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Repeatable, Automated, &amp; Version Controlled</a:t>
            </a:r>
          </a:p>
          <a:p>
            <a:pPr lvl="1"/>
            <a:r>
              <a:rPr lang="en-US" dirty="0"/>
              <a:t>Including configuration</a:t>
            </a:r>
          </a:p>
          <a:p>
            <a:endParaRPr lang="en-US" dirty="0"/>
          </a:p>
          <a:p>
            <a:r>
              <a:rPr lang="en-US" dirty="0"/>
              <a:t>Never deploy from a developer workstation</a:t>
            </a:r>
          </a:p>
          <a:p>
            <a:pPr lvl="1"/>
            <a:r>
              <a:rPr lang="en-US" dirty="0"/>
              <a:t>No right-click </a:t>
            </a:r>
            <a:r>
              <a:rPr lang="en-US" dirty="0">
                <a:sym typeface="Wingdings" panose="05000000000000000000" pitchFamily="2" charset="2"/>
              </a:rPr>
              <a:t> deploy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Deploy from TFS Build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Deploy from TFS Release Management Pipeline</a:t>
            </a:r>
          </a:p>
        </p:txBody>
      </p:sp>
    </p:spTree>
    <p:extLst>
      <p:ext uri="{BB962C8B-B14F-4D97-AF65-F5344CB8AC3E}">
        <p14:creationId xmlns:p14="http://schemas.microsoft.com/office/powerpoint/2010/main" val="4255138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Core &amp; </a:t>
            </a:r>
            <a:br>
              <a:rPr lang="en-US" dirty="0"/>
            </a:br>
            <a:r>
              <a:rPr lang="en-US" dirty="0"/>
              <a:t>Entity Framework Core</a:t>
            </a:r>
          </a:p>
        </p:txBody>
      </p:sp>
    </p:spTree>
    <p:extLst>
      <p:ext uri="{BB962C8B-B14F-4D97-AF65-F5344CB8AC3E}">
        <p14:creationId xmlns:p14="http://schemas.microsoft.com/office/powerpoint/2010/main" val="4239147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DevOps with ASP.NET Core &amp; EF 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Tricky</a:t>
            </a:r>
          </a:p>
          <a:p>
            <a:endParaRPr lang="en-US" dirty="0"/>
          </a:p>
          <a:p>
            <a:r>
              <a:rPr lang="en-US" dirty="0"/>
              <a:t>Cross-platform</a:t>
            </a:r>
          </a:p>
          <a:p>
            <a:endParaRPr lang="en-US" dirty="0"/>
          </a:p>
          <a:p>
            <a:r>
              <a:rPr lang="en-US" dirty="0"/>
              <a:t>Windows, Mac, &amp; Linux</a:t>
            </a:r>
          </a:p>
          <a:p>
            <a:endParaRPr lang="en-US" dirty="0"/>
          </a:p>
          <a:p>
            <a:r>
              <a:rPr lang="en-US" dirty="0"/>
              <a:t>More frameworks to target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New config files</a:t>
            </a:r>
          </a:p>
          <a:p>
            <a:endParaRPr lang="en-US" dirty="0"/>
          </a:p>
          <a:p>
            <a:r>
              <a:rPr lang="en-US" dirty="0"/>
              <a:t>New project format</a:t>
            </a:r>
          </a:p>
          <a:p>
            <a:endParaRPr lang="en-US" dirty="0"/>
          </a:p>
          <a:p>
            <a:r>
              <a:rPr lang="en-US" dirty="0"/>
              <a:t>New IDEs</a:t>
            </a:r>
          </a:p>
          <a:p>
            <a:pPr lvl="1"/>
            <a:r>
              <a:rPr lang="en-US" dirty="0"/>
              <a:t>Visual Studio 2017</a:t>
            </a:r>
          </a:p>
          <a:p>
            <a:pPr lvl="1"/>
            <a:r>
              <a:rPr lang="en-US" dirty="0"/>
              <a:t>Visual Studio for Mac</a:t>
            </a:r>
          </a:p>
          <a:p>
            <a:pPr lvl="1"/>
            <a:r>
              <a:rPr lang="en-US" dirty="0"/>
              <a:t>Visual Studio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83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DevOps: Don’t Forget the Database!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app use a database?</a:t>
            </a:r>
          </a:p>
          <a:p>
            <a:pPr lvl="1"/>
            <a:r>
              <a:rPr lang="en-US" dirty="0"/>
              <a:t>You’ll need to version control it</a:t>
            </a:r>
          </a:p>
          <a:p>
            <a:endParaRPr lang="en-US" dirty="0"/>
          </a:p>
          <a:p>
            <a:r>
              <a:rPr lang="en-US" dirty="0"/>
              <a:t>Automated build &amp; deploy of database schemas</a:t>
            </a:r>
          </a:p>
          <a:p>
            <a:endParaRPr lang="en-US" dirty="0"/>
          </a:p>
          <a:p>
            <a:r>
              <a:rPr lang="en-US" dirty="0"/>
              <a:t>Two approaches:</a:t>
            </a:r>
          </a:p>
          <a:p>
            <a:pPr lvl="1"/>
            <a:r>
              <a:rPr lang="en-US" dirty="0"/>
              <a:t>SQL Server Data Tools (SSDT)</a:t>
            </a:r>
          </a:p>
          <a:p>
            <a:pPr lvl="1"/>
            <a:r>
              <a:rPr lang="en-US" dirty="0"/>
              <a:t>Entity Framework Migrations</a:t>
            </a:r>
          </a:p>
        </p:txBody>
      </p:sp>
    </p:spTree>
    <p:extLst>
      <p:ext uri="{BB962C8B-B14F-4D97-AF65-F5344CB8AC3E}">
        <p14:creationId xmlns:p14="http://schemas.microsoft.com/office/powerpoint/2010/main" val="2142878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.NET Core DevOps Tip:</a:t>
            </a:r>
            <a:br>
              <a:rPr lang="en-US" dirty="0"/>
            </a:br>
            <a:r>
              <a:rPr lang="en-US" dirty="0"/>
              <a:t>Learn how to do everything from </a:t>
            </a:r>
            <a:br>
              <a:rPr lang="en-US" dirty="0"/>
            </a:br>
            <a:r>
              <a:rPr lang="en-US" dirty="0"/>
              <a:t>the command line</a:t>
            </a:r>
          </a:p>
        </p:txBody>
      </p:sp>
    </p:spTree>
    <p:extLst>
      <p:ext uri="{BB962C8B-B14F-4D97-AF65-F5344CB8AC3E}">
        <p14:creationId xmlns:p14="http://schemas.microsoft.com/office/powerpoint/2010/main" val="63750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Benjamin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319319" cy="4351338"/>
          </a:xfrm>
        </p:spPr>
        <p:txBody>
          <a:bodyPr>
            <a:normAutofit/>
          </a:bodyPr>
          <a:lstStyle/>
          <a:p>
            <a:r>
              <a:rPr lang="en-US" dirty="0"/>
              <a:t>Brookline, MA</a:t>
            </a:r>
          </a:p>
          <a:p>
            <a:r>
              <a:rPr lang="en-US" dirty="0"/>
              <a:t>Consultant &amp; Trainer</a:t>
            </a:r>
          </a:p>
          <a:p>
            <a:r>
              <a:rPr lang="en-US" dirty="0"/>
              <a:t>Scrum, DevOps, </a:t>
            </a:r>
            <a:br>
              <a:rPr lang="en-US" dirty="0"/>
            </a:br>
            <a:r>
              <a:rPr lang="en-US" dirty="0"/>
              <a:t>Team Foundation Server, </a:t>
            </a:r>
            <a:br>
              <a:rPr lang="en-US" dirty="0"/>
            </a:br>
            <a:r>
              <a:rPr lang="en-US" dirty="0"/>
              <a:t>Software Architecture &amp; Testing</a:t>
            </a:r>
          </a:p>
          <a:p>
            <a:r>
              <a:rPr lang="en-US" dirty="0"/>
              <a:t>Microsoft MVP</a:t>
            </a:r>
          </a:p>
          <a:p>
            <a:r>
              <a:rPr lang="en-US" dirty="0"/>
              <a:t>Pluralsight Author</a:t>
            </a:r>
          </a:p>
          <a:p>
            <a:r>
              <a:rPr lang="en-US" dirty="0"/>
              <a:t>Scrum.org Trainer</a:t>
            </a:r>
          </a:p>
          <a:p>
            <a:r>
              <a:rPr lang="en-US" dirty="0"/>
              <a:t>@benday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773" y="2942846"/>
            <a:ext cx="4618875" cy="997055"/>
          </a:xfrm>
          <a:prstGeom prst="rect">
            <a:avLst/>
          </a:prstGeom>
        </p:spPr>
      </p:pic>
      <p:pic>
        <p:nvPicPr>
          <p:cNvPr id="6" name="Picture 5" descr="benday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773" y="1890493"/>
            <a:ext cx="4493040" cy="907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253" y="4241706"/>
            <a:ext cx="2629955" cy="9096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574" y="4420998"/>
            <a:ext cx="1659598" cy="67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81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.NET Core Command Line Cheat Sheets</a:t>
            </a:r>
          </a:p>
        </p:txBody>
      </p:sp>
    </p:spTree>
    <p:extLst>
      <p:ext uri="{BB962C8B-B14F-4D97-AF65-F5344CB8AC3E}">
        <p14:creationId xmlns:p14="http://schemas.microsoft.com/office/powerpoint/2010/main" val="1314510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happens through the 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dotnet</a:t>
            </a:r>
            <a:r>
              <a:rPr lang="en-US" dirty="0"/>
              <a:t>” command.</a:t>
            </a:r>
          </a:p>
        </p:txBody>
      </p:sp>
    </p:spTree>
    <p:extLst>
      <p:ext uri="{BB962C8B-B14F-4D97-AF65-F5344CB8AC3E}">
        <p14:creationId xmlns:p14="http://schemas.microsoft.com/office/powerpoint/2010/main" val="2835372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dotnet</a:t>
            </a:r>
            <a:r>
              <a:rPr lang="en-US" dirty="0"/>
              <a:t> =</a:t>
            </a:r>
            <a:br>
              <a:rPr lang="en-US" dirty="0"/>
            </a:br>
            <a:r>
              <a:rPr lang="en-US" dirty="0"/>
              <a:t>.NET Core CLI</a:t>
            </a:r>
          </a:p>
        </p:txBody>
      </p:sp>
    </p:spTree>
    <p:extLst>
      <p:ext uri="{BB962C8B-B14F-4D97-AF65-F5344CB8AC3E}">
        <p14:creationId xmlns:p14="http://schemas.microsoft.com/office/powerpoint/2010/main" val="1458767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to http://dot.net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Download the .NET Core SDK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https://www.microsoft.com/net/download/core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05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Solutions &amp; Projects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dotnet</a:t>
            </a:r>
            <a:r>
              <a:rPr lang="en-US" dirty="0"/>
              <a:t> new</a:t>
            </a:r>
          </a:p>
          <a:p>
            <a:pPr lvl="1"/>
            <a:r>
              <a:rPr lang="en-US" dirty="0" err="1"/>
              <a:t>sln</a:t>
            </a:r>
            <a:endParaRPr lang="en-US" dirty="0"/>
          </a:p>
          <a:p>
            <a:pPr lvl="1"/>
            <a:r>
              <a:rPr lang="en-US" dirty="0" err="1"/>
              <a:t>classlib</a:t>
            </a:r>
            <a:endParaRPr lang="en-US" dirty="0"/>
          </a:p>
          <a:p>
            <a:pPr lvl="1"/>
            <a:r>
              <a:rPr lang="en-US" dirty="0" err="1"/>
              <a:t>mvc</a:t>
            </a:r>
            <a:endParaRPr lang="en-US" dirty="0"/>
          </a:p>
          <a:p>
            <a:pPr lvl="1"/>
            <a:r>
              <a:rPr lang="en-US" dirty="0" err="1"/>
              <a:t>mstest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dotnet</a:t>
            </a:r>
            <a:r>
              <a:rPr lang="en-US" dirty="0"/>
              <a:t> </a:t>
            </a:r>
            <a:r>
              <a:rPr lang="en-US" dirty="0" err="1"/>
              <a:t>sln</a:t>
            </a:r>
            <a:r>
              <a:rPr lang="en-US" dirty="0"/>
              <a:t> {solution-filename} add {path-to-</a:t>
            </a:r>
            <a:r>
              <a:rPr lang="en-US" dirty="0" err="1"/>
              <a:t>csproj</a:t>
            </a: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7787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Project Reference</a:t>
            </a:r>
          </a:p>
          <a:p>
            <a:r>
              <a:rPr lang="en-US" dirty="0" err="1"/>
              <a:t>dotnet</a:t>
            </a:r>
            <a:r>
              <a:rPr lang="en-US" dirty="0"/>
              <a:t> add {from-</a:t>
            </a:r>
            <a:r>
              <a:rPr lang="en-US" dirty="0" err="1"/>
              <a:t>csproj</a:t>
            </a:r>
            <a:r>
              <a:rPr lang="en-US" dirty="0"/>
              <a:t>-file} reference {to-</a:t>
            </a:r>
            <a:r>
              <a:rPr lang="en-US" dirty="0" err="1"/>
              <a:t>csproj</a:t>
            </a:r>
            <a:r>
              <a:rPr lang="en-US" dirty="0"/>
              <a:t>-file}</a:t>
            </a:r>
          </a:p>
          <a:p>
            <a:endParaRPr lang="en-US" dirty="0"/>
          </a:p>
          <a:p>
            <a:r>
              <a:rPr lang="en-US" dirty="0"/>
              <a:t>Add a </a:t>
            </a:r>
            <a:r>
              <a:rPr lang="en-US" dirty="0" err="1"/>
              <a:t>NuGet</a:t>
            </a:r>
            <a:r>
              <a:rPr lang="en-US" dirty="0"/>
              <a:t> Package</a:t>
            </a:r>
          </a:p>
          <a:p>
            <a:r>
              <a:rPr lang="en-US" dirty="0" err="1"/>
              <a:t>dotnet</a:t>
            </a:r>
            <a:r>
              <a:rPr lang="en-US" dirty="0"/>
              <a:t> add {from-</a:t>
            </a:r>
            <a:r>
              <a:rPr lang="en-US" dirty="0" err="1"/>
              <a:t>csproj</a:t>
            </a:r>
            <a:r>
              <a:rPr lang="en-US" dirty="0"/>
              <a:t>-file} package {package-name}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0284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Restore all dependencies</a:t>
            </a:r>
          </a:p>
          <a:p>
            <a:r>
              <a:rPr lang="en-US" dirty="0" err="1"/>
              <a:t>dotnet</a:t>
            </a:r>
            <a:r>
              <a:rPr lang="en-US" dirty="0"/>
              <a:t> restore</a:t>
            </a:r>
          </a:p>
          <a:p>
            <a:endParaRPr lang="en-US" dirty="0"/>
          </a:p>
          <a:p>
            <a:r>
              <a:rPr lang="en-US" dirty="0"/>
              <a:t>Build the project or solution</a:t>
            </a:r>
          </a:p>
          <a:p>
            <a:r>
              <a:rPr lang="en-US" dirty="0" err="1"/>
              <a:t>dotnet</a:t>
            </a:r>
            <a:r>
              <a:rPr lang="en-US" dirty="0"/>
              <a:t> build</a:t>
            </a:r>
          </a:p>
          <a:p>
            <a:endParaRPr lang="en-US" dirty="0"/>
          </a:p>
          <a:p>
            <a:r>
              <a:rPr lang="en-US" dirty="0"/>
              <a:t>Clean the folder structure</a:t>
            </a:r>
          </a:p>
          <a:p>
            <a:r>
              <a:rPr lang="en-US" dirty="0" err="1"/>
              <a:t>dotnet</a:t>
            </a:r>
            <a:r>
              <a:rPr lang="en-US" dirty="0"/>
              <a:t> clean</a:t>
            </a:r>
          </a:p>
        </p:txBody>
      </p:sp>
    </p:spTree>
    <p:extLst>
      <p:ext uri="{BB962C8B-B14F-4D97-AF65-F5344CB8AC3E}">
        <p14:creationId xmlns:p14="http://schemas.microsoft.com/office/powerpoint/2010/main" val="4144855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Framework Core</a:t>
            </a:r>
          </a:p>
        </p:txBody>
      </p:sp>
    </p:spTree>
    <p:extLst>
      <p:ext uri="{BB962C8B-B14F-4D97-AF65-F5344CB8AC3E}">
        <p14:creationId xmlns:p14="http://schemas.microsoft.com/office/powerpoint/2010/main" val="30636929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 Core </a:t>
            </a:r>
            <a:r>
              <a:rPr lang="en-US" dirty="0" err="1"/>
              <a:t>NuGet</a:t>
            </a:r>
            <a:r>
              <a:rPr lang="en-US" dirty="0"/>
              <a:t>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Talk to SQL Server</a:t>
            </a:r>
          </a:p>
          <a:p>
            <a:r>
              <a:rPr lang="en-US" dirty="0" err="1"/>
              <a:t>Microsoft.EntityFrameworkCore.SqlServer</a:t>
            </a:r>
            <a:endParaRPr lang="en-US" dirty="0"/>
          </a:p>
          <a:p>
            <a:endParaRPr lang="en-US" dirty="0"/>
          </a:p>
          <a:p>
            <a:r>
              <a:rPr lang="en-US" dirty="0"/>
              <a:t>Database Updates (“Migrations”)</a:t>
            </a:r>
          </a:p>
          <a:p>
            <a:r>
              <a:rPr lang="en-US" dirty="0" err="1"/>
              <a:t>Microsoft.EntityFrameworkCore.Design</a:t>
            </a:r>
            <a:endParaRPr lang="en-US" dirty="0"/>
          </a:p>
          <a:p>
            <a:endParaRPr lang="en-US" dirty="0"/>
          </a:p>
          <a:p>
            <a:r>
              <a:rPr lang="en-US" dirty="0"/>
              <a:t>Reverse Engineer a SQL Server Database</a:t>
            </a:r>
          </a:p>
          <a:p>
            <a:r>
              <a:rPr lang="en-US" dirty="0" err="1"/>
              <a:t>Microsoft.EntityFrameworkCore.SqlServer.Design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79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the “</a:t>
            </a:r>
            <a:r>
              <a:rPr lang="en-US" dirty="0" err="1"/>
              <a:t>dotnet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”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4389"/>
          </a:xfrm>
        </p:spPr>
        <p:txBody>
          <a:bodyPr/>
          <a:lstStyle/>
          <a:p>
            <a:r>
              <a:rPr lang="en-US" dirty="0"/>
              <a:t>Edit *.</a:t>
            </a:r>
            <a:r>
              <a:rPr lang="en-US" dirty="0" err="1"/>
              <a:t>csproj</a:t>
            </a:r>
            <a:r>
              <a:rPr lang="en-US" dirty="0"/>
              <a:t> </a:t>
            </a:r>
          </a:p>
          <a:p>
            <a:r>
              <a:rPr lang="en-US" dirty="0"/>
              <a:t>Add </a:t>
            </a:r>
            <a:r>
              <a:rPr lang="en-US" dirty="0" err="1"/>
              <a:t>DotNetCliToolReference</a:t>
            </a:r>
            <a:r>
              <a:rPr lang="en-US" dirty="0"/>
              <a:t> to </a:t>
            </a:r>
            <a:br>
              <a:rPr lang="en-US" dirty="0"/>
            </a:br>
            <a:r>
              <a:rPr lang="en-US" dirty="0" err="1"/>
              <a:t>Microsoft.EntityFrameworkCore.Tools.DotNet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311" y="3239635"/>
            <a:ext cx="8346086" cy="31003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8185" y="4971010"/>
            <a:ext cx="5378335" cy="11429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2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Pluralsight.com</a:t>
            </a:r>
          </a:p>
          <a:p>
            <a:endParaRPr lang="en-US" dirty="0"/>
          </a:p>
          <a:p>
            <a:r>
              <a:rPr lang="en-US" dirty="0"/>
              <a:t>Online courses</a:t>
            </a:r>
          </a:p>
          <a:p>
            <a:endParaRPr lang="en-US" dirty="0"/>
          </a:p>
          <a:p>
            <a:r>
              <a:rPr lang="en-US" dirty="0"/>
              <a:t>DevOps with TFS2015</a:t>
            </a:r>
          </a:p>
          <a:p>
            <a:endParaRPr lang="en-US" dirty="0"/>
          </a:p>
          <a:p>
            <a:r>
              <a:rPr lang="en-US" dirty="0"/>
              <a:t>Scrum Master Skills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562" y="529378"/>
            <a:ext cx="4618875" cy="997055"/>
          </a:xfrm>
          <a:prstGeom prst="rect">
            <a:avLst/>
          </a:prstGeom>
        </p:spPr>
      </p:pic>
      <p:pic>
        <p:nvPicPr>
          <p:cNvPr id="1026" name="Picture 2" descr="C:\Users\benda\AppData\Local\Temp\SNAGHTML625f9c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143" y="1854941"/>
            <a:ext cx="4881065" cy="452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4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 Migrations = </a:t>
            </a:r>
            <a:br>
              <a:rPr lang="en-US" dirty="0"/>
            </a:br>
            <a:r>
              <a:rPr lang="en-US" dirty="0"/>
              <a:t>Entity Framework Version Control</a:t>
            </a:r>
          </a:p>
        </p:txBody>
      </p:sp>
    </p:spTree>
    <p:extLst>
      <p:ext uri="{BB962C8B-B14F-4D97-AF65-F5344CB8AC3E}">
        <p14:creationId xmlns:p14="http://schemas.microsoft.com/office/powerpoint/2010/main" val="21976184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Migrations from the Command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/ Remove a Migration</a:t>
            </a:r>
          </a:p>
          <a:p>
            <a:r>
              <a:rPr lang="en-US" dirty="0" err="1"/>
              <a:t>dotnet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migrations add “{name}”</a:t>
            </a:r>
          </a:p>
          <a:p>
            <a:r>
              <a:rPr lang="en-US" dirty="0" err="1"/>
              <a:t>dotnet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migrations remove</a:t>
            </a:r>
          </a:p>
          <a:p>
            <a:endParaRPr lang="en-US" dirty="0"/>
          </a:p>
          <a:p>
            <a:r>
              <a:rPr lang="en-US" dirty="0"/>
              <a:t>Deploy an Update</a:t>
            </a:r>
          </a:p>
          <a:p>
            <a:r>
              <a:rPr lang="en-US" dirty="0" err="1"/>
              <a:t>dotnet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database update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7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Existing Database to EF 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dotnet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dbcontext</a:t>
            </a:r>
            <a:r>
              <a:rPr lang="en-US" dirty="0"/>
              <a:t> scaffold</a:t>
            </a:r>
          </a:p>
          <a:p>
            <a:endParaRPr lang="en-US" dirty="0"/>
          </a:p>
          <a:p>
            <a:r>
              <a:rPr lang="en-US" dirty="0" err="1"/>
              <a:t>dotnet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dbcontext</a:t>
            </a:r>
            <a:r>
              <a:rPr lang="en-US" dirty="0"/>
              <a:t> scaffold -c {</a:t>
            </a:r>
            <a:r>
              <a:rPr lang="en-US" dirty="0" err="1"/>
              <a:t>dbcontext</a:t>
            </a:r>
            <a:r>
              <a:rPr lang="en-US" dirty="0"/>
              <a:t>-name} "Server=(local); Database={database}; </a:t>
            </a:r>
            <a:r>
              <a:rPr lang="en-US" dirty="0" err="1"/>
              <a:t>Trusted_Connection</a:t>
            </a:r>
            <a:r>
              <a:rPr lang="en-US" dirty="0"/>
              <a:t>=true;" </a:t>
            </a:r>
            <a:r>
              <a:rPr lang="en-US" dirty="0" err="1"/>
              <a:t>Microsoft.EntityFrameworkCore.SqlServer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203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Hosting ASP.NET Core on IIS</a:t>
            </a:r>
          </a:p>
        </p:txBody>
      </p:sp>
    </p:spTree>
    <p:extLst>
      <p:ext uri="{BB962C8B-B14F-4D97-AF65-F5344CB8AC3E}">
        <p14:creationId xmlns:p14="http://schemas.microsoft.com/office/powerpoint/2010/main" val="21209195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 ASP.NET Core on IIS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587047"/>
          </a:xfrm>
        </p:spPr>
        <p:txBody>
          <a:bodyPr>
            <a:normAutofit/>
          </a:bodyPr>
          <a:lstStyle/>
          <a:p>
            <a:r>
              <a:rPr lang="en-US" dirty="0"/>
              <a:t>Install .NET Core Windows Server Hosting Bundle</a:t>
            </a:r>
          </a:p>
          <a:p>
            <a:r>
              <a:rPr lang="en-US" dirty="0">
                <a:hlinkClick r:id="rId2"/>
              </a:rPr>
              <a:t>https://go.Microsoft.com/fwlink/?linked=837808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664" y="3180215"/>
            <a:ext cx="4571966" cy="283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6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Demos</a:t>
            </a:r>
          </a:p>
        </p:txBody>
      </p:sp>
    </p:spTree>
    <p:extLst>
      <p:ext uri="{BB962C8B-B14F-4D97-AF65-F5344CB8AC3E}">
        <p14:creationId xmlns:p14="http://schemas.microsoft.com/office/powerpoint/2010/main" val="3250504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Solution</a:t>
            </a:r>
          </a:p>
          <a:p>
            <a:endParaRPr lang="en-US" dirty="0"/>
          </a:p>
          <a:p>
            <a:r>
              <a:rPr lang="en-US" dirty="0"/>
              <a:t>Create Projects</a:t>
            </a:r>
          </a:p>
          <a:p>
            <a:endParaRPr lang="en-US" dirty="0"/>
          </a:p>
          <a:p>
            <a:r>
              <a:rPr lang="en-US" dirty="0"/>
              <a:t>Create References</a:t>
            </a:r>
          </a:p>
        </p:txBody>
      </p:sp>
    </p:spTree>
    <p:extLst>
      <p:ext uri="{BB962C8B-B14F-4D97-AF65-F5344CB8AC3E}">
        <p14:creationId xmlns:p14="http://schemas.microsoft.com/office/powerpoint/2010/main" val="24709648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Entity Framework Core </a:t>
            </a:r>
            <a:r>
              <a:rPr lang="en-US" dirty="0" err="1"/>
              <a:t>NuGet</a:t>
            </a:r>
            <a:r>
              <a:rPr lang="en-US" dirty="0"/>
              <a:t> Libraries</a:t>
            </a:r>
          </a:p>
          <a:p>
            <a:endParaRPr lang="en-US" dirty="0"/>
          </a:p>
          <a:p>
            <a:r>
              <a:rPr lang="en-US" dirty="0"/>
              <a:t>Add </a:t>
            </a:r>
            <a:r>
              <a:rPr lang="en-US" dirty="0" err="1"/>
              <a:t>DbContext</a:t>
            </a:r>
            <a:r>
              <a:rPr lang="en-US" dirty="0"/>
              <a:t> &amp; Entity</a:t>
            </a:r>
          </a:p>
          <a:p>
            <a:endParaRPr lang="en-US" dirty="0"/>
          </a:p>
          <a:p>
            <a:r>
              <a:rPr lang="en-US" dirty="0"/>
              <a:t>Add an Initial Migration</a:t>
            </a:r>
          </a:p>
          <a:p>
            <a:endParaRPr lang="en-US" dirty="0"/>
          </a:p>
          <a:p>
            <a:r>
              <a:rPr lang="en-US" dirty="0"/>
              <a:t>Deploy the Database</a:t>
            </a:r>
          </a:p>
        </p:txBody>
      </p:sp>
    </p:spTree>
    <p:extLst>
      <p:ext uri="{BB962C8B-B14F-4D97-AF65-F5344CB8AC3E}">
        <p14:creationId xmlns:p14="http://schemas.microsoft.com/office/powerpoint/2010/main" val="639286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DbContextFactory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 hard-coded connection strings</a:t>
            </a:r>
          </a:p>
          <a:p>
            <a:endParaRPr lang="en-US" dirty="0"/>
          </a:p>
          <a:p>
            <a:r>
              <a:rPr lang="en-US" dirty="0"/>
              <a:t>Add unit test</a:t>
            </a:r>
          </a:p>
        </p:txBody>
      </p:sp>
    </p:spTree>
    <p:extLst>
      <p:ext uri="{BB962C8B-B14F-4D97-AF65-F5344CB8AC3E}">
        <p14:creationId xmlns:p14="http://schemas.microsoft.com/office/powerpoint/2010/main" val="9452803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ASP.NET Core Web Interface</a:t>
            </a:r>
          </a:p>
        </p:txBody>
      </p:sp>
    </p:spTree>
    <p:extLst>
      <p:ext uri="{BB962C8B-B14F-4D97-AF65-F5344CB8AC3E}">
        <p14:creationId xmlns:p14="http://schemas.microsoft.com/office/powerpoint/2010/main" val="248249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with the show.</a:t>
            </a:r>
          </a:p>
        </p:txBody>
      </p:sp>
    </p:spTree>
    <p:extLst>
      <p:ext uri="{BB962C8B-B14F-4D97-AF65-F5344CB8AC3E}">
        <p14:creationId xmlns:p14="http://schemas.microsoft.com/office/powerpoint/2010/main" val="39810586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Team Project</a:t>
            </a:r>
          </a:p>
          <a:p>
            <a:endParaRPr lang="en-US" dirty="0"/>
          </a:p>
          <a:p>
            <a:r>
              <a:rPr lang="en-US" dirty="0"/>
              <a:t>Add to TFS Version Control</a:t>
            </a:r>
          </a:p>
        </p:txBody>
      </p:sp>
    </p:spTree>
    <p:extLst>
      <p:ext uri="{BB962C8B-B14F-4D97-AF65-F5344CB8AC3E}">
        <p14:creationId xmlns:p14="http://schemas.microsoft.com/office/powerpoint/2010/main" val="30400092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basic build</a:t>
            </a:r>
          </a:p>
          <a:p>
            <a:endParaRPr lang="en-US" dirty="0"/>
          </a:p>
          <a:p>
            <a:r>
              <a:rPr lang="en-US" dirty="0"/>
              <a:t>Edit connection strings</a:t>
            </a:r>
          </a:p>
          <a:p>
            <a:endParaRPr lang="en-US" dirty="0"/>
          </a:p>
          <a:p>
            <a:r>
              <a:rPr lang="en-US" dirty="0"/>
              <a:t>Deploy </a:t>
            </a:r>
            <a:r>
              <a:rPr lang="en-US" dirty="0" err="1"/>
              <a:t>db</a:t>
            </a:r>
            <a:r>
              <a:rPr lang="en-US" dirty="0"/>
              <a:t> changes using EF Migrations</a:t>
            </a:r>
          </a:p>
        </p:txBody>
      </p:sp>
    </p:spTree>
    <p:extLst>
      <p:ext uri="{BB962C8B-B14F-4D97-AF65-F5344CB8AC3E}">
        <p14:creationId xmlns:p14="http://schemas.microsoft.com/office/powerpoint/2010/main" val="20600910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Release Management</a:t>
            </a:r>
          </a:p>
          <a:p>
            <a:endParaRPr lang="en-US" dirty="0"/>
          </a:p>
          <a:p>
            <a:r>
              <a:rPr lang="en-US" dirty="0"/>
              <a:t>Deploy to Multiple Environments</a:t>
            </a:r>
          </a:p>
          <a:p>
            <a:endParaRPr lang="en-US" dirty="0"/>
          </a:p>
          <a:p>
            <a:r>
              <a:rPr lang="en-US" dirty="0"/>
              <a:t>Add Environment Approvals</a:t>
            </a:r>
          </a:p>
        </p:txBody>
      </p:sp>
    </p:spTree>
    <p:extLst>
      <p:ext uri="{BB962C8B-B14F-4D97-AF65-F5344CB8AC3E}">
        <p14:creationId xmlns:p14="http://schemas.microsoft.com/office/powerpoint/2010/main" val="10010387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last questions?</a:t>
            </a:r>
          </a:p>
        </p:txBody>
      </p:sp>
    </p:spTree>
    <p:extLst>
      <p:ext uri="{BB962C8B-B14F-4D97-AF65-F5344CB8AC3E}">
        <p14:creationId xmlns:p14="http://schemas.microsoft.com/office/powerpoint/2010/main" val="14604846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  <p:pic>
        <p:nvPicPr>
          <p:cNvPr id="3" name="Picture 4" descr="benday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9110" y="4171227"/>
            <a:ext cx="6414409" cy="129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06727" y="5595362"/>
            <a:ext cx="5791891" cy="615516"/>
          </a:xfrm>
          <a:prstGeom prst="rect">
            <a:avLst/>
          </a:prstGeom>
          <a:noFill/>
        </p:spPr>
        <p:txBody>
          <a:bodyPr wrap="none" lIns="179285" tIns="143428" rIns="179285" bIns="143428" rtlCol="0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r>
              <a:rPr lang="en-US" sz="2353" dirty="0">
                <a:latin typeface="Segoe UI" panose="020B0502040204020203" pitchFamily="34" charset="0"/>
                <a:cs typeface="Segoe UI" panose="020B0502040204020203" pitchFamily="34" charset="0"/>
              </a:rPr>
              <a:t>www.benday.com | benday@benday.com</a:t>
            </a:r>
          </a:p>
        </p:txBody>
      </p:sp>
    </p:spTree>
    <p:extLst>
      <p:ext uri="{BB962C8B-B14F-4D97-AF65-F5344CB8AC3E}">
        <p14:creationId xmlns:p14="http://schemas.microsoft.com/office/powerpoint/2010/main" val="78332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Humans are terrible at multitasking.</a:t>
            </a:r>
          </a:p>
        </p:txBody>
      </p:sp>
    </p:spTree>
    <p:extLst>
      <p:ext uri="{BB962C8B-B14F-4D97-AF65-F5344CB8AC3E}">
        <p14:creationId xmlns:p14="http://schemas.microsoft.com/office/powerpoint/2010/main" val="223710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Productivity vs. Waste</a:t>
            </a:r>
          </a:p>
        </p:txBody>
      </p:sp>
      <p:sp>
        <p:nvSpPr>
          <p:cNvPr id="5" name="Rectangle 4"/>
          <p:cNvSpPr/>
          <p:nvPr/>
        </p:nvSpPr>
        <p:spPr>
          <a:xfrm>
            <a:off x="4401127" y="6347966"/>
            <a:ext cx="69526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Calibri" panose="020F0502020204030204" pitchFamily="34" charset="0"/>
              </a:rPr>
              <a:t>"Quality Software Management: Vol. 1 System Thinking“, Gerald Weinberg (1992)</a:t>
            </a:r>
            <a:endParaRPr lang="en-US" i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2249216" y="1166648"/>
          <a:ext cx="7693573" cy="5097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163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chart seriesIdx="3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graphicEl>
                                              <a:chart seriesIdx="4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5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chart seriesIdx="3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4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chart seriesIdx="5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chart seriesIdx="3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chart seriesIdx="4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chart seriesIdx="5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chart seriesIdx="3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">
                                            <p:graphicEl>
                                              <a:chart seriesIdx="4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">
                                            <p:graphicEl>
                                              <a:chart seriesIdx="5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">
                                            <p:graphicEl>
                                              <a:chart seriesIdx="2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">
                                            <p:graphicEl>
                                              <a:chart seriesIdx="3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">
                                            <p:graphicEl>
                                              <a:chart seriesIdx="4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chart seriesIdx="5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El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productive, </a:t>
            </a:r>
            <a:br>
              <a:rPr lang="en-US" dirty="0"/>
            </a:br>
            <a:r>
              <a:rPr lang="en-US" dirty="0"/>
              <a:t>eliminate distractions.</a:t>
            </a:r>
          </a:p>
        </p:txBody>
      </p:sp>
    </p:spTree>
    <p:extLst>
      <p:ext uri="{BB962C8B-B14F-4D97-AF65-F5344CB8AC3E}">
        <p14:creationId xmlns:p14="http://schemas.microsoft.com/office/powerpoint/2010/main" val="828319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</a:t>
            </a:r>
            <a:r>
              <a:rPr lang="en-US" i="1" dirty="0"/>
              <a:t>delivery</a:t>
            </a:r>
            <a:r>
              <a:rPr lang="en-US" dirty="0"/>
              <a:t> not software </a:t>
            </a:r>
            <a:r>
              <a:rPr lang="en-US" i="1" dirty="0"/>
              <a:t>development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2435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Anything that slows you down, </a:t>
            </a:r>
            <a:br>
              <a:rPr lang="en-US" dirty="0"/>
            </a:br>
            <a:r>
              <a:rPr lang="en-US" dirty="0"/>
              <a:t>automate it.</a:t>
            </a:r>
          </a:p>
        </p:txBody>
      </p:sp>
    </p:spTree>
    <p:extLst>
      <p:ext uri="{BB962C8B-B14F-4D97-AF65-F5344CB8AC3E}">
        <p14:creationId xmlns:p14="http://schemas.microsoft.com/office/powerpoint/2010/main" val="1202797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">
      <a:majorFont>
        <a:latin typeface="Segoe UI Semi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627</Words>
  <Application>Microsoft Office PowerPoint</Application>
  <PresentationFormat>Widescreen</PresentationFormat>
  <Paragraphs>177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Segoe UI</vt:lpstr>
      <vt:lpstr>Segoe UI Semilight</vt:lpstr>
      <vt:lpstr>Wingdings</vt:lpstr>
      <vt:lpstr>Office Theme</vt:lpstr>
      <vt:lpstr>DevOps with ASP.NET Core and Entity Framework Core</vt:lpstr>
      <vt:lpstr>Benjamin Day</vt:lpstr>
      <vt:lpstr>PowerPoint Presentation</vt:lpstr>
      <vt:lpstr>On with the show.</vt:lpstr>
      <vt:lpstr>Humans are terrible at multitasking.</vt:lpstr>
      <vt:lpstr>Productivity vs. Waste</vt:lpstr>
      <vt:lpstr>To be productive,  eliminate distractions.</vt:lpstr>
      <vt:lpstr>Software delivery not software development.</vt:lpstr>
      <vt:lpstr>Anything that slows you down,  automate it.</vt:lpstr>
      <vt:lpstr>What is DevOps?</vt:lpstr>
      <vt:lpstr>DevOps is a mindset plus a set of practices that focuses on automation.</vt:lpstr>
      <vt:lpstr>Why DevOps?</vt:lpstr>
      <vt:lpstr>Make delivery &amp; deployment easy.</vt:lpstr>
      <vt:lpstr>If delivery &amp; deployment is easy…</vt:lpstr>
      <vt:lpstr>DevOps Goals</vt:lpstr>
      <vt:lpstr>ASP.NET Core &amp;  Entity Framework Core</vt:lpstr>
      <vt:lpstr>DevOps with ASP.NET Core &amp; EF Core</vt:lpstr>
      <vt:lpstr>DevOps: Don’t Forget the Database!</vt:lpstr>
      <vt:lpstr>.NET Core DevOps Tip: Learn how to do everything from  the command line</vt:lpstr>
      <vt:lpstr>.NET Core Command Line Cheat Sheets</vt:lpstr>
      <vt:lpstr>Everything happens through the  “dotnet” command.</vt:lpstr>
      <vt:lpstr>dotnet = .NET Core CLI</vt:lpstr>
      <vt:lpstr>Go to http://dot.net   Download the .NET Core SDK  https://www.microsoft.com/net/download/core</vt:lpstr>
      <vt:lpstr>Create Solutions &amp; Projects</vt:lpstr>
      <vt:lpstr>Add References</vt:lpstr>
      <vt:lpstr>Compile</vt:lpstr>
      <vt:lpstr>Entity Framework Core</vt:lpstr>
      <vt:lpstr>EF Core NuGet Packages</vt:lpstr>
      <vt:lpstr>Enable the “dotnet ef” Command</vt:lpstr>
      <vt:lpstr>EF Migrations =  Entity Framework Version Control</vt:lpstr>
      <vt:lpstr>Migrations from the Command Line</vt:lpstr>
      <vt:lpstr>Import Existing Database to EF Core</vt:lpstr>
      <vt:lpstr>Hosting ASP.NET Core on IIS</vt:lpstr>
      <vt:lpstr>Host ASP.NET Core on IIS</vt:lpstr>
      <vt:lpstr>Demos</vt:lpstr>
      <vt:lpstr>Demo 1</vt:lpstr>
      <vt:lpstr>Demo 2</vt:lpstr>
      <vt:lpstr>Demo 3</vt:lpstr>
      <vt:lpstr>Demo 4</vt:lpstr>
      <vt:lpstr>Demo 5</vt:lpstr>
      <vt:lpstr>Demo 6</vt:lpstr>
      <vt:lpstr>Demo 7</vt:lpstr>
      <vt:lpstr>Any last questions?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Day</dc:creator>
  <cp:lastModifiedBy>Benjamin Day</cp:lastModifiedBy>
  <cp:revision>161</cp:revision>
  <dcterms:created xsi:type="dcterms:W3CDTF">2016-10-27T16:21:59Z</dcterms:created>
  <dcterms:modified xsi:type="dcterms:W3CDTF">2017-03-16T00:56:49Z</dcterms:modified>
</cp:coreProperties>
</file>