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2" r:id="rId2"/>
    <p:sldMasterId id="2147483695" r:id="rId3"/>
    <p:sldMasterId id="2147483712" r:id="rId4"/>
    <p:sldMasterId id="2147483744" r:id="rId5"/>
  </p:sldMasterIdLst>
  <p:notesMasterIdLst>
    <p:notesMasterId r:id="rId71"/>
  </p:notesMasterIdLst>
  <p:handoutMasterIdLst>
    <p:handoutMasterId r:id="rId72"/>
  </p:handoutMasterIdLst>
  <p:sldIdLst>
    <p:sldId id="331" r:id="rId6"/>
    <p:sldId id="320" r:id="rId7"/>
    <p:sldId id="258" r:id="rId8"/>
    <p:sldId id="260" r:id="rId9"/>
    <p:sldId id="261" r:id="rId10"/>
    <p:sldId id="321" r:id="rId11"/>
    <p:sldId id="287" r:id="rId12"/>
    <p:sldId id="332" r:id="rId13"/>
    <p:sldId id="33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81" r:id="rId34"/>
    <p:sldId id="282" r:id="rId35"/>
    <p:sldId id="283" r:id="rId36"/>
    <p:sldId id="284" r:id="rId37"/>
    <p:sldId id="322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CC33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7" autoAdjust="0"/>
    <p:restoredTop sz="87600" autoAdjust="0"/>
  </p:normalViewPr>
  <p:slideViewPr>
    <p:cSldViewPr>
      <p:cViewPr varScale="1">
        <p:scale>
          <a:sx n="109" d="100"/>
          <a:sy n="109" d="100"/>
        </p:scale>
        <p:origin x="69" y="610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Las Vegas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26DE0-BACA-4EA0-B73F-CC7DC1D7F4A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910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26DE0-BACA-4EA0-B73F-CC7DC1D7F4A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679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6DE0-BACA-4EA0-B73F-CC7DC1D7F4A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1DA20-0E09-4349-B6A9-D8A4891A415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47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1DA20-0E09-4349-B6A9-D8A4891A415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0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967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0432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213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7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0744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9863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777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85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34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035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569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58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218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44534"/>
      </p:ext>
    </p:extLst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74196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38862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0" y="1028700"/>
            <a:ext cx="41148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0040"/>
      </p:ext>
    </p:extLst>
  </p:cSld>
  <p:clrMapOvr>
    <a:masterClrMapping/>
  </p:clrMapOvr>
  <p:transition>
    <p:fade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796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hor Contact"/>
          <p:cNvSpPr>
            <a:spLocks noGrp="1"/>
          </p:cNvSpPr>
          <p:nvPr>
            <p:ph type="body" sz="quarter" idx="12" hasCustomPrompt="1"/>
          </p:nvPr>
        </p:nvSpPr>
        <p:spPr>
          <a:xfrm>
            <a:off x="2128557" y="4236838"/>
            <a:ext cx="4529242" cy="218369"/>
          </a:xfrm>
        </p:spPr>
        <p:txBody>
          <a:bodyPr anchor="ctr"/>
          <a:lstStyle>
            <a:lvl1pPr marL="0" indent="0" algn="l">
              <a:buFontTx/>
              <a:buNone/>
              <a:defRPr sz="1350" b="0" i="0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authortwitter</a:t>
            </a:r>
            <a:r>
              <a:rPr lang="en-US" dirty="0"/>
              <a:t>   www.authorsite.com</a:t>
            </a:r>
          </a:p>
        </p:txBody>
      </p:sp>
      <p:sp>
        <p:nvSpPr>
          <p:cNvPr id="12" name="Author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2128557" y="3973207"/>
            <a:ext cx="4529242" cy="142800"/>
          </a:xfrm>
        </p:spPr>
        <p:txBody>
          <a:bodyPr anchor="ctr"/>
          <a:lstStyle>
            <a:lvl1pPr marL="0" indent="0" algn="l">
              <a:buFontTx/>
              <a:buNone/>
              <a:defRPr sz="1200" b="0" i="0" cap="all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TITLE IN ALL CAPS  </a:t>
            </a:r>
          </a:p>
        </p:txBody>
      </p:sp>
      <p:sp>
        <p:nvSpPr>
          <p:cNvPr id="13" name="Autho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2128556" y="3718324"/>
            <a:ext cx="2658297" cy="218369"/>
          </a:xfrm>
        </p:spPr>
        <p:txBody>
          <a:bodyPr anchor="ctr"/>
          <a:lstStyle>
            <a:lvl1pPr marL="0" indent="0" algn="l">
              <a:buFontTx/>
              <a:buNone/>
              <a:defRPr sz="1800" b="0" i="0" baseline="0">
                <a:solidFill>
                  <a:schemeClr val="accent1"/>
                </a:solidFill>
                <a:latin typeface="Gotham Medium" panose="02000604030000020004" pitchFamily="50" charset="0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2982" y="3467537"/>
            <a:ext cx="1220724" cy="1220724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txBody>
          <a:bodyPr anchor="ctr"/>
          <a:lstStyle>
            <a:lvl1pPr algn="ctr">
              <a:defRPr sz="15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author photo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22982" y="2470192"/>
            <a:ext cx="7887251" cy="754694"/>
          </a:xfrm>
        </p:spPr>
        <p:txBody>
          <a:bodyPr/>
          <a:lstStyle>
            <a:lvl1pPr marL="0" indent="0">
              <a:buNone/>
              <a:defRPr sz="2100" b="0" i="0" cap="all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MODULE ONE TITLE IN ALL CAPS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772" y="2247473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3063" y="296081"/>
            <a:ext cx="7887170" cy="1785839"/>
          </a:xfrm>
        </p:spPr>
        <p:txBody>
          <a:bodyPr anchor="b"/>
          <a:lstStyle>
            <a:lvl1pPr algn="l">
              <a:defRPr sz="3374" b="0" i="0" spc="-84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Course/Module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47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76625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bullet list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1369402"/>
            <a:ext cx="2360950" cy="502682"/>
          </a:xfrm>
        </p:spPr>
        <p:txBody>
          <a:bodyPr anchor="b" anchorCtr="0"/>
          <a:lstStyle>
            <a:lvl1pPr marL="0" indent="0" algn="ctr">
              <a:buNone/>
              <a:defRPr sz="2700" baseline="0">
                <a:solidFill>
                  <a:schemeClr val="bg1"/>
                </a:solidFill>
                <a:latin typeface="+mj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00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057555" y="406401"/>
            <a:ext cx="7552678" cy="2100470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Section Header in </a:t>
            </a:r>
            <a:r>
              <a:rPr lang="en-US" dirty="0" err="1"/>
              <a:t>Titlecase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772" y="2571750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96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0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3"/>
            <a:ext cx="3471862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Ligh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bullet list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4684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38099" y="1371600"/>
            <a:ext cx="3200501" cy="1822450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479" y="3426262"/>
            <a:ext cx="3821533" cy="105668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95500" y="3426262"/>
            <a:ext cx="3821533" cy="1056680"/>
          </a:xfrm>
        </p:spPr>
        <p:txBody>
          <a:bodyPr lIns="182880" tIns="0" rIns="182880" bIns="0"/>
          <a:lstStyle>
            <a:lvl1pPr algn="ctr">
              <a:spcBef>
                <a:spcPts val="450"/>
              </a:spcBef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106730" y="1372045"/>
            <a:ext cx="3199070" cy="1822005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671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11201" y="1371600"/>
            <a:ext cx="1912949" cy="1831947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13244" y="1369413"/>
            <a:ext cx="1917516" cy="1836321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426485" y="1381673"/>
            <a:ext cx="1891913" cy="1811802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42519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36418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03070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2603002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6002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684105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736673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598051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670100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743323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1899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94473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122949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26428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122949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327954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6002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2524458"/>
            <a:ext cx="2472049" cy="354734"/>
          </a:xfrm>
        </p:spPr>
        <p:txBody>
          <a:bodyPr lIns="182880" tIns="0" rIns="182880" bIns="0"/>
          <a:lstStyle>
            <a:lvl1pPr marL="0" indent="0" algn="ctr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3332296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35775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526002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29481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3332296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134248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15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62998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6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501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20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66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672890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1916651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9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22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03848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328224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526001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29161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8859" y="420130"/>
            <a:ext cx="8084229" cy="2279821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66287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420130"/>
            <a:ext cx="8084229" cy="2273842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71849" y="2883859"/>
            <a:ext cx="8489092" cy="3089"/>
          </a:xfrm>
          <a:prstGeom prst="line">
            <a:avLst/>
          </a:prstGeom>
          <a:ln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7690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1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639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3772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161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9889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44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55147" y="320028"/>
            <a:ext cx="2639105" cy="4492819"/>
          </a:xfr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  <a:latin typeface="+mn-lt"/>
              </a:defRPr>
            </a:lvl1pPr>
            <a:lvl2pPr marL="439502" indent="-216698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marL="662306" indent="-215174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marL="822543" indent="-160236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marL="822542" indent="0" algn="r">
              <a:buFont typeface="Myriad Pro" panose="020B0503030403020204" pitchFamily="34" charset="0"/>
              <a:buNone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Click to add short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802284" y="1199178"/>
            <a:ext cx="4705109" cy="2734519"/>
          </a:xfrm>
        </p:spPr>
        <p:txBody>
          <a:bodyPr anchor="ctr"/>
          <a:lstStyle>
            <a:lvl1pPr>
              <a:lnSpc>
                <a:spcPct val="100000"/>
              </a:lnSpc>
              <a:defRPr sz="2700" b="0" i="0">
                <a:latin typeface="+mj-lt"/>
                <a:ea typeface="Gotham Light" charset="0"/>
                <a:cs typeface="Gotham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9265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1523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/Text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4063196"/>
            <a:ext cx="2472049" cy="749651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08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89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3790890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2291695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4993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1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807246"/>
            <a:ext cx="7552679" cy="2040128"/>
          </a:xfrm>
        </p:spPr>
        <p:txBody>
          <a:bodyPr anchor="b">
            <a:normAutofit/>
          </a:bodyPr>
          <a:lstStyle>
            <a:lvl1pPr algn="l">
              <a:defRPr sz="3599" spc="-84" baseline="0">
                <a:solidFill>
                  <a:schemeClr val="accent4"/>
                </a:solidFill>
                <a:latin typeface="Gotham Light" pitchFamily="50" charset="0"/>
              </a:defRPr>
            </a:lvl1pPr>
          </a:lstStyle>
          <a:p>
            <a:r>
              <a:rPr lang="en-US" dirty="0"/>
              <a:t>“Click to add quote. Don’t forget quotation marks”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986" y="2993233"/>
            <a:ext cx="7552885" cy="421481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</a:lstStyle>
          <a:p>
            <a:pPr lvl="0"/>
            <a:r>
              <a:rPr lang="en-US" dirty="0"/>
              <a:t>Person Quoted</a:t>
            </a:r>
          </a:p>
        </p:txBody>
      </p:sp>
    </p:spTree>
    <p:extLst>
      <p:ext uri="{BB962C8B-B14F-4D97-AF65-F5344CB8AC3E}">
        <p14:creationId xmlns:p14="http://schemas.microsoft.com/office/powerpoint/2010/main" val="15371117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92334" y="2254996"/>
            <a:ext cx="7552679" cy="12938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99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definition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1553903"/>
            <a:ext cx="7552679" cy="625033"/>
          </a:xfrm>
        </p:spPr>
        <p:txBody>
          <a:bodyPr anchor="b">
            <a:normAutofit/>
          </a:bodyPr>
          <a:lstStyle>
            <a:lvl1pPr algn="l">
              <a:defRPr sz="3599" spc="-84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Word to define</a:t>
            </a:r>
          </a:p>
        </p:txBody>
      </p:sp>
    </p:spTree>
    <p:extLst>
      <p:ext uri="{BB962C8B-B14F-4D97-AF65-F5344CB8AC3E}">
        <p14:creationId xmlns:p14="http://schemas.microsoft.com/office/powerpoint/2010/main" val="37316571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351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1177962"/>
            <a:ext cx="5082266" cy="3098204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1177962"/>
            <a:ext cx="0" cy="3098204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359804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1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or Click Icon 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85800" y="1257300"/>
            <a:ext cx="7772400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2457450"/>
            <a:ext cx="6400800" cy="1314450"/>
          </a:xfrm>
        </p:spPr>
        <p:txBody>
          <a:bodyPr/>
          <a:lstStyle>
            <a:lvl1pPr marL="0" indent="0" algn="ctr">
              <a:buFont typeface="Arial" pitchFamily="-72" charset="0"/>
              <a:buNone/>
              <a:defRPr>
                <a:latin typeface="Arial Bold" pitchFamily="-72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55188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3CDA3-A2DE-473C-A81C-F73D2A1BFF6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2720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586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948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4562E-E191-4140-8CA7-D81566904FD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0156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3672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3672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4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84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123478"/>
            <a:ext cx="8229600" cy="6375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55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23378"/>
            <a:ext cx="4040188" cy="33366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84355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23379"/>
            <a:ext cx="4041775" cy="33366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benday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134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251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570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20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638B8-B788-4682-A596-85CF4ED65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1353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C0D6F-86BC-4F0A-A9FD-A71A70874F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7058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2623F-4765-4759-9A73-D8655DC8D97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951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CF2FE-3FA7-4ABC-8D10-AB106564C9F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8003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803F9-FDAA-4AD8-AB1F-AC9EA3FA17D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2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microsoft.com/office/2007/relationships/hdphoto" Target="../media/hdphoto1.wdp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image" Target="../media/image8.jpg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5" r:id="rId13"/>
    <p:sldLayoutId id="2147483676" r:id="rId14"/>
    <p:sldLayoutId id="214748367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88791" y="4764108"/>
            <a:ext cx="2127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www.benday.com | @benday</a:t>
            </a: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0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889" y="1073176"/>
            <a:ext cx="8084228" cy="3707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889" y="37881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print">
            <a:alphaModFix amt="60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90" y="4638547"/>
            <a:ext cx="337368" cy="3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9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defTabSz="439502" rtl="0" eaLnBrk="1" latinLnBrk="0" hangingPunct="1">
        <a:lnSpc>
          <a:spcPct val="85000"/>
        </a:lnSpc>
        <a:spcBef>
          <a:spcPct val="0"/>
        </a:spcBef>
        <a:buNone/>
        <a:defRPr sz="2700" b="0" i="0" kern="1200" cap="none" baseline="0">
          <a:solidFill>
            <a:schemeClr val="tx1"/>
          </a:solidFill>
          <a:latin typeface="+mj-lt"/>
          <a:ea typeface="Gotham Light" charset="0"/>
          <a:cs typeface="Gotham Light" charset="0"/>
        </a:defRPr>
      </a:lvl1pPr>
    </p:titleStyle>
    <p:bodyStyle>
      <a:lvl1pPr marL="42863" indent="-42863" algn="l" defTabSz="439502" rtl="0" eaLnBrk="1" latinLnBrk="0" hangingPunct="1">
        <a:lnSpc>
          <a:spcPct val="100000"/>
        </a:lnSpc>
        <a:spcBef>
          <a:spcPts val="1350"/>
        </a:spcBef>
        <a:buClrTx/>
        <a:buSzPct val="75000"/>
        <a:buFont typeface="Myriad Pro" panose="020B0503030403020204" pitchFamily="34" charset="0"/>
        <a:buChar char=" "/>
        <a:defRPr sz="1800" b="0" i="0" kern="1200">
          <a:solidFill>
            <a:schemeClr val="tx1"/>
          </a:solidFill>
          <a:latin typeface="+mn-lt"/>
          <a:ea typeface="Gotham Medium" panose="02000604030000020004" pitchFamily="50" charset="0"/>
          <a:cs typeface="Gotham Medium" panose="02000604030000020004" pitchFamily="50" charset="0"/>
        </a:defRPr>
      </a:lvl1pPr>
      <a:lvl2pPr marL="439502" indent="-216698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-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2pPr>
      <a:lvl3pPr marL="662306" indent="-215174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•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3pPr>
      <a:lvl4pPr marL="900113" indent="-238125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4pPr>
      <a:lvl5pPr marL="1028700" indent="-205979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Myriad Pro Light" panose="020B0403030403020204" pitchFamily="34" charset="0"/>
        <a:buChar char="-"/>
        <a:tabLst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5pPr>
      <a:lvl6pPr marL="1289447" indent="-219075" algn="l" defTabSz="439502" rtl="0" eaLnBrk="1" latinLnBrk="0" hangingPunct="1">
        <a:spcBef>
          <a:spcPts val="336"/>
        </a:spcBef>
        <a:buClr>
          <a:schemeClr val="tx1"/>
        </a:buClr>
        <a:buSzPct val="70000"/>
        <a:buFont typeface="Montserrat"/>
        <a:buChar char=" "/>
        <a:defRPr lang="en-US" sz="1800" b="0" i="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Arial"/>
        </a:defRPr>
      </a:lvl6pPr>
      <a:lvl7pPr marL="1502569" indent="-216694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7pPr>
      <a:lvl8pPr marL="1714500" indent="-211931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8pPr>
      <a:lvl9pPr marL="1928813" indent="-214313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9pPr>
    </p:bodyStyle>
    <p:otherStyle>
      <a:defPPr>
        <a:defRPr lang="en-US"/>
      </a:defPPr>
      <a:lvl1pPr marL="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02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05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0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01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513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016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1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021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63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7574"/>
            <a:ext cx="8229600" cy="360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EF755-0B60-4A3E-9C6A-4CADF1C89A5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benday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9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F15B26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•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–"/>
        <a:defRPr sz="18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itchFamily="-72" charset="0"/>
        <a:buChar char="•"/>
        <a:defRPr sz="16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–"/>
        <a:defRPr sz="1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»"/>
        <a:defRPr sz="1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benday@benday.com" TargetMode="Externa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Benjamin Day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www.benday.com</a:t>
            </a:r>
            <a:br>
              <a:rPr lang="en-US" sz="2800" b="1" kern="0" dirty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b="1" kern="0" dirty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@benday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0077" y="3982819"/>
            <a:ext cx="36671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DDA84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lvl="0" algn="r">
              <a:lnSpc>
                <a:spcPct val="80000"/>
              </a:lnSpc>
              <a:defRPr/>
            </a:pPr>
            <a:r>
              <a:rPr lang="en-US" sz="4400" b="1" kern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Real World Scrum with </a:t>
            </a:r>
          </a:p>
          <a:p>
            <a:pPr lvl="0" algn="r">
              <a:lnSpc>
                <a:spcPct val="80000"/>
              </a:lnSpc>
              <a:defRPr/>
            </a:pPr>
            <a:r>
              <a:rPr lang="en-US" sz="4400" b="1" kern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TFS 2015 &amp; VSTS</a:t>
            </a:r>
          </a:p>
        </p:txBody>
      </p:sp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75878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654672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have a </a:t>
            </a:r>
            <a:br>
              <a:rPr lang="en-US" dirty="0"/>
            </a:br>
            <a:r>
              <a:rPr lang="en-US" u="sng" dirty="0"/>
              <a:t>Definition of Done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257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written </a:t>
            </a:r>
            <a:r>
              <a:rPr lang="en-US" dirty="0" err="1"/>
              <a:t>DoD</a:t>
            </a:r>
            <a:r>
              <a:rPr lang="en-US" dirty="0"/>
              <a:t> is a list of</a:t>
            </a:r>
            <a:br>
              <a:rPr lang="en-US" dirty="0"/>
            </a:br>
            <a:r>
              <a:rPr lang="en-US" i="1" dirty="0"/>
              <a:t>everything</a:t>
            </a:r>
            <a:r>
              <a:rPr lang="en-US" dirty="0"/>
              <a:t> that is required</a:t>
            </a:r>
            <a:br>
              <a:rPr lang="en-US" dirty="0"/>
            </a:br>
            <a:r>
              <a:rPr lang="en-US" dirty="0"/>
              <a:t>before you can say a PBI is Done.</a:t>
            </a:r>
          </a:p>
        </p:txBody>
      </p:sp>
    </p:spTree>
    <p:extLst>
      <p:ext uri="{BB962C8B-B14F-4D97-AF65-F5344CB8AC3E}">
        <p14:creationId xmlns:p14="http://schemas.microsoft.com/office/powerpoint/2010/main" val="178052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a hint:</a:t>
            </a:r>
          </a:p>
        </p:txBody>
      </p:sp>
    </p:spTree>
    <p:extLst>
      <p:ext uri="{BB962C8B-B14F-4D97-AF65-F5344CB8AC3E}">
        <p14:creationId xmlns:p14="http://schemas.microsoft.com/office/powerpoint/2010/main" val="406451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lot more than</a:t>
            </a:r>
            <a:br>
              <a:rPr lang="en-US" dirty="0"/>
            </a:br>
            <a:r>
              <a:rPr lang="en-US" dirty="0"/>
              <a:t>“the code compiles and is checked in.”</a:t>
            </a:r>
          </a:p>
        </p:txBody>
      </p:sp>
    </p:spTree>
    <p:extLst>
      <p:ext uri="{BB962C8B-B14F-4D97-AF65-F5344CB8AC3E}">
        <p14:creationId xmlns:p14="http://schemas.microsoft.com/office/powerpoint/2010/main" val="102598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Definition of Done (</a:t>
            </a:r>
            <a:r>
              <a:rPr lang="en-US" dirty="0" err="1"/>
              <a:t>DoD</a:t>
            </a:r>
            <a:r>
              <a:rPr lang="en-US" dirty="0"/>
              <a:t>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/ Coder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350" dirty="0"/>
              <a:t>Code is written with </a:t>
            </a:r>
            <a:br>
              <a:rPr lang="en-US" sz="1350" dirty="0"/>
            </a:br>
            <a:r>
              <a:rPr lang="en-US" sz="1350" dirty="0"/>
              <a:t>unit tests</a:t>
            </a:r>
          </a:p>
          <a:p>
            <a:r>
              <a:rPr lang="en-US" sz="1350" dirty="0"/>
              <a:t>Unit tests have a minimum of 75% code coverage</a:t>
            </a:r>
          </a:p>
          <a:p>
            <a:r>
              <a:rPr lang="en-US" sz="1350" dirty="0"/>
              <a:t>Code has been merged to Main</a:t>
            </a:r>
          </a:p>
          <a:p>
            <a:r>
              <a:rPr lang="en-US" sz="1350" dirty="0"/>
              <a:t>Code compiles and unit tests pass when run as part of an automated build</a:t>
            </a:r>
          </a:p>
          <a:p>
            <a:r>
              <a:rPr lang="en-US" sz="1350" dirty="0"/>
              <a:t>Database schema objects are checked in to TFS</a:t>
            </a:r>
          </a:p>
          <a:p>
            <a:r>
              <a:rPr lang="en-US" sz="1350" dirty="0"/>
              <a:t>Database upgrade script is written and in TFS</a:t>
            </a:r>
          </a:p>
          <a:p>
            <a:r>
              <a:rPr lang="en-US" sz="1350" dirty="0"/>
              <a:t>Code reviewed by someone other than the original author</a:t>
            </a:r>
          </a:p>
          <a:p>
            <a:endParaRPr lang="en-US" sz="135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Testing, Deployment, Ops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Written QA test plan</a:t>
            </a:r>
          </a:p>
          <a:p>
            <a:r>
              <a:rPr lang="en-US" dirty="0"/>
              <a:t>Tested with QA test plan by someone other than the original author</a:t>
            </a:r>
          </a:p>
          <a:p>
            <a:r>
              <a:rPr lang="en-US" dirty="0"/>
              <a:t>Deployed and tested in Staging environment</a:t>
            </a:r>
          </a:p>
          <a:p>
            <a:r>
              <a:rPr lang="en-US" dirty="0"/>
              <a:t>Automated UI tests are </a:t>
            </a:r>
            <a:br>
              <a:rPr lang="en-US" dirty="0"/>
            </a:br>
            <a:r>
              <a:rPr lang="en-US" dirty="0"/>
              <a:t>written and pass</a:t>
            </a:r>
          </a:p>
          <a:p>
            <a:r>
              <a:rPr lang="en-US" dirty="0"/>
              <a:t>No Severity 1 or 2 bugs</a:t>
            </a:r>
          </a:p>
          <a:p>
            <a:r>
              <a:rPr lang="en-US" dirty="0"/>
              <a:t>Reviewed by Product Owner</a:t>
            </a:r>
          </a:p>
          <a:p>
            <a:r>
              <a:rPr lang="en-US" dirty="0"/>
              <a:t>Passes acceptance criteria for the PBI</a:t>
            </a:r>
          </a:p>
          <a:p>
            <a:r>
              <a:rPr lang="en-US" dirty="0"/>
              <a:t>Known deployment &amp; rollback plan</a:t>
            </a:r>
          </a:p>
          <a:p>
            <a:r>
              <a:rPr lang="en-US" dirty="0"/>
              <a:t>Deployment plan reviewed by Ops</a:t>
            </a:r>
          </a:p>
          <a:p>
            <a:r>
              <a:rPr lang="en-US" dirty="0"/>
              <a:t>Database changes reviewed by DBAs</a:t>
            </a:r>
          </a:p>
          <a:p>
            <a:r>
              <a:rPr lang="en-US" dirty="0"/>
              <a:t>Load tested</a:t>
            </a:r>
          </a:p>
          <a:p>
            <a:r>
              <a:rPr lang="en-US" dirty="0"/>
              <a:t>Deployed to Production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504950"/>
            <a:ext cx="3983237" cy="322230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87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build="p"/>
      <p:bldP spid="10" grpId="0" build="p"/>
      <p:bldP spid="6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a Written </a:t>
            </a:r>
            <a:r>
              <a:rPr lang="en-US" dirty="0" err="1"/>
              <a:t>DoD</a:t>
            </a:r>
            <a:r>
              <a:rPr lang="en-US" dirty="0"/>
              <a:t> so Important?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Makes it clear what all the steps are</a:t>
            </a:r>
          </a:p>
          <a:p>
            <a:endParaRPr lang="en-US" dirty="0"/>
          </a:p>
          <a:p>
            <a:r>
              <a:rPr lang="en-US" dirty="0"/>
              <a:t>Everyone can look at the steps </a:t>
            </a:r>
            <a:r>
              <a:rPr lang="en-US" dirty="0">
                <a:sym typeface="Wingdings" panose="05000000000000000000" pitchFamily="2" charset="2"/>
              </a:rPr>
              <a:t> a </a:t>
            </a:r>
            <a:r>
              <a:rPr lang="en-US" dirty="0"/>
              <a:t>shared understanding</a:t>
            </a:r>
          </a:p>
          <a:p>
            <a:endParaRPr lang="en-US" dirty="0"/>
          </a:p>
          <a:p>
            <a:r>
              <a:rPr lang="en-US" dirty="0"/>
              <a:t>Helps with team-based estimation</a:t>
            </a:r>
          </a:p>
          <a:p>
            <a:endParaRPr lang="en-US" dirty="0"/>
          </a:p>
          <a:p>
            <a:r>
              <a:rPr lang="en-US" dirty="0"/>
              <a:t>Helps minimize or eliminate Technical Debt</a:t>
            </a:r>
          </a:p>
          <a:p>
            <a:endParaRPr lang="en-US" dirty="0"/>
          </a:p>
          <a:p>
            <a:r>
              <a:rPr lang="en-US" dirty="0"/>
              <a:t>Helps to manage management expectations</a:t>
            </a:r>
          </a:p>
          <a:p>
            <a:endParaRPr lang="en-US" dirty="0"/>
          </a:p>
          <a:p>
            <a:r>
              <a:rPr lang="en-US" dirty="0"/>
              <a:t>Helps with the “two second change” request</a:t>
            </a:r>
          </a:p>
        </p:txBody>
      </p:sp>
    </p:spTree>
    <p:extLst>
      <p:ext uri="{BB962C8B-B14F-4D97-AF65-F5344CB8AC3E}">
        <p14:creationId xmlns:p14="http://schemas.microsoft.com/office/powerpoint/2010/main" val="66046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TFS + Visual Studio</a:t>
            </a:r>
            <a:br>
              <a:rPr lang="en-US" dirty="0"/>
            </a:br>
            <a:r>
              <a:rPr lang="en-US" dirty="0"/>
              <a:t>help you to automate your</a:t>
            </a:r>
            <a:br>
              <a:rPr lang="en-US" dirty="0"/>
            </a:br>
            <a:r>
              <a:rPr lang="en-US" dirty="0"/>
              <a:t>DoD </a:t>
            </a:r>
            <a:r>
              <a:rPr lang="en-US"/>
              <a:t>and streamline your path to DoD.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95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now, </a:t>
            </a:r>
            <a:br>
              <a:rPr lang="en-US" dirty="0"/>
            </a:br>
            <a:r>
              <a:rPr lang="en-US" dirty="0"/>
              <a:t>the fastest Scrum </a:t>
            </a:r>
            <a:br>
              <a:rPr lang="en-US" dirty="0"/>
            </a:br>
            <a:r>
              <a:rPr lang="en-US" dirty="0"/>
              <a:t>overview of all time...</a:t>
            </a:r>
          </a:p>
        </p:txBody>
      </p:sp>
    </p:spTree>
    <p:extLst>
      <p:ext uri="{BB962C8B-B14F-4D97-AF65-F5344CB8AC3E}">
        <p14:creationId xmlns:p14="http://schemas.microsoft.com/office/powerpoint/2010/main" val="833033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takeholders at Sprint Review Text"/>
          <p:cNvSpPr txBox="1">
            <a:spLocks noChangeArrowheads="1"/>
          </p:cNvSpPr>
          <p:nvPr/>
        </p:nvSpPr>
        <p:spPr bwMode="auto">
          <a:xfrm>
            <a:off x="5619754" y="723480"/>
            <a:ext cx="1145627" cy="256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8218" tIns="24110" rIns="48218" bIns="2411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Stakeholders</a:t>
            </a:r>
          </a:p>
        </p:txBody>
      </p:sp>
      <p:sp>
        <p:nvSpPr>
          <p:cNvPr id="155" name="The Sprint Arrow"/>
          <p:cNvSpPr/>
          <p:nvPr/>
        </p:nvSpPr>
        <p:spPr>
          <a:xfrm>
            <a:off x="1485900" y="2371329"/>
            <a:ext cx="5772150" cy="70239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Sprint</a:t>
            </a:r>
          </a:p>
        </p:txBody>
      </p:sp>
      <p:grpSp>
        <p:nvGrpSpPr>
          <p:cNvPr id="151" name="The Increment"/>
          <p:cNvGrpSpPr/>
          <p:nvPr/>
        </p:nvGrpSpPr>
        <p:grpSpPr>
          <a:xfrm>
            <a:off x="7100392" y="2362226"/>
            <a:ext cx="953403" cy="839071"/>
            <a:chOff x="7262846" y="616600"/>
            <a:chExt cx="1694937" cy="1491681"/>
          </a:xfrm>
        </p:grpSpPr>
        <p:sp>
          <p:nvSpPr>
            <p:cNvPr id="12" name="TextBox 11"/>
            <p:cNvSpPr txBox="1"/>
            <p:nvPr/>
          </p:nvSpPr>
          <p:spPr>
            <a:xfrm>
              <a:off x="7262846" y="1574802"/>
              <a:ext cx="169493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Increment</a:t>
              </a:r>
            </a:p>
          </p:txBody>
        </p:sp>
        <p:pic>
          <p:nvPicPr>
            <p:cNvPr id="1026" name="Picture 2" descr="C:\Users\Starr\AppData\Local\Microsoft\Windows\Temporary Internet Files\Content.IE5\7HSJPPQI\MC900431573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120" y="616600"/>
              <a:ext cx="952381" cy="9587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3" name="Product Backlog"/>
          <p:cNvGrpSpPr/>
          <p:nvPr/>
        </p:nvGrpSpPr>
        <p:grpSpPr>
          <a:xfrm>
            <a:off x="1444638" y="3009632"/>
            <a:ext cx="828368" cy="1275993"/>
            <a:chOff x="2116585" y="4495800"/>
            <a:chExt cx="868183" cy="1645484"/>
          </a:xfrm>
        </p:grpSpPr>
        <p:grpSp>
          <p:nvGrpSpPr>
            <p:cNvPr id="160" name="Group 159"/>
            <p:cNvGrpSpPr/>
            <p:nvPr/>
          </p:nvGrpSpPr>
          <p:grpSpPr>
            <a:xfrm>
              <a:off x="2443553" y="4495800"/>
              <a:ext cx="228600" cy="954101"/>
              <a:chOff x="8077200" y="5562600"/>
              <a:chExt cx="117291" cy="573101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8077200" y="556260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8077200" y="567722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8077200" y="579184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8077200" y="590646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8077200" y="6021081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8" name="TextBox 157"/>
            <p:cNvSpPr txBox="1"/>
            <p:nvPr/>
          </p:nvSpPr>
          <p:spPr>
            <a:xfrm>
              <a:off x="2116585" y="5486400"/>
              <a:ext cx="868183" cy="654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 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Backlog</a:t>
              </a:r>
            </a:p>
          </p:txBody>
        </p:sp>
      </p:grpSp>
      <p:grpSp>
        <p:nvGrpSpPr>
          <p:cNvPr id="159" name="Sprint Backlog Icon Image"/>
          <p:cNvGrpSpPr/>
          <p:nvPr/>
        </p:nvGrpSpPr>
        <p:grpSpPr>
          <a:xfrm>
            <a:off x="2574082" y="2994643"/>
            <a:ext cx="218117" cy="738116"/>
            <a:chOff x="5581650" y="4724400"/>
            <a:chExt cx="228600" cy="951854"/>
          </a:xfrm>
        </p:grpSpPr>
        <p:sp>
          <p:nvSpPr>
            <p:cNvPr id="185" name="Rectangle 184"/>
            <p:cNvSpPr/>
            <p:nvPr/>
          </p:nvSpPr>
          <p:spPr>
            <a:xfrm>
              <a:off x="5581650" y="472440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581650" y="491472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581650" y="510504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581650" y="529536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581650" y="481956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581650" y="500988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581650" y="520020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581650" y="539052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581650" y="548568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581650" y="5580844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96" name="Sprint Backlog Icon Text"/>
          <p:cNvSpPr txBox="1"/>
          <p:nvPr/>
        </p:nvSpPr>
        <p:spPr>
          <a:xfrm>
            <a:off x="2291046" y="3836686"/>
            <a:ext cx="784190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Sprint</a:t>
            </a:r>
          </a:p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Backlog</a:t>
            </a:r>
          </a:p>
        </p:txBody>
      </p:sp>
      <p:grpSp>
        <p:nvGrpSpPr>
          <p:cNvPr id="1025" name="The Daily Scrum Circle Arrow"/>
          <p:cNvGrpSpPr/>
          <p:nvPr/>
        </p:nvGrpSpPr>
        <p:grpSpPr>
          <a:xfrm>
            <a:off x="3091582" y="2000251"/>
            <a:ext cx="1669463" cy="2174902"/>
            <a:chOff x="6457950" y="853266"/>
            <a:chExt cx="1831425" cy="2385900"/>
          </a:xfrm>
        </p:grpSpPr>
        <p:sp>
          <p:nvSpPr>
            <p:cNvPr id="136" name="TextBox 135"/>
            <p:cNvSpPr txBox="1"/>
            <p:nvPr/>
          </p:nvSpPr>
          <p:spPr>
            <a:xfrm>
              <a:off x="6553200" y="2682068"/>
              <a:ext cx="1562100" cy="55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Daily 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Scrum</a:t>
              </a:r>
            </a:p>
          </p:txBody>
        </p:sp>
        <p:sp>
          <p:nvSpPr>
            <p:cNvPr id="1024" name="Circular Arrow 1023"/>
            <p:cNvSpPr/>
            <p:nvPr/>
          </p:nvSpPr>
          <p:spPr>
            <a:xfrm rot="19378808">
              <a:off x="6457950" y="853266"/>
              <a:ext cx="1831425" cy="1838111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3508128"/>
                <a:gd name="adj5" fmla="val 12500"/>
              </a:avLst>
            </a:prstGeom>
            <a:solidFill>
              <a:srgbClr val="44546A"/>
            </a:solidFill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1" name="Product Owner Icon"/>
          <p:cNvGrpSpPr>
            <a:grpSpLocks/>
          </p:cNvGrpSpPr>
          <p:nvPr/>
        </p:nvGrpSpPr>
        <p:grpSpPr bwMode="auto">
          <a:xfrm>
            <a:off x="1454837" y="1469894"/>
            <a:ext cx="780278" cy="937440"/>
            <a:chOff x="1987569" y="4267200"/>
            <a:chExt cx="1660100" cy="1995294"/>
          </a:xfrm>
        </p:grpSpPr>
        <p:grpSp>
          <p:nvGrpSpPr>
            <p:cNvPr id="212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214" name="Oval 213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15" name="Straight Connector 214"/>
              <p:cNvCxnSpPr>
                <a:stCxn id="214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TextBox 118"/>
            <p:cNvSpPr txBox="1">
              <a:spLocks noChangeArrowheads="1"/>
            </p:cNvSpPr>
            <p:nvPr/>
          </p:nvSpPr>
          <p:spPr bwMode="auto">
            <a:xfrm>
              <a:off x="1987569" y="5181601"/>
              <a:ext cx="1660100" cy="108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Owner</a:t>
              </a:r>
            </a:p>
          </p:txBody>
        </p:sp>
      </p:grpSp>
      <p:grpSp>
        <p:nvGrpSpPr>
          <p:cNvPr id="6" name="Retrospective"/>
          <p:cNvGrpSpPr/>
          <p:nvPr/>
        </p:nvGrpSpPr>
        <p:grpSpPr>
          <a:xfrm>
            <a:off x="6628200" y="1308258"/>
            <a:ext cx="1137475" cy="1038965"/>
            <a:chOff x="4572000" y="666750"/>
            <a:chExt cx="1419225" cy="1385287"/>
          </a:xfrm>
        </p:grpSpPr>
        <p:grpSp>
          <p:nvGrpSpPr>
            <p:cNvPr id="2" name="Group 1"/>
            <p:cNvGrpSpPr/>
            <p:nvPr/>
          </p:nvGrpSpPr>
          <p:grpSpPr>
            <a:xfrm>
              <a:off x="4648163" y="666750"/>
              <a:ext cx="1218615" cy="761786"/>
              <a:chOff x="4648163" y="666750"/>
              <a:chExt cx="1218615" cy="761786"/>
            </a:xfrm>
          </p:grpSpPr>
          <p:grpSp>
            <p:nvGrpSpPr>
              <p:cNvPr id="360" name="Group 37"/>
              <p:cNvGrpSpPr>
                <a:grpSpLocks/>
              </p:cNvGrpSpPr>
              <p:nvPr/>
            </p:nvGrpSpPr>
            <p:grpSpPr bwMode="auto">
              <a:xfrm>
                <a:off x="5333634" y="742929"/>
                <a:ext cx="304654" cy="609429"/>
                <a:chOff x="5532311" y="1600200"/>
                <a:chExt cx="457200" cy="914400"/>
              </a:xfrm>
            </p:grpSpPr>
            <p:sp>
              <p:nvSpPr>
                <p:cNvPr id="389" name="Oval 388"/>
                <p:cNvSpPr/>
                <p:nvPr/>
              </p:nvSpPr>
              <p:spPr>
                <a:xfrm>
                  <a:off x="5609097" y="1600232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90" name="Straight Connector 389"/>
                <p:cNvCxnSpPr>
                  <a:stCxn id="389" idx="4"/>
                </p:cNvCxnSpPr>
                <p:nvPr/>
              </p:nvCxnSpPr>
              <p:spPr>
                <a:xfrm rot="5400000">
                  <a:off x="5532906" y="2133781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 rot="10800000" flipV="1">
                  <a:off x="5532860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rot="10800000" flipH="1" flipV="1">
                  <a:off x="5761570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10800000">
                  <a:off x="5532860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rot="10800000" flipH="1">
                  <a:off x="5761570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1" name="Group 86"/>
              <p:cNvGrpSpPr>
                <a:grpSpLocks/>
              </p:cNvGrpSpPr>
              <p:nvPr/>
            </p:nvGrpSpPr>
            <p:grpSpPr bwMode="auto">
              <a:xfrm>
                <a:off x="5562124" y="819107"/>
                <a:ext cx="304654" cy="609429"/>
                <a:chOff x="5532311" y="1600200"/>
                <a:chExt cx="457200" cy="914400"/>
              </a:xfrm>
            </p:grpSpPr>
            <p:sp>
              <p:nvSpPr>
                <p:cNvPr id="383" name="Oval 382"/>
                <p:cNvSpPr/>
                <p:nvPr/>
              </p:nvSpPr>
              <p:spPr>
                <a:xfrm>
                  <a:off x="5609262" y="1600265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84" name="Straight Connector 383"/>
                <p:cNvCxnSpPr>
                  <a:stCxn id="383" idx="4"/>
                </p:cNvCxnSpPr>
                <p:nvPr/>
              </p:nvCxnSpPr>
              <p:spPr>
                <a:xfrm rot="5400000">
                  <a:off x="5533071" y="2133814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rot="10800000" flipV="1">
                  <a:off x="5533025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rot="10800000" flipH="1" flipV="1">
                  <a:off x="5761735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>
                <a:xfrm rot="10800000">
                  <a:off x="5533025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 rot="10800000" flipH="1">
                  <a:off x="5761735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2" name="Group 361"/>
              <p:cNvGrpSpPr>
                <a:grpSpLocks/>
              </p:cNvGrpSpPr>
              <p:nvPr/>
            </p:nvGrpSpPr>
            <p:grpSpPr bwMode="auto">
              <a:xfrm>
                <a:off x="4876653" y="742929"/>
                <a:ext cx="304654" cy="609429"/>
                <a:chOff x="5532311" y="1600200"/>
                <a:chExt cx="457200" cy="914400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5608768" y="1600232"/>
                  <a:ext cx="304946" cy="304886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78" name="Straight Connector 377"/>
                <p:cNvCxnSpPr>
                  <a:stCxn id="377" idx="4"/>
                </p:cNvCxnSpPr>
                <p:nvPr/>
              </p:nvCxnSpPr>
              <p:spPr>
                <a:xfrm rot="5400000">
                  <a:off x="5532577" y="2133781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rot="10800000" flipV="1">
                  <a:off x="5532532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10800000" flipH="1" flipV="1">
                  <a:off x="5761241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rot="10800000">
                  <a:off x="5532532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 rot="10800000" flipH="1">
                  <a:off x="5761241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3" name="Group 72"/>
              <p:cNvGrpSpPr>
                <a:grpSpLocks/>
              </p:cNvGrpSpPr>
              <p:nvPr/>
            </p:nvGrpSpPr>
            <p:grpSpPr bwMode="auto">
              <a:xfrm>
                <a:off x="5105144" y="666750"/>
                <a:ext cx="304654" cy="609429"/>
                <a:chOff x="5532311" y="1600200"/>
                <a:chExt cx="457200" cy="914400"/>
              </a:xfrm>
            </p:grpSpPr>
            <p:sp>
              <p:nvSpPr>
                <p:cNvPr id="371" name="Oval 370"/>
                <p:cNvSpPr/>
                <p:nvPr/>
              </p:nvSpPr>
              <p:spPr>
                <a:xfrm>
                  <a:off x="5608932" y="1600200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72" name="Straight Connector 371"/>
                <p:cNvCxnSpPr>
                  <a:stCxn id="371" idx="4"/>
                </p:cNvCxnSpPr>
                <p:nvPr/>
              </p:nvCxnSpPr>
              <p:spPr>
                <a:xfrm rot="5400000">
                  <a:off x="5532741" y="2133750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10800000" flipV="1">
                  <a:off x="5532695" y="2362414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10800000" flipH="1" flipV="1">
                  <a:off x="5761405" y="2362414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10800000">
                  <a:off x="5532695" y="1981307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0800000" flipH="1">
                  <a:off x="5761405" y="1981307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4" name="Group 93"/>
              <p:cNvGrpSpPr>
                <a:grpSpLocks/>
              </p:cNvGrpSpPr>
              <p:nvPr/>
            </p:nvGrpSpPr>
            <p:grpSpPr bwMode="auto">
              <a:xfrm>
                <a:off x="4648163" y="819107"/>
                <a:ext cx="304654" cy="609429"/>
                <a:chOff x="5532311" y="1600200"/>
                <a:chExt cx="457200" cy="914400"/>
              </a:xfrm>
            </p:grpSpPr>
            <p:sp>
              <p:nvSpPr>
                <p:cNvPr id="365" name="Oval 364"/>
                <p:cNvSpPr/>
                <p:nvPr/>
              </p:nvSpPr>
              <p:spPr>
                <a:xfrm>
                  <a:off x="5608603" y="1600265"/>
                  <a:ext cx="304946" cy="304886"/>
                </a:xfrm>
                <a:prstGeom prst="ellipse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66" name="Straight Connector 365"/>
                <p:cNvCxnSpPr>
                  <a:stCxn id="365" idx="4"/>
                </p:cNvCxnSpPr>
                <p:nvPr/>
              </p:nvCxnSpPr>
              <p:spPr>
                <a:xfrm rot="5400000">
                  <a:off x="5532412" y="2133814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 rot="10800000" flipV="1">
                  <a:off x="5532367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 rot="10800000" flipH="1" flipV="1">
                  <a:off x="5761076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10800000">
                  <a:off x="5532367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 rot="10800000" flipH="1">
                  <a:off x="5761076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9" name="TextBox 10"/>
            <p:cNvSpPr txBox="1">
              <a:spLocks noChangeArrowheads="1"/>
            </p:cNvSpPr>
            <p:nvPr/>
          </p:nvSpPr>
          <p:spPr bwMode="auto">
            <a:xfrm>
              <a:off x="4572000" y="1433118"/>
              <a:ext cx="1419225" cy="618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8218" tIns="24110" rIns="48218" bIns="2411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Retrospective</a:t>
              </a:r>
            </a:p>
          </p:txBody>
        </p:sp>
      </p:grpSp>
      <p:grpSp>
        <p:nvGrpSpPr>
          <p:cNvPr id="395" name="Product Owner in box"/>
          <p:cNvGrpSpPr>
            <a:grpSpLocks/>
          </p:cNvGrpSpPr>
          <p:nvPr/>
        </p:nvGrpSpPr>
        <p:grpSpPr bwMode="auto">
          <a:xfrm>
            <a:off x="5576452" y="3492648"/>
            <a:ext cx="780278" cy="886496"/>
            <a:chOff x="1987567" y="4267200"/>
            <a:chExt cx="1660100" cy="2140712"/>
          </a:xfrm>
        </p:grpSpPr>
        <p:grpSp>
          <p:nvGrpSpPr>
            <p:cNvPr id="396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398" name="Oval 397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99" name="Straight Connector 398"/>
              <p:cNvCxnSpPr>
                <a:stCxn id="398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7" name="TextBox 118"/>
            <p:cNvSpPr txBox="1">
              <a:spLocks noChangeArrowheads="1"/>
            </p:cNvSpPr>
            <p:nvPr/>
          </p:nvSpPr>
          <p:spPr bwMode="auto">
            <a:xfrm>
              <a:off x="1987567" y="5181601"/>
              <a:ext cx="1660100" cy="122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Owner</a:t>
              </a:r>
            </a:p>
          </p:txBody>
        </p:sp>
      </p:grpSp>
      <p:grpSp>
        <p:nvGrpSpPr>
          <p:cNvPr id="404" name="Dev Team in Box"/>
          <p:cNvGrpSpPr>
            <a:grpSpLocks/>
          </p:cNvGrpSpPr>
          <p:nvPr/>
        </p:nvGrpSpPr>
        <p:grpSpPr bwMode="auto">
          <a:xfrm>
            <a:off x="6190814" y="3371850"/>
            <a:ext cx="1207959" cy="1012569"/>
            <a:chOff x="4581828" y="3962400"/>
            <a:chExt cx="2571147" cy="2445875"/>
          </a:xfrm>
        </p:grpSpPr>
        <p:grpSp>
          <p:nvGrpSpPr>
            <p:cNvPr id="405" name="Group 102"/>
            <p:cNvGrpSpPr>
              <a:grpSpLocks/>
            </p:cNvGrpSpPr>
            <p:nvPr/>
          </p:nvGrpSpPr>
          <p:grpSpPr bwMode="auto">
            <a:xfrm>
              <a:off x="5410200" y="3962400"/>
              <a:ext cx="914400" cy="1219200"/>
              <a:chOff x="4267200" y="2590800"/>
              <a:chExt cx="914400" cy="1219200"/>
            </a:xfrm>
          </p:grpSpPr>
          <p:grpSp>
            <p:nvGrpSpPr>
              <p:cNvPr id="407" name="Group 100"/>
              <p:cNvGrpSpPr>
                <a:grpSpLocks/>
              </p:cNvGrpSpPr>
              <p:nvPr/>
            </p:nvGrpSpPr>
            <p:grpSpPr bwMode="auto">
              <a:xfrm>
                <a:off x="4267200" y="2590800"/>
                <a:ext cx="914400" cy="914400"/>
                <a:chOff x="4267200" y="2590800"/>
                <a:chExt cx="914400" cy="914400"/>
              </a:xfrm>
            </p:grpSpPr>
            <p:grpSp>
              <p:nvGrpSpPr>
                <p:cNvPr id="430" name="Group 37"/>
                <p:cNvGrpSpPr>
                  <a:grpSpLocks/>
                </p:cNvGrpSpPr>
                <p:nvPr/>
              </p:nvGrpSpPr>
              <p:grpSpPr bwMode="auto">
                <a:xfrm>
                  <a:off x="42672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45" name="Oval 444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46" name="Straight Connector 445"/>
                  <p:cNvCxnSpPr>
                    <a:stCxn id="445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446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Straight Connector 447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Straight Connector 448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Straight Connector 449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1" name="Group 86"/>
                <p:cNvGrpSpPr>
                  <a:grpSpLocks/>
                </p:cNvGrpSpPr>
                <p:nvPr/>
              </p:nvGrpSpPr>
              <p:grpSpPr bwMode="auto">
                <a:xfrm>
                  <a:off x="44958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39" name="Oval 438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40" name="Straight Connector 439"/>
                  <p:cNvCxnSpPr>
                    <a:stCxn id="439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Straight Connector 440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Straight Connector 441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3" name="Straight Connector 442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Straight Connector 443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2" name="Group 79"/>
                <p:cNvGrpSpPr>
                  <a:grpSpLocks/>
                </p:cNvGrpSpPr>
                <p:nvPr/>
              </p:nvGrpSpPr>
              <p:grpSpPr bwMode="auto">
                <a:xfrm>
                  <a:off x="47244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33" name="Oval 432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34" name="Straight Connector 433"/>
                  <p:cNvCxnSpPr>
                    <a:stCxn id="433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434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435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436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437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8" name="Group 101"/>
              <p:cNvGrpSpPr>
                <a:grpSpLocks/>
              </p:cNvGrpSpPr>
              <p:nvPr/>
            </p:nvGrpSpPr>
            <p:grpSpPr bwMode="auto">
              <a:xfrm>
                <a:off x="4381500" y="2743200"/>
                <a:ext cx="685800" cy="914400"/>
                <a:chOff x="4419600" y="2743200"/>
                <a:chExt cx="685800" cy="914400"/>
              </a:xfrm>
            </p:grpSpPr>
            <p:grpSp>
              <p:nvGrpSpPr>
                <p:cNvPr id="416" name="Group 65"/>
                <p:cNvGrpSpPr>
                  <a:grpSpLocks/>
                </p:cNvGrpSpPr>
                <p:nvPr/>
              </p:nvGrpSpPr>
              <p:grpSpPr bwMode="auto">
                <a:xfrm>
                  <a:off x="4419600" y="27432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24" name="Oval 423"/>
                  <p:cNvSpPr/>
                  <p:nvPr/>
                </p:nvSpPr>
                <p:spPr>
                  <a:xfrm>
                    <a:off x="5608511" y="1600241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25" name="Straight Connector 424"/>
                  <p:cNvCxnSpPr>
                    <a:stCxn id="424" idx="4"/>
                  </p:cNvCxnSpPr>
                  <p:nvPr/>
                </p:nvCxnSpPr>
                <p:spPr>
                  <a:xfrm rot="5400000">
                    <a:off x="5532250" y="2133784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/>
                  <p:cNvCxnSpPr/>
                  <p:nvPr/>
                </p:nvCxnSpPr>
                <p:spPr>
                  <a:xfrm rot="10800000" flipV="1">
                    <a:off x="55323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/>
                  <p:cNvCxnSpPr/>
                  <p:nvPr/>
                </p:nvCxnSpPr>
                <p:spPr>
                  <a:xfrm rot="10800000" flipH="1" flipV="1">
                    <a:off x="57609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427"/>
                  <p:cNvCxnSpPr/>
                  <p:nvPr/>
                </p:nvCxnSpPr>
                <p:spPr>
                  <a:xfrm rot="10800000">
                    <a:off x="55323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/>
                  <p:cNvCxnSpPr/>
                  <p:nvPr/>
                </p:nvCxnSpPr>
                <p:spPr>
                  <a:xfrm rot="10800000" flipH="1">
                    <a:off x="57609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7" name="Group 72"/>
                <p:cNvGrpSpPr>
                  <a:grpSpLocks/>
                </p:cNvGrpSpPr>
                <p:nvPr/>
              </p:nvGrpSpPr>
              <p:grpSpPr bwMode="auto">
                <a:xfrm>
                  <a:off x="4648200" y="27432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18" name="Oval 417"/>
                  <p:cNvSpPr/>
                  <p:nvPr/>
                </p:nvSpPr>
                <p:spPr>
                  <a:xfrm>
                    <a:off x="5608511" y="1600241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19" name="Straight Connector 418"/>
                  <p:cNvCxnSpPr>
                    <a:stCxn id="418" idx="4"/>
                  </p:cNvCxnSpPr>
                  <p:nvPr/>
                </p:nvCxnSpPr>
                <p:spPr>
                  <a:xfrm rot="5400000">
                    <a:off x="5532250" y="2133784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Connector 419"/>
                  <p:cNvCxnSpPr/>
                  <p:nvPr/>
                </p:nvCxnSpPr>
                <p:spPr>
                  <a:xfrm rot="10800000" flipV="1">
                    <a:off x="55323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Connector 420"/>
                  <p:cNvCxnSpPr/>
                  <p:nvPr/>
                </p:nvCxnSpPr>
                <p:spPr>
                  <a:xfrm rot="10800000" flipH="1" flipV="1">
                    <a:off x="57609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Straight Connector 421"/>
                  <p:cNvCxnSpPr/>
                  <p:nvPr/>
                </p:nvCxnSpPr>
                <p:spPr>
                  <a:xfrm rot="10800000">
                    <a:off x="55323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Straight Connector 422"/>
                  <p:cNvCxnSpPr/>
                  <p:nvPr/>
                </p:nvCxnSpPr>
                <p:spPr>
                  <a:xfrm rot="10800000" flipH="1">
                    <a:off x="57609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9" name="Group 93"/>
              <p:cNvGrpSpPr>
                <a:grpSpLocks/>
              </p:cNvGrpSpPr>
              <p:nvPr/>
            </p:nvGrpSpPr>
            <p:grpSpPr bwMode="auto">
              <a:xfrm>
                <a:off x="4495800" y="2895600"/>
                <a:ext cx="457200" cy="914400"/>
                <a:chOff x="5532311" y="1600200"/>
                <a:chExt cx="457200" cy="914400"/>
              </a:xfrm>
            </p:grpSpPr>
            <p:sp>
              <p:nvSpPr>
                <p:cNvPr id="410" name="Oval 409"/>
                <p:cNvSpPr/>
                <p:nvPr/>
              </p:nvSpPr>
              <p:spPr>
                <a:xfrm>
                  <a:off x="5608511" y="1600281"/>
                  <a:ext cx="304800" cy="304881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411" name="Straight Connector 410"/>
                <p:cNvCxnSpPr>
                  <a:stCxn id="410" idx="4"/>
                </p:cNvCxnSpPr>
                <p:nvPr/>
              </p:nvCxnSpPr>
              <p:spPr>
                <a:xfrm rot="5400000">
                  <a:off x="5532250" y="2133824"/>
                  <a:ext cx="457322" cy="31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rot="10800000" flipV="1">
                  <a:off x="5532311" y="2362484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rot="10800000" flipH="1" flipV="1">
                  <a:off x="5760911" y="2362484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 rot="10800000">
                  <a:off x="5532311" y="1981383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rot="10800000" flipH="1">
                  <a:off x="5760911" y="1981383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6" name="TextBox 103"/>
            <p:cNvSpPr txBox="1">
              <a:spLocks noChangeArrowheads="1"/>
            </p:cNvSpPr>
            <p:nvPr/>
          </p:nvSpPr>
          <p:spPr bwMode="auto">
            <a:xfrm>
              <a:off x="4581828" y="5181602"/>
              <a:ext cx="2571147" cy="12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Development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Team</a:t>
              </a:r>
            </a:p>
          </p:txBody>
        </p:sp>
      </p:grpSp>
      <p:grpSp>
        <p:nvGrpSpPr>
          <p:cNvPr id="451" name="Scrum Master in Box"/>
          <p:cNvGrpSpPr>
            <a:grpSpLocks/>
          </p:cNvGrpSpPr>
          <p:nvPr/>
        </p:nvGrpSpPr>
        <p:grpSpPr bwMode="auto">
          <a:xfrm>
            <a:off x="7215826" y="3508865"/>
            <a:ext cx="710707" cy="886496"/>
            <a:chOff x="6123774" y="4419600"/>
            <a:chExt cx="1513088" cy="2140710"/>
          </a:xfrm>
        </p:grpSpPr>
        <p:sp>
          <p:nvSpPr>
            <p:cNvPr id="452" name="Oval 451"/>
            <p:cNvSpPr/>
            <p:nvPr/>
          </p:nvSpPr>
          <p:spPr>
            <a:xfrm>
              <a:off x="6727882" y="4419600"/>
              <a:ext cx="304869" cy="30479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53" name="Straight Connector 452"/>
            <p:cNvCxnSpPr>
              <a:stCxn id="452" idx="4"/>
            </p:cNvCxnSpPr>
            <p:nvPr/>
          </p:nvCxnSpPr>
          <p:spPr>
            <a:xfrm rot="5400000">
              <a:off x="6650929" y="4953779"/>
              <a:ext cx="457188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rot="10800000" flipV="1">
              <a:off x="6651664" y="5181579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 rot="10800000" flipH="1" flipV="1">
              <a:off x="6880316" y="5181579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rot="10800000">
              <a:off x="6651664" y="4800590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rot="10800000" flipH="1">
              <a:off x="6880316" y="4800590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TextBox 161"/>
            <p:cNvSpPr txBox="1">
              <a:spLocks noChangeArrowheads="1"/>
            </p:cNvSpPr>
            <p:nvPr/>
          </p:nvSpPr>
          <p:spPr bwMode="auto">
            <a:xfrm>
              <a:off x="6123774" y="5334000"/>
              <a:ext cx="1513088" cy="1226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Scrum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Master</a:t>
              </a:r>
            </a:p>
          </p:txBody>
        </p:sp>
      </p:grpSp>
      <p:sp>
        <p:nvSpPr>
          <p:cNvPr id="459" name="People Box"/>
          <p:cNvSpPr/>
          <p:nvPr/>
        </p:nvSpPr>
        <p:spPr>
          <a:xfrm>
            <a:off x="5576878" y="3257551"/>
            <a:ext cx="2288393" cy="11843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0" name="Sprint Planning Meeting"/>
          <p:cNvGrpSpPr>
            <a:grpSpLocks/>
          </p:cNvGrpSpPr>
          <p:nvPr/>
        </p:nvGrpSpPr>
        <p:grpSpPr bwMode="auto">
          <a:xfrm>
            <a:off x="2297125" y="971551"/>
            <a:ext cx="914400" cy="1475476"/>
            <a:chOff x="3352800" y="3352800"/>
            <a:chExt cx="1219200" cy="1967300"/>
          </a:xfrm>
        </p:grpSpPr>
        <p:grpSp>
          <p:nvGrpSpPr>
            <p:cNvPr id="461" name="Group 37"/>
            <p:cNvGrpSpPr>
              <a:grpSpLocks/>
            </p:cNvGrpSpPr>
            <p:nvPr/>
          </p:nvGrpSpPr>
          <p:grpSpPr bwMode="auto">
            <a:xfrm>
              <a:off x="4038600" y="3429000"/>
              <a:ext cx="304800" cy="609600"/>
              <a:chOff x="5532311" y="1600200"/>
              <a:chExt cx="457200" cy="914400"/>
            </a:xfrm>
          </p:grpSpPr>
          <p:sp>
            <p:nvSpPr>
              <p:cNvPr id="493" name="Oval 492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94" name="Straight Connector 493"/>
              <p:cNvCxnSpPr>
                <a:stCxn id="493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2" name="Group 86"/>
            <p:cNvGrpSpPr>
              <a:grpSpLocks/>
            </p:cNvGrpSpPr>
            <p:nvPr/>
          </p:nvGrpSpPr>
          <p:grpSpPr bwMode="auto">
            <a:xfrm>
              <a:off x="4267200" y="3505200"/>
              <a:ext cx="304800" cy="609600"/>
              <a:chOff x="5532311" y="1600200"/>
              <a:chExt cx="457200" cy="914400"/>
            </a:xfrm>
          </p:grpSpPr>
          <p:sp>
            <p:nvSpPr>
              <p:cNvPr id="487" name="Oval 486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88" name="Straight Connector 487"/>
              <p:cNvCxnSpPr>
                <a:stCxn id="487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3" name="Group 65"/>
            <p:cNvGrpSpPr>
              <a:grpSpLocks/>
            </p:cNvGrpSpPr>
            <p:nvPr/>
          </p:nvGrpSpPr>
          <p:grpSpPr bwMode="auto">
            <a:xfrm>
              <a:off x="3581400" y="3429000"/>
              <a:ext cx="304800" cy="609600"/>
              <a:chOff x="5532311" y="1600200"/>
              <a:chExt cx="457200" cy="914400"/>
            </a:xfrm>
          </p:grpSpPr>
          <p:sp>
            <p:nvSpPr>
              <p:cNvPr id="481" name="Oval 480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82" name="Straight Connector 481"/>
              <p:cNvCxnSpPr>
                <a:stCxn id="481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4" name="Group 72"/>
            <p:cNvGrpSpPr>
              <a:grpSpLocks/>
            </p:cNvGrpSpPr>
            <p:nvPr/>
          </p:nvGrpSpPr>
          <p:grpSpPr bwMode="auto">
            <a:xfrm>
              <a:off x="3810000" y="3352800"/>
              <a:ext cx="304800" cy="609600"/>
              <a:chOff x="5532311" y="1600200"/>
              <a:chExt cx="457200" cy="914400"/>
            </a:xfrm>
          </p:grpSpPr>
          <p:sp>
            <p:nvSpPr>
              <p:cNvPr id="475" name="Oval 474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76" name="Straight Connector 475"/>
              <p:cNvCxnSpPr>
                <a:stCxn id="475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5" name="Group 93"/>
            <p:cNvGrpSpPr>
              <a:grpSpLocks/>
            </p:cNvGrpSpPr>
            <p:nvPr/>
          </p:nvGrpSpPr>
          <p:grpSpPr bwMode="auto">
            <a:xfrm>
              <a:off x="3352800" y="3505200"/>
              <a:ext cx="304800" cy="609600"/>
              <a:chOff x="5532311" y="1600200"/>
              <a:chExt cx="457200" cy="914400"/>
            </a:xfrm>
          </p:grpSpPr>
          <p:sp>
            <p:nvSpPr>
              <p:cNvPr id="469" name="Oval 468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70" name="Straight Connector 469"/>
              <p:cNvCxnSpPr>
                <a:stCxn id="469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6" name="Group 465"/>
            <p:cNvGrpSpPr/>
            <p:nvPr/>
          </p:nvGrpSpPr>
          <p:grpSpPr>
            <a:xfrm>
              <a:off x="3352800" y="3738383"/>
              <a:ext cx="1219200" cy="1581717"/>
              <a:chOff x="4191000" y="4648200"/>
              <a:chExt cx="1066800" cy="1581717"/>
            </a:xfrm>
            <a:solidFill>
              <a:schemeClr val="bg1"/>
            </a:solidFill>
          </p:grpSpPr>
          <p:sp>
            <p:nvSpPr>
              <p:cNvPr id="467" name="Oval 466"/>
              <p:cNvSpPr/>
              <p:nvPr/>
            </p:nvSpPr>
            <p:spPr>
              <a:xfrm>
                <a:off x="4191000" y="4648200"/>
                <a:ext cx="1066800" cy="609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8" name="TextBox 10"/>
              <p:cNvSpPr txBox="1">
                <a:spLocks noChangeArrowheads="1"/>
              </p:cNvSpPr>
              <p:nvPr/>
            </p:nvSpPr>
            <p:spPr bwMode="auto">
              <a:xfrm>
                <a:off x="4215408" y="5334000"/>
                <a:ext cx="1017984" cy="895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8218" tIns="24110" rIns="48218" bIns="24110">
                <a:spAutoFit/>
              </a:bodyPr>
              <a:lstStyle/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Sprint Planning</a:t>
                </a:r>
              </a:p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Meeting</a:t>
                </a:r>
              </a:p>
            </p:txBody>
          </p:sp>
        </p:grpSp>
      </p:grpSp>
      <p:grpSp>
        <p:nvGrpSpPr>
          <p:cNvPr id="7" name="Stakeholders at Sprint Review Image"/>
          <p:cNvGrpSpPr/>
          <p:nvPr/>
        </p:nvGrpSpPr>
        <p:grpSpPr>
          <a:xfrm>
            <a:off x="5812450" y="1008243"/>
            <a:ext cx="658477" cy="535087"/>
            <a:chOff x="7884885" y="209550"/>
            <a:chExt cx="877969" cy="713449"/>
          </a:xfrm>
        </p:grpSpPr>
        <p:grpSp>
          <p:nvGrpSpPr>
            <p:cNvPr id="221" name="Group 86"/>
            <p:cNvGrpSpPr>
              <a:grpSpLocks/>
            </p:cNvGrpSpPr>
            <p:nvPr/>
          </p:nvGrpSpPr>
          <p:grpSpPr bwMode="auto">
            <a:xfrm>
              <a:off x="8458200" y="313570"/>
              <a:ext cx="304654" cy="609429"/>
              <a:chOff x="5532311" y="1600200"/>
              <a:chExt cx="457200" cy="914400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24" name="Straight Connector 223"/>
              <p:cNvCxnSpPr>
                <a:stCxn id="223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86"/>
            <p:cNvGrpSpPr>
              <a:grpSpLocks/>
            </p:cNvGrpSpPr>
            <p:nvPr/>
          </p:nvGrpSpPr>
          <p:grpSpPr bwMode="auto">
            <a:xfrm>
              <a:off x="7884885" y="285750"/>
              <a:ext cx="304654" cy="609429"/>
              <a:chOff x="5532311" y="1600200"/>
              <a:chExt cx="457200" cy="914400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38" name="Straight Connector 237"/>
              <p:cNvCxnSpPr>
                <a:stCxn id="237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86"/>
            <p:cNvGrpSpPr>
              <a:grpSpLocks/>
            </p:cNvGrpSpPr>
            <p:nvPr/>
          </p:nvGrpSpPr>
          <p:grpSpPr bwMode="auto">
            <a:xfrm>
              <a:off x="8153400" y="209550"/>
              <a:ext cx="304654" cy="609429"/>
              <a:chOff x="5532311" y="1600200"/>
              <a:chExt cx="457200" cy="914400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45" name="Straight Connector 244"/>
              <p:cNvCxnSpPr>
                <a:stCxn id="244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Sprint Review"/>
          <p:cNvGrpSpPr/>
          <p:nvPr/>
        </p:nvGrpSpPr>
        <p:grpSpPr>
          <a:xfrm>
            <a:off x="5374300" y="1277024"/>
            <a:ext cx="914400" cy="1040451"/>
            <a:chOff x="3581400" y="1143000"/>
            <a:chExt cx="1219200" cy="1387269"/>
          </a:xfrm>
        </p:grpSpPr>
        <p:grpSp>
          <p:nvGrpSpPr>
            <p:cNvPr id="325" name="Group 196"/>
            <p:cNvGrpSpPr>
              <a:grpSpLocks/>
            </p:cNvGrpSpPr>
            <p:nvPr/>
          </p:nvGrpSpPr>
          <p:grpSpPr bwMode="auto">
            <a:xfrm>
              <a:off x="3581400" y="1143000"/>
              <a:ext cx="1219200" cy="762000"/>
              <a:chOff x="3581400" y="1066800"/>
              <a:chExt cx="1219200" cy="762000"/>
            </a:xfrm>
          </p:grpSpPr>
          <p:sp>
            <p:nvSpPr>
              <p:cNvPr id="327" name="Oval 326"/>
              <p:cNvSpPr/>
              <p:nvPr/>
            </p:nvSpPr>
            <p:spPr>
              <a:xfrm>
                <a:off x="4318000" y="11430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28" name="Straight Connector 327"/>
              <p:cNvCxnSpPr>
                <a:stCxn id="327" idx="4"/>
              </p:cNvCxnSpPr>
              <p:nvPr/>
            </p:nvCxnSpPr>
            <p:spPr>
              <a:xfrm rot="5400000">
                <a:off x="4267200" y="1498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0800000" flipV="1">
                <a:off x="42672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0800000" flipH="1" flipV="1">
                <a:off x="44196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0800000">
                <a:off x="42672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0800000" flipH="1">
                <a:off x="44196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Oval 332"/>
              <p:cNvSpPr/>
              <p:nvPr/>
            </p:nvSpPr>
            <p:spPr>
              <a:xfrm>
                <a:off x="4546600" y="12192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34" name="Straight Connector 333"/>
              <p:cNvCxnSpPr>
                <a:stCxn id="333" idx="4"/>
              </p:cNvCxnSpPr>
              <p:nvPr/>
            </p:nvCxnSpPr>
            <p:spPr>
              <a:xfrm rot="5400000">
                <a:off x="4495800" y="1574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rot="10800000" flipV="1">
                <a:off x="44958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 rot="10800000" flipH="1" flipV="1">
                <a:off x="46482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rot="10800000">
                <a:off x="44958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0800000" flipH="1">
                <a:off x="46482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338"/>
              <p:cNvSpPr/>
              <p:nvPr/>
            </p:nvSpPr>
            <p:spPr>
              <a:xfrm>
                <a:off x="3860800" y="1143000"/>
                <a:ext cx="203200" cy="2032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0" name="Straight Connector 339"/>
              <p:cNvCxnSpPr>
                <a:stCxn id="339" idx="4"/>
              </p:cNvCxnSpPr>
              <p:nvPr/>
            </p:nvCxnSpPr>
            <p:spPr>
              <a:xfrm rot="5400000">
                <a:off x="3810000" y="1498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0800000" flipV="1">
                <a:off x="38100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 flipH="1" flipV="1">
                <a:off x="39624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10800000">
                <a:off x="38100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0800000" flipH="1">
                <a:off x="39624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Oval 344"/>
              <p:cNvSpPr/>
              <p:nvPr/>
            </p:nvSpPr>
            <p:spPr>
              <a:xfrm>
                <a:off x="4089400" y="10668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6" name="Straight Connector 345"/>
              <p:cNvCxnSpPr>
                <a:stCxn id="345" idx="4"/>
              </p:cNvCxnSpPr>
              <p:nvPr/>
            </p:nvCxnSpPr>
            <p:spPr>
              <a:xfrm rot="5400000">
                <a:off x="4038600" y="14224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 flipV="1">
                <a:off x="4038600" y="1574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10800000" flipH="1" flipV="1">
                <a:off x="4191000" y="1574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rot="10800000">
                <a:off x="4038600" y="1320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rot="10800000" flipH="1">
                <a:off x="4191000" y="1320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Oval 350"/>
              <p:cNvSpPr/>
              <p:nvPr/>
            </p:nvSpPr>
            <p:spPr>
              <a:xfrm>
                <a:off x="3632200" y="1219200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52" name="Straight Connector 351"/>
              <p:cNvCxnSpPr>
                <a:stCxn id="351" idx="4"/>
              </p:cNvCxnSpPr>
              <p:nvPr/>
            </p:nvCxnSpPr>
            <p:spPr>
              <a:xfrm rot="5400000">
                <a:off x="3581400" y="1574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0800000" flipV="1">
                <a:off x="35814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10800000" flipH="1" flipV="1">
                <a:off x="37338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0800000">
                <a:off x="35814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 flipH="1">
                <a:off x="37338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6" name="TextBox 10"/>
            <p:cNvSpPr txBox="1">
              <a:spLocks noChangeArrowheads="1"/>
            </p:cNvSpPr>
            <p:nvPr/>
          </p:nvSpPr>
          <p:spPr bwMode="auto">
            <a:xfrm>
              <a:off x="3609975" y="1911350"/>
              <a:ext cx="1162051" cy="618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8218" tIns="24110" rIns="48218" bIns="2411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Sprint Review</a:t>
              </a:r>
            </a:p>
          </p:txBody>
        </p:sp>
      </p:grpSp>
      <p:grpSp>
        <p:nvGrpSpPr>
          <p:cNvPr id="251" name="Stakeholder"/>
          <p:cNvGrpSpPr>
            <a:grpSpLocks/>
          </p:cNvGrpSpPr>
          <p:nvPr/>
        </p:nvGrpSpPr>
        <p:grpSpPr bwMode="auto">
          <a:xfrm>
            <a:off x="4366373" y="3855965"/>
            <a:ext cx="1084529" cy="678747"/>
            <a:chOff x="1663909" y="4267200"/>
            <a:chExt cx="2307416" cy="1639040"/>
          </a:xfrm>
        </p:grpSpPr>
        <p:grpSp>
          <p:nvGrpSpPr>
            <p:cNvPr id="252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55" name="Straight Connector 254"/>
              <p:cNvCxnSpPr>
                <a:stCxn id="254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3" name="TextBox 118"/>
            <p:cNvSpPr txBox="1">
              <a:spLocks noChangeArrowheads="1"/>
            </p:cNvSpPr>
            <p:nvPr/>
          </p:nvSpPr>
          <p:spPr bwMode="auto">
            <a:xfrm>
              <a:off x="1663909" y="5181601"/>
              <a:ext cx="2307416" cy="72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Stakeholder</a:t>
              </a:r>
            </a:p>
          </p:txBody>
        </p:sp>
      </p:grpSp>
      <p:sp>
        <p:nvSpPr>
          <p:cNvPr id="260" name="Title 2"/>
          <p:cNvSpPr txBox="1">
            <a:spLocks/>
          </p:cNvSpPr>
          <p:nvPr/>
        </p:nvSpPr>
        <p:spPr>
          <a:xfrm>
            <a:off x="1614488" y="273845"/>
            <a:ext cx="5915025" cy="555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Scrum: 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12130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155" grpId="0" animBg="1"/>
      <p:bldP spid="196" grpId="0"/>
      <p:bldP spid="4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</a:t>
            </a:r>
            <a:br>
              <a:rPr lang="en-US" dirty="0"/>
            </a:br>
            <a:r>
              <a:rPr lang="en-US" dirty="0"/>
              <a:t>done, working software.</a:t>
            </a:r>
          </a:p>
        </p:txBody>
      </p:sp>
    </p:spTree>
    <p:extLst>
      <p:ext uri="{BB962C8B-B14F-4D97-AF65-F5344CB8AC3E}">
        <p14:creationId xmlns:p14="http://schemas.microsoft.com/office/powerpoint/2010/main" val="73438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DA84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Benjamin Day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DDA8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www.benday.com</a:t>
            </a:r>
            <a:br>
              <a:rPr lang="en-US" sz="3200" b="1" kern="0" dirty="0">
                <a:solidFill>
                  <a:srgbClr val="DDA8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kern="0" dirty="0">
                <a:solidFill>
                  <a:srgbClr val="DDA8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@benday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0077" y="3982819"/>
            <a:ext cx="36671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DDA84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lvl="0" algn="r">
              <a:lnSpc>
                <a:spcPct val="80000"/>
              </a:lnSpc>
              <a:defRPr/>
            </a:pPr>
            <a:r>
              <a:rPr lang="en-US" sz="4400" b="1" kern="0" dirty="0">
                <a:solidFill>
                  <a:srgbClr val="FEE5BC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Real World Scrum with </a:t>
            </a:r>
          </a:p>
          <a:p>
            <a:pPr lvl="0" algn="r">
              <a:lnSpc>
                <a:spcPct val="80000"/>
              </a:lnSpc>
              <a:defRPr/>
            </a:pPr>
            <a:r>
              <a:rPr lang="en-US" sz="4400" b="1" kern="0" dirty="0">
                <a:solidFill>
                  <a:srgbClr val="FEE5BC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TFS 2015 &amp; VSTS</a:t>
            </a:r>
          </a:p>
        </p:txBody>
      </p:sp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75878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76804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stop in order to </a:t>
            </a:r>
            <a:br>
              <a:rPr lang="en-US" dirty="0"/>
            </a:br>
            <a:r>
              <a:rPr lang="en-US" dirty="0"/>
              <a:t>keep yourself honest.</a:t>
            </a:r>
          </a:p>
        </p:txBody>
      </p:sp>
    </p:spTree>
    <p:extLst>
      <p:ext uri="{BB962C8B-B14F-4D97-AF65-F5344CB8AC3E}">
        <p14:creationId xmlns:p14="http://schemas.microsoft.com/office/powerpoint/2010/main" val="4203264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your risk in </a:t>
            </a:r>
            <a:br>
              <a:rPr lang="en-US" dirty="0"/>
            </a:br>
            <a:r>
              <a:rPr lang="en-US" dirty="0"/>
              <a:t>the face of uncertainty.</a:t>
            </a:r>
          </a:p>
        </p:txBody>
      </p:sp>
    </p:spTree>
    <p:extLst>
      <p:ext uri="{BB962C8B-B14F-4D97-AF65-F5344CB8AC3E}">
        <p14:creationId xmlns:p14="http://schemas.microsoft.com/office/powerpoint/2010/main" val="2661888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Eliminate waste.</a:t>
            </a:r>
          </a:p>
        </p:txBody>
      </p:sp>
    </p:spTree>
    <p:extLst>
      <p:ext uri="{BB962C8B-B14F-4D97-AF65-F5344CB8AC3E}">
        <p14:creationId xmlns:p14="http://schemas.microsoft.com/office/powerpoint/2010/main" val="3613888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</a:t>
            </a:r>
            <a:br>
              <a:rPr lang="en-US" dirty="0"/>
            </a:br>
            <a:r>
              <a:rPr lang="en-US" dirty="0"/>
              <a:t>done, working software.</a:t>
            </a:r>
          </a:p>
        </p:txBody>
      </p:sp>
    </p:spTree>
    <p:extLst>
      <p:ext uri="{BB962C8B-B14F-4D97-AF65-F5344CB8AC3E}">
        <p14:creationId xmlns:p14="http://schemas.microsoft.com/office/powerpoint/2010/main" val="3426400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takeholders at Sprint Review Text"/>
          <p:cNvSpPr txBox="1">
            <a:spLocks noChangeArrowheads="1"/>
          </p:cNvSpPr>
          <p:nvPr/>
        </p:nvSpPr>
        <p:spPr bwMode="auto">
          <a:xfrm>
            <a:off x="5619754" y="723480"/>
            <a:ext cx="1145627" cy="256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8218" tIns="24110" rIns="48218" bIns="2411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Stakeholders</a:t>
            </a:r>
          </a:p>
        </p:txBody>
      </p:sp>
      <p:sp>
        <p:nvSpPr>
          <p:cNvPr id="155" name="The Sprint Arrow"/>
          <p:cNvSpPr/>
          <p:nvPr/>
        </p:nvSpPr>
        <p:spPr>
          <a:xfrm>
            <a:off x="1485900" y="2371329"/>
            <a:ext cx="5772150" cy="70239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Sprint</a:t>
            </a:r>
          </a:p>
        </p:txBody>
      </p:sp>
      <p:grpSp>
        <p:nvGrpSpPr>
          <p:cNvPr id="151" name="The Increment"/>
          <p:cNvGrpSpPr/>
          <p:nvPr/>
        </p:nvGrpSpPr>
        <p:grpSpPr>
          <a:xfrm>
            <a:off x="7100392" y="2362226"/>
            <a:ext cx="953403" cy="839071"/>
            <a:chOff x="7262846" y="616600"/>
            <a:chExt cx="1694937" cy="1491681"/>
          </a:xfrm>
        </p:grpSpPr>
        <p:sp>
          <p:nvSpPr>
            <p:cNvPr id="12" name="TextBox 11"/>
            <p:cNvSpPr txBox="1"/>
            <p:nvPr/>
          </p:nvSpPr>
          <p:spPr>
            <a:xfrm>
              <a:off x="7262846" y="1574802"/>
              <a:ext cx="169493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Increment</a:t>
              </a:r>
            </a:p>
          </p:txBody>
        </p:sp>
        <p:pic>
          <p:nvPicPr>
            <p:cNvPr id="1026" name="Picture 2" descr="C:\Users\Starr\AppData\Local\Microsoft\Windows\Temporary Internet Files\Content.IE5\7HSJPPQI\MC900431573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120" y="616600"/>
              <a:ext cx="952381" cy="9587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3" name="Product Backlog"/>
          <p:cNvGrpSpPr/>
          <p:nvPr/>
        </p:nvGrpSpPr>
        <p:grpSpPr>
          <a:xfrm>
            <a:off x="1444638" y="3009632"/>
            <a:ext cx="828368" cy="1275993"/>
            <a:chOff x="2116585" y="4495800"/>
            <a:chExt cx="868183" cy="1645484"/>
          </a:xfrm>
        </p:grpSpPr>
        <p:grpSp>
          <p:nvGrpSpPr>
            <p:cNvPr id="160" name="Group 159"/>
            <p:cNvGrpSpPr/>
            <p:nvPr/>
          </p:nvGrpSpPr>
          <p:grpSpPr>
            <a:xfrm>
              <a:off x="2443553" y="4495800"/>
              <a:ext cx="228600" cy="954101"/>
              <a:chOff x="8077200" y="5562600"/>
              <a:chExt cx="117291" cy="573101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8077200" y="556260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8077200" y="567722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8077200" y="579184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8077200" y="590646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8077200" y="6021081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8" name="TextBox 157"/>
            <p:cNvSpPr txBox="1"/>
            <p:nvPr/>
          </p:nvSpPr>
          <p:spPr>
            <a:xfrm>
              <a:off x="2116585" y="5486400"/>
              <a:ext cx="868183" cy="654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 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Backlog</a:t>
              </a:r>
            </a:p>
          </p:txBody>
        </p:sp>
      </p:grpSp>
      <p:grpSp>
        <p:nvGrpSpPr>
          <p:cNvPr id="159" name="Sprint Backlog Icon Image"/>
          <p:cNvGrpSpPr/>
          <p:nvPr/>
        </p:nvGrpSpPr>
        <p:grpSpPr>
          <a:xfrm>
            <a:off x="2574082" y="2994643"/>
            <a:ext cx="218117" cy="738116"/>
            <a:chOff x="5581650" y="4724400"/>
            <a:chExt cx="228600" cy="951854"/>
          </a:xfrm>
        </p:grpSpPr>
        <p:sp>
          <p:nvSpPr>
            <p:cNvPr id="185" name="Rectangle 184"/>
            <p:cNvSpPr/>
            <p:nvPr/>
          </p:nvSpPr>
          <p:spPr>
            <a:xfrm>
              <a:off x="5581650" y="472440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581650" y="491472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581650" y="510504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581650" y="529536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581650" y="481956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581650" y="500988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581650" y="520020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581650" y="539052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581650" y="548568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581650" y="5580844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96" name="Sprint Backlog Icon Text"/>
          <p:cNvSpPr txBox="1"/>
          <p:nvPr/>
        </p:nvSpPr>
        <p:spPr>
          <a:xfrm>
            <a:off x="2291046" y="3836686"/>
            <a:ext cx="784190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Sprint</a:t>
            </a:r>
          </a:p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Backlog</a:t>
            </a:r>
          </a:p>
        </p:txBody>
      </p:sp>
      <p:grpSp>
        <p:nvGrpSpPr>
          <p:cNvPr id="1025" name="The Daily Scrum Circle Arrow"/>
          <p:cNvGrpSpPr/>
          <p:nvPr/>
        </p:nvGrpSpPr>
        <p:grpSpPr>
          <a:xfrm>
            <a:off x="3091582" y="2000251"/>
            <a:ext cx="1669463" cy="2174902"/>
            <a:chOff x="6457950" y="853266"/>
            <a:chExt cx="1831425" cy="2385900"/>
          </a:xfrm>
        </p:grpSpPr>
        <p:sp>
          <p:nvSpPr>
            <p:cNvPr id="136" name="TextBox 135"/>
            <p:cNvSpPr txBox="1"/>
            <p:nvPr/>
          </p:nvSpPr>
          <p:spPr>
            <a:xfrm>
              <a:off x="6553200" y="2682068"/>
              <a:ext cx="1562100" cy="55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Daily 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Scrum</a:t>
              </a:r>
            </a:p>
          </p:txBody>
        </p:sp>
        <p:sp>
          <p:nvSpPr>
            <p:cNvPr id="1024" name="Circular Arrow 1023"/>
            <p:cNvSpPr/>
            <p:nvPr/>
          </p:nvSpPr>
          <p:spPr>
            <a:xfrm rot="19378808">
              <a:off x="6457950" y="853266"/>
              <a:ext cx="1831425" cy="1838111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3508128"/>
                <a:gd name="adj5" fmla="val 12500"/>
              </a:avLst>
            </a:prstGeom>
            <a:solidFill>
              <a:srgbClr val="44546A"/>
            </a:solidFill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1" name="Product Owner Icon"/>
          <p:cNvGrpSpPr>
            <a:grpSpLocks/>
          </p:cNvGrpSpPr>
          <p:nvPr/>
        </p:nvGrpSpPr>
        <p:grpSpPr bwMode="auto">
          <a:xfrm>
            <a:off x="1454837" y="1469894"/>
            <a:ext cx="780278" cy="937440"/>
            <a:chOff x="1987569" y="4267200"/>
            <a:chExt cx="1660100" cy="1995294"/>
          </a:xfrm>
        </p:grpSpPr>
        <p:grpSp>
          <p:nvGrpSpPr>
            <p:cNvPr id="212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214" name="Oval 213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15" name="Straight Connector 214"/>
              <p:cNvCxnSpPr>
                <a:stCxn id="214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TextBox 118"/>
            <p:cNvSpPr txBox="1">
              <a:spLocks noChangeArrowheads="1"/>
            </p:cNvSpPr>
            <p:nvPr/>
          </p:nvSpPr>
          <p:spPr bwMode="auto">
            <a:xfrm>
              <a:off x="1987569" y="5181601"/>
              <a:ext cx="1660100" cy="108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Owner</a:t>
              </a:r>
            </a:p>
          </p:txBody>
        </p:sp>
      </p:grpSp>
      <p:grpSp>
        <p:nvGrpSpPr>
          <p:cNvPr id="6" name="Retrospective"/>
          <p:cNvGrpSpPr/>
          <p:nvPr/>
        </p:nvGrpSpPr>
        <p:grpSpPr>
          <a:xfrm>
            <a:off x="6628200" y="1308258"/>
            <a:ext cx="1137475" cy="1038965"/>
            <a:chOff x="4572000" y="666750"/>
            <a:chExt cx="1419225" cy="1385287"/>
          </a:xfrm>
        </p:grpSpPr>
        <p:grpSp>
          <p:nvGrpSpPr>
            <p:cNvPr id="2" name="Group 1"/>
            <p:cNvGrpSpPr/>
            <p:nvPr/>
          </p:nvGrpSpPr>
          <p:grpSpPr>
            <a:xfrm>
              <a:off x="4648163" y="666750"/>
              <a:ext cx="1218615" cy="761786"/>
              <a:chOff x="4648163" y="666750"/>
              <a:chExt cx="1218615" cy="761786"/>
            </a:xfrm>
          </p:grpSpPr>
          <p:grpSp>
            <p:nvGrpSpPr>
              <p:cNvPr id="360" name="Group 37"/>
              <p:cNvGrpSpPr>
                <a:grpSpLocks/>
              </p:cNvGrpSpPr>
              <p:nvPr/>
            </p:nvGrpSpPr>
            <p:grpSpPr bwMode="auto">
              <a:xfrm>
                <a:off x="5333634" y="742929"/>
                <a:ext cx="304654" cy="609429"/>
                <a:chOff x="5532311" y="1600200"/>
                <a:chExt cx="457200" cy="914400"/>
              </a:xfrm>
            </p:grpSpPr>
            <p:sp>
              <p:nvSpPr>
                <p:cNvPr id="389" name="Oval 388"/>
                <p:cNvSpPr/>
                <p:nvPr/>
              </p:nvSpPr>
              <p:spPr>
                <a:xfrm>
                  <a:off x="5609097" y="1600232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90" name="Straight Connector 389"/>
                <p:cNvCxnSpPr>
                  <a:stCxn id="389" idx="4"/>
                </p:cNvCxnSpPr>
                <p:nvPr/>
              </p:nvCxnSpPr>
              <p:spPr>
                <a:xfrm rot="5400000">
                  <a:off x="5532906" y="2133781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 rot="10800000" flipV="1">
                  <a:off x="5532860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rot="10800000" flipH="1" flipV="1">
                  <a:off x="5761570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10800000">
                  <a:off x="5532860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rot="10800000" flipH="1">
                  <a:off x="5761570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1" name="Group 86"/>
              <p:cNvGrpSpPr>
                <a:grpSpLocks/>
              </p:cNvGrpSpPr>
              <p:nvPr/>
            </p:nvGrpSpPr>
            <p:grpSpPr bwMode="auto">
              <a:xfrm>
                <a:off x="5562124" y="819107"/>
                <a:ext cx="304654" cy="609429"/>
                <a:chOff x="5532311" y="1600200"/>
                <a:chExt cx="457200" cy="914400"/>
              </a:xfrm>
            </p:grpSpPr>
            <p:sp>
              <p:nvSpPr>
                <p:cNvPr id="383" name="Oval 382"/>
                <p:cNvSpPr/>
                <p:nvPr/>
              </p:nvSpPr>
              <p:spPr>
                <a:xfrm>
                  <a:off x="5609262" y="1600265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84" name="Straight Connector 383"/>
                <p:cNvCxnSpPr>
                  <a:stCxn id="383" idx="4"/>
                </p:cNvCxnSpPr>
                <p:nvPr/>
              </p:nvCxnSpPr>
              <p:spPr>
                <a:xfrm rot="5400000">
                  <a:off x="5533071" y="2133814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rot="10800000" flipV="1">
                  <a:off x="5533025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rot="10800000" flipH="1" flipV="1">
                  <a:off x="5761735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>
                <a:xfrm rot="10800000">
                  <a:off x="5533025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 rot="10800000" flipH="1">
                  <a:off x="5761735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2" name="Group 361"/>
              <p:cNvGrpSpPr>
                <a:grpSpLocks/>
              </p:cNvGrpSpPr>
              <p:nvPr/>
            </p:nvGrpSpPr>
            <p:grpSpPr bwMode="auto">
              <a:xfrm>
                <a:off x="4876653" y="742929"/>
                <a:ext cx="304654" cy="609429"/>
                <a:chOff x="5532311" y="1600200"/>
                <a:chExt cx="457200" cy="914400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5608768" y="1600232"/>
                  <a:ext cx="304946" cy="304886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78" name="Straight Connector 377"/>
                <p:cNvCxnSpPr>
                  <a:stCxn id="377" idx="4"/>
                </p:cNvCxnSpPr>
                <p:nvPr/>
              </p:nvCxnSpPr>
              <p:spPr>
                <a:xfrm rot="5400000">
                  <a:off x="5532577" y="2133781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rot="10800000" flipV="1">
                  <a:off x="5532532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10800000" flipH="1" flipV="1">
                  <a:off x="5761241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rot="10800000">
                  <a:off x="5532532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 rot="10800000" flipH="1">
                  <a:off x="5761241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3" name="Group 72"/>
              <p:cNvGrpSpPr>
                <a:grpSpLocks/>
              </p:cNvGrpSpPr>
              <p:nvPr/>
            </p:nvGrpSpPr>
            <p:grpSpPr bwMode="auto">
              <a:xfrm>
                <a:off x="5105144" y="666750"/>
                <a:ext cx="304654" cy="609429"/>
                <a:chOff x="5532311" y="1600200"/>
                <a:chExt cx="457200" cy="914400"/>
              </a:xfrm>
            </p:grpSpPr>
            <p:sp>
              <p:nvSpPr>
                <p:cNvPr id="371" name="Oval 370"/>
                <p:cNvSpPr/>
                <p:nvPr/>
              </p:nvSpPr>
              <p:spPr>
                <a:xfrm>
                  <a:off x="5608932" y="1600200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72" name="Straight Connector 371"/>
                <p:cNvCxnSpPr>
                  <a:stCxn id="371" idx="4"/>
                </p:cNvCxnSpPr>
                <p:nvPr/>
              </p:nvCxnSpPr>
              <p:spPr>
                <a:xfrm rot="5400000">
                  <a:off x="5532741" y="2133750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10800000" flipV="1">
                  <a:off x="5532695" y="2362414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10800000" flipH="1" flipV="1">
                  <a:off x="5761405" y="2362414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10800000">
                  <a:off x="5532695" y="1981307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0800000" flipH="1">
                  <a:off x="5761405" y="1981307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4" name="Group 93"/>
              <p:cNvGrpSpPr>
                <a:grpSpLocks/>
              </p:cNvGrpSpPr>
              <p:nvPr/>
            </p:nvGrpSpPr>
            <p:grpSpPr bwMode="auto">
              <a:xfrm>
                <a:off x="4648163" y="819107"/>
                <a:ext cx="304654" cy="609429"/>
                <a:chOff x="5532311" y="1600200"/>
                <a:chExt cx="457200" cy="914400"/>
              </a:xfrm>
            </p:grpSpPr>
            <p:sp>
              <p:nvSpPr>
                <p:cNvPr id="365" name="Oval 364"/>
                <p:cNvSpPr/>
                <p:nvPr/>
              </p:nvSpPr>
              <p:spPr>
                <a:xfrm>
                  <a:off x="5608603" y="1600265"/>
                  <a:ext cx="304946" cy="304886"/>
                </a:xfrm>
                <a:prstGeom prst="ellipse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66" name="Straight Connector 365"/>
                <p:cNvCxnSpPr>
                  <a:stCxn id="365" idx="4"/>
                </p:cNvCxnSpPr>
                <p:nvPr/>
              </p:nvCxnSpPr>
              <p:spPr>
                <a:xfrm rot="5400000">
                  <a:off x="5532412" y="2133814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 rot="10800000" flipV="1">
                  <a:off x="5532367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 rot="10800000" flipH="1" flipV="1">
                  <a:off x="5761076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10800000">
                  <a:off x="5532367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 rot="10800000" flipH="1">
                  <a:off x="5761076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9" name="TextBox 10"/>
            <p:cNvSpPr txBox="1">
              <a:spLocks noChangeArrowheads="1"/>
            </p:cNvSpPr>
            <p:nvPr/>
          </p:nvSpPr>
          <p:spPr bwMode="auto">
            <a:xfrm>
              <a:off x="4572000" y="1433118"/>
              <a:ext cx="1419225" cy="618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8218" tIns="24110" rIns="48218" bIns="2411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Retrospective</a:t>
              </a:r>
            </a:p>
          </p:txBody>
        </p:sp>
      </p:grpSp>
      <p:grpSp>
        <p:nvGrpSpPr>
          <p:cNvPr id="395" name="Product Owner in box"/>
          <p:cNvGrpSpPr>
            <a:grpSpLocks/>
          </p:cNvGrpSpPr>
          <p:nvPr/>
        </p:nvGrpSpPr>
        <p:grpSpPr bwMode="auto">
          <a:xfrm>
            <a:off x="5576452" y="3492648"/>
            <a:ext cx="780278" cy="886496"/>
            <a:chOff x="1987567" y="4267200"/>
            <a:chExt cx="1660100" cy="2140712"/>
          </a:xfrm>
        </p:grpSpPr>
        <p:grpSp>
          <p:nvGrpSpPr>
            <p:cNvPr id="396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398" name="Oval 397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99" name="Straight Connector 398"/>
              <p:cNvCxnSpPr>
                <a:stCxn id="398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7" name="TextBox 118"/>
            <p:cNvSpPr txBox="1">
              <a:spLocks noChangeArrowheads="1"/>
            </p:cNvSpPr>
            <p:nvPr/>
          </p:nvSpPr>
          <p:spPr bwMode="auto">
            <a:xfrm>
              <a:off x="1987567" y="5181601"/>
              <a:ext cx="1660100" cy="122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Owner</a:t>
              </a:r>
            </a:p>
          </p:txBody>
        </p:sp>
      </p:grpSp>
      <p:grpSp>
        <p:nvGrpSpPr>
          <p:cNvPr id="404" name="Dev Team in Box"/>
          <p:cNvGrpSpPr>
            <a:grpSpLocks/>
          </p:cNvGrpSpPr>
          <p:nvPr/>
        </p:nvGrpSpPr>
        <p:grpSpPr bwMode="auto">
          <a:xfrm>
            <a:off x="6190814" y="3371850"/>
            <a:ext cx="1207959" cy="1012569"/>
            <a:chOff x="4581828" y="3962400"/>
            <a:chExt cx="2571147" cy="2445875"/>
          </a:xfrm>
        </p:grpSpPr>
        <p:grpSp>
          <p:nvGrpSpPr>
            <p:cNvPr id="405" name="Group 102"/>
            <p:cNvGrpSpPr>
              <a:grpSpLocks/>
            </p:cNvGrpSpPr>
            <p:nvPr/>
          </p:nvGrpSpPr>
          <p:grpSpPr bwMode="auto">
            <a:xfrm>
              <a:off x="5410200" y="3962400"/>
              <a:ext cx="914400" cy="1219200"/>
              <a:chOff x="4267200" y="2590800"/>
              <a:chExt cx="914400" cy="1219200"/>
            </a:xfrm>
          </p:grpSpPr>
          <p:grpSp>
            <p:nvGrpSpPr>
              <p:cNvPr id="407" name="Group 100"/>
              <p:cNvGrpSpPr>
                <a:grpSpLocks/>
              </p:cNvGrpSpPr>
              <p:nvPr/>
            </p:nvGrpSpPr>
            <p:grpSpPr bwMode="auto">
              <a:xfrm>
                <a:off x="4267200" y="2590800"/>
                <a:ext cx="914400" cy="914400"/>
                <a:chOff x="4267200" y="2590800"/>
                <a:chExt cx="914400" cy="914400"/>
              </a:xfrm>
            </p:grpSpPr>
            <p:grpSp>
              <p:nvGrpSpPr>
                <p:cNvPr id="430" name="Group 37"/>
                <p:cNvGrpSpPr>
                  <a:grpSpLocks/>
                </p:cNvGrpSpPr>
                <p:nvPr/>
              </p:nvGrpSpPr>
              <p:grpSpPr bwMode="auto">
                <a:xfrm>
                  <a:off x="42672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45" name="Oval 444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46" name="Straight Connector 445"/>
                  <p:cNvCxnSpPr>
                    <a:stCxn id="445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446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Straight Connector 447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Straight Connector 448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Straight Connector 449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1" name="Group 86"/>
                <p:cNvGrpSpPr>
                  <a:grpSpLocks/>
                </p:cNvGrpSpPr>
                <p:nvPr/>
              </p:nvGrpSpPr>
              <p:grpSpPr bwMode="auto">
                <a:xfrm>
                  <a:off x="44958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39" name="Oval 438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40" name="Straight Connector 439"/>
                  <p:cNvCxnSpPr>
                    <a:stCxn id="439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Straight Connector 440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Straight Connector 441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3" name="Straight Connector 442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Straight Connector 443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2" name="Group 79"/>
                <p:cNvGrpSpPr>
                  <a:grpSpLocks/>
                </p:cNvGrpSpPr>
                <p:nvPr/>
              </p:nvGrpSpPr>
              <p:grpSpPr bwMode="auto">
                <a:xfrm>
                  <a:off x="47244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33" name="Oval 432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34" name="Straight Connector 433"/>
                  <p:cNvCxnSpPr>
                    <a:stCxn id="433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434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435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436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437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8" name="Group 101"/>
              <p:cNvGrpSpPr>
                <a:grpSpLocks/>
              </p:cNvGrpSpPr>
              <p:nvPr/>
            </p:nvGrpSpPr>
            <p:grpSpPr bwMode="auto">
              <a:xfrm>
                <a:off x="4381500" y="2743200"/>
                <a:ext cx="685800" cy="914400"/>
                <a:chOff x="4419600" y="2743200"/>
                <a:chExt cx="685800" cy="914400"/>
              </a:xfrm>
            </p:grpSpPr>
            <p:grpSp>
              <p:nvGrpSpPr>
                <p:cNvPr id="416" name="Group 65"/>
                <p:cNvGrpSpPr>
                  <a:grpSpLocks/>
                </p:cNvGrpSpPr>
                <p:nvPr/>
              </p:nvGrpSpPr>
              <p:grpSpPr bwMode="auto">
                <a:xfrm>
                  <a:off x="4419600" y="27432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24" name="Oval 423"/>
                  <p:cNvSpPr/>
                  <p:nvPr/>
                </p:nvSpPr>
                <p:spPr>
                  <a:xfrm>
                    <a:off x="5608511" y="1600241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25" name="Straight Connector 424"/>
                  <p:cNvCxnSpPr>
                    <a:stCxn id="424" idx="4"/>
                  </p:cNvCxnSpPr>
                  <p:nvPr/>
                </p:nvCxnSpPr>
                <p:spPr>
                  <a:xfrm rot="5400000">
                    <a:off x="5532250" y="2133784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/>
                  <p:cNvCxnSpPr/>
                  <p:nvPr/>
                </p:nvCxnSpPr>
                <p:spPr>
                  <a:xfrm rot="10800000" flipV="1">
                    <a:off x="55323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/>
                  <p:cNvCxnSpPr/>
                  <p:nvPr/>
                </p:nvCxnSpPr>
                <p:spPr>
                  <a:xfrm rot="10800000" flipH="1" flipV="1">
                    <a:off x="57609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427"/>
                  <p:cNvCxnSpPr/>
                  <p:nvPr/>
                </p:nvCxnSpPr>
                <p:spPr>
                  <a:xfrm rot="10800000">
                    <a:off x="55323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/>
                  <p:cNvCxnSpPr/>
                  <p:nvPr/>
                </p:nvCxnSpPr>
                <p:spPr>
                  <a:xfrm rot="10800000" flipH="1">
                    <a:off x="57609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7" name="Group 72"/>
                <p:cNvGrpSpPr>
                  <a:grpSpLocks/>
                </p:cNvGrpSpPr>
                <p:nvPr/>
              </p:nvGrpSpPr>
              <p:grpSpPr bwMode="auto">
                <a:xfrm>
                  <a:off x="4648200" y="27432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18" name="Oval 417"/>
                  <p:cNvSpPr/>
                  <p:nvPr/>
                </p:nvSpPr>
                <p:spPr>
                  <a:xfrm>
                    <a:off x="5608511" y="1600241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19" name="Straight Connector 418"/>
                  <p:cNvCxnSpPr>
                    <a:stCxn id="418" idx="4"/>
                  </p:cNvCxnSpPr>
                  <p:nvPr/>
                </p:nvCxnSpPr>
                <p:spPr>
                  <a:xfrm rot="5400000">
                    <a:off x="5532250" y="2133784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Connector 419"/>
                  <p:cNvCxnSpPr/>
                  <p:nvPr/>
                </p:nvCxnSpPr>
                <p:spPr>
                  <a:xfrm rot="10800000" flipV="1">
                    <a:off x="55323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Connector 420"/>
                  <p:cNvCxnSpPr/>
                  <p:nvPr/>
                </p:nvCxnSpPr>
                <p:spPr>
                  <a:xfrm rot="10800000" flipH="1" flipV="1">
                    <a:off x="57609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Straight Connector 421"/>
                  <p:cNvCxnSpPr/>
                  <p:nvPr/>
                </p:nvCxnSpPr>
                <p:spPr>
                  <a:xfrm rot="10800000">
                    <a:off x="55323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Straight Connector 422"/>
                  <p:cNvCxnSpPr/>
                  <p:nvPr/>
                </p:nvCxnSpPr>
                <p:spPr>
                  <a:xfrm rot="10800000" flipH="1">
                    <a:off x="57609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9" name="Group 93"/>
              <p:cNvGrpSpPr>
                <a:grpSpLocks/>
              </p:cNvGrpSpPr>
              <p:nvPr/>
            </p:nvGrpSpPr>
            <p:grpSpPr bwMode="auto">
              <a:xfrm>
                <a:off x="4495800" y="2895600"/>
                <a:ext cx="457200" cy="914400"/>
                <a:chOff x="5532311" y="1600200"/>
                <a:chExt cx="457200" cy="914400"/>
              </a:xfrm>
            </p:grpSpPr>
            <p:sp>
              <p:nvSpPr>
                <p:cNvPr id="410" name="Oval 409"/>
                <p:cNvSpPr/>
                <p:nvPr/>
              </p:nvSpPr>
              <p:spPr>
                <a:xfrm>
                  <a:off x="5608511" y="1600281"/>
                  <a:ext cx="304800" cy="304881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411" name="Straight Connector 410"/>
                <p:cNvCxnSpPr>
                  <a:stCxn id="410" idx="4"/>
                </p:cNvCxnSpPr>
                <p:nvPr/>
              </p:nvCxnSpPr>
              <p:spPr>
                <a:xfrm rot="5400000">
                  <a:off x="5532250" y="2133824"/>
                  <a:ext cx="457322" cy="31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rot="10800000" flipV="1">
                  <a:off x="5532311" y="2362484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rot="10800000" flipH="1" flipV="1">
                  <a:off x="5760911" y="2362484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 rot="10800000">
                  <a:off x="5532311" y="1981383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rot="10800000" flipH="1">
                  <a:off x="5760911" y="1981383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6" name="TextBox 103"/>
            <p:cNvSpPr txBox="1">
              <a:spLocks noChangeArrowheads="1"/>
            </p:cNvSpPr>
            <p:nvPr/>
          </p:nvSpPr>
          <p:spPr bwMode="auto">
            <a:xfrm>
              <a:off x="4581828" y="5181602"/>
              <a:ext cx="2571147" cy="12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Development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Team</a:t>
              </a:r>
            </a:p>
          </p:txBody>
        </p:sp>
      </p:grpSp>
      <p:grpSp>
        <p:nvGrpSpPr>
          <p:cNvPr id="451" name="Scrum Master in Box"/>
          <p:cNvGrpSpPr>
            <a:grpSpLocks/>
          </p:cNvGrpSpPr>
          <p:nvPr/>
        </p:nvGrpSpPr>
        <p:grpSpPr bwMode="auto">
          <a:xfrm>
            <a:off x="7215826" y="3508865"/>
            <a:ext cx="710707" cy="886496"/>
            <a:chOff x="6123774" y="4419600"/>
            <a:chExt cx="1513088" cy="2140710"/>
          </a:xfrm>
        </p:grpSpPr>
        <p:sp>
          <p:nvSpPr>
            <p:cNvPr id="452" name="Oval 451"/>
            <p:cNvSpPr/>
            <p:nvPr/>
          </p:nvSpPr>
          <p:spPr>
            <a:xfrm>
              <a:off x="6727882" y="4419600"/>
              <a:ext cx="304869" cy="30479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53" name="Straight Connector 452"/>
            <p:cNvCxnSpPr>
              <a:stCxn id="452" idx="4"/>
            </p:cNvCxnSpPr>
            <p:nvPr/>
          </p:nvCxnSpPr>
          <p:spPr>
            <a:xfrm rot="5400000">
              <a:off x="6650929" y="4953779"/>
              <a:ext cx="457188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rot="10800000" flipV="1">
              <a:off x="6651664" y="5181579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 rot="10800000" flipH="1" flipV="1">
              <a:off x="6880316" y="5181579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rot="10800000">
              <a:off x="6651664" y="4800590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rot="10800000" flipH="1">
              <a:off x="6880316" y="4800590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TextBox 161"/>
            <p:cNvSpPr txBox="1">
              <a:spLocks noChangeArrowheads="1"/>
            </p:cNvSpPr>
            <p:nvPr/>
          </p:nvSpPr>
          <p:spPr bwMode="auto">
            <a:xfrm>
              <a:off x="6123774" y="5334000"/>
              <a:ext cx="1513088" cy="1226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Scrum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Master</a:t>
              </a:r>
            </a:p>
          </p:txBody>
        </p:sp>
      </p:grpSp>
      <p:sp>
        <p:nvSpPr>
          <p:cNvPr id="459" name="People Box"/>
          <p:cNvSpPr/>
          <p:nvPr/>
        </p:nvSpPr>
        <p:spPr>
          <a:xfrm>
            <a:off x="5576878" y="3257551"/>
            <a:ext cx="2288393" cy="11843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0" name="Sprint Planning Meeting"/>
          <p:cNvGrpSpPr>
            <a:grpSpLocks/>
          </p:cNvGrpSpPr>
          <p:nvPr/>
        </p:nvGrpSpPr>
        <p:grpSpPr bwMode="auto">
          <a:xfrm>
            <a:off x="2297125" y="971551"/>
            <a:ext cx="914400" cy="1475476"/>
            <a:chOff x="3352800" y="3352800"/>
            <a:chExt cx="1219200" cy="1967300"/>
          </a:xfrm>
        </p:grpSpPr>
        <p:grpSp>
          <p:nvGrpSpPr>
            <p:cNvPr id="461" name="Group 37"/>
            <p:cNvGrpSpPr>
              <a:grpSpLocks/>
            </p:cNvGrpSpPr>
            <p:nvPr/>
          </p:nvGrpSpPr>
          <p:grpSpPr bwMode="auto">
            <a:xfrm>
              <a:off x="4038600" y="3429000"/>
              <a:ext cx="304800" cy="609600"/>
              <a:chOff x="5532311" y="1600200"/>
              <a:chExt cx="457200" cy="914400"/>
            </a:xfrm>
          </p:grpSpPr>
          <p:sp>
            <p:nvSpPr>
              <p:cNvPr id="493" name="Oval 492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94" name="Straight Connector 493"/>
              <p:cNvCxnSpPr>
                <a:stCxn id="493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2" name="Group 86"/>
            <p:cNvGrpSpPr>
              <a:grpSpLocks/>
            </p:cNvGrpSpPr>
            <p:nvPr/>
          </p:nvGrpSpPr>
          <p:grpSpPr bwMode="auto">
            <a:xfrm>
              <a:off x="4267200" y="3505200"/>
              <a:ext cx="304800" cy="609600"/>
              <a:chOff x="5532311" y="1600200"/>
              <a:chExt cx="457200" cy="914400"/>
            </a:xfrm>
          </p:grpSpPr>
          <p:sp>
            <p:nvSpPr>
              <p:cNvPr id="487" name="Oval 486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88" name="Straight Connector 487"/>
              <p:cNvCxnSpPr>
                <a:stCxn id="487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3" name="Group 65"/>
            <p:cNvGrpSpPr>
              <a:grpSpLocks/>
            </p:cNvGrpSpPr>
            <p:nvPr/>
          </p:nvGrpSpPr>
          <p:grpSpPr bwMode="auto">
            <a:xfrm>
              <a:off x="3581400" y="3429000"/>
              <a:ext cx="304800" cy="609600"/>
              <a:chOff x="5532311" y="1600200"/>
              <a:chExt cx="457200" cy="914400"/>
            </a:xfrm>
          </p:grpSpPr>
          <p:sp>
            <p:nvSpPr>
              <p:cNvPr id="481" name="Oval 480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82" name="Straight Connector 481"/>
              <p:cNvCxnSpPr>
                <a:stCxn id="481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4" name="Group 72"/>
            <p:cNvGrpSpPr>
              <a:grpSpLocks/>
            </p:cNvGrpSpPr>
            <p:nvPr/>
          </p:nvGrpSpPr>
          <p:grpSpPr bwMode="auto">
            <a:xfrm>
              <a:off x="3810000" y="3352800"/>
              <a:ext cx="304800" cy="609600"/>
              <a:chOff x="5532311" y="1600200"/>
              <a:chExt cx="457200" cy="914400"/>
            </a:xfrm>
          </p:grpSpPr>
          <p:sp>
            <p:nvSpPr>
              <p:cNvPr id="475" name="Oval 474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76" name="Straight Connector 475"/>
              <p:cNvCxnSpPr>
                <a:stCxn id="475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5" name="Group 93"/>
            <p:cNvGrpSpPr>
              <a:grpSpLocks/>
            </p:cNvGrpSpPr>
            <p:nvPr/>
          </p:nvGrpSpPr>
          <p:grpSpPr bwMode="auto">
            <a:xfrm>
              <a:off x="3352800" y="3505200"/>
              <a:ext cx="304800" cy="609600"/>
              <a:chOff x="5532311" y="1600200"/>
              <a:chExt cx="457200" cy="914400"/>
            </a:xfrm>
          </p:grpSpPr>
          <p:sp>
            <p:nvSpPr>
              <p:cNvPr id="469" name="Oval 468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70" name="Straight Connector 469"/>
              <p:cNvCxnSpPr>
                <a:stCxn id="469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6" name="Group 465"/>
            <p:cNvGrpSpPr/>
            <p:nvPr/>
          </p:nvGrpSpPr>
          <p:grpSpPr>
            <a:xfrm>
              <a:off x="3352800" y="3738383"/>
              <a:ext cx="1219200" cy="1581717"/>
              <a:chOff x="4191000" y="4648200"/>
              <a:chExt cx="1066800" cy="1581717"/>
            </a:xfrm>
            <a:solidFill>
              <a:schemeClr val="bg1"/>
            </a:solidFill>
          </p:grpSpPr>
          <p:sp>
            <p:nvSpPr>
              <p:cNvPr id="467" name="Oval 466"/>
              <p:cNvSpPr/>
              <p:nvPr/>
            </p:nvSpPr>
            <p:spPr>
              <a:xfrm>
                <a:off x="4191000" y="4648200"/>
                <a:ext cx="1066800" cy="609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8" name="TextBox 10"/>
              <p:cNvSpPr txBox="1">
                <a:spLocks noChangeArrowheads="1"/>
              </p:cNvSpPr>
              <p:nvPr/>
            </p:nvSpPr>
            <p:spPr bwMode="auto">
              <a:xfrm>
                <a:off x="4215408" y="5334000"/>
                <a:ext cx="1017984" cy="895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8218" tIns="24110" rIns="48218" bIns="24110">
                <a:spAutoFit/>
              </a:bodyPr>
              <a:lstStyle/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Sprint Planning</a:t>
                </a:r>
              </a:p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Meeting</a:t>
                </a:r>
              </a:p>
            </p:txBody>
          </p:sp>
        </p:grpSp>
      </p:grpSp>
      <p:grpSp>
        <p:nvGrpSpPr>
          <p:cNvPr id="7" name="Stakeholders at Sprint Review Image"/>
          <p:cNvGrpSpPr/>
          <p:nvPr/>
        </p:nvGrpSpPr>
        <p:grpSpPr>
          <a:xfrm>
            <a:off x="5812450" y="1008243"/>
            <a:ext cx="658477" cy="535087"/>
            <a:chOff x="7884885" y="209550"/>
            <a:chExt cx="877969" cy="713449"/>
          </a:xfrm>
        </p:grpSpPr>
        <p:grpSp>
          <p:nvGrpSpPr>
            <p:cNvPr id="221" name="Group 86"/>
            <p:cNvGrpSpPr>
              <a:grpSpLocks/>
            </p:cNvGrpSpPr>
            <p:nvPr/>
          </p:nvGrpSpPr>
          <p:grpSpPr bwMode="auto">
            <a:xfrm>
              <a:off x="8458200" y="313570"/>
              <a:ext cx="304654" cy="609429"/>
              <a:chOff x="5532311" y="1600200"/>
              <a:chExt cx="457200" cy="914400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24" name="Straight Connector 223"/>
              <p:cNvCxnSpPr>
                <a:stCxn id="223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86"/>
            <p:cNvGrpSpPr>
              <a:grpSpLocks/>
            </p:cNvGrpSpPr>
            <p:nvPr/>
          </p:nvGrpSpPr>
          <p:grpSpPr bwMode="auto">
            <a:xfrm>
              <a:off x="7884885" y="285750"/>
              <a:ext cx="304654" cy="609429"/>
              <a:chOff x="5532311" y="1600200"/>
              <a:chExt cx="457200" cy="914400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38" name="Straight Connector 237"/>
              <p:cNvCxnSpPr>
                <a:stCxn id="237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86"/>
            <p:cNvGrpSpPr>
              <a:grpSpLocks/>
            </p:cNvGrpSpPr>
            <p:nvPr/>
          </p:nvGrpSpPr>
          <p:grpSpPr bwMode="auto">
            <a:xfrm>
              <a:off x="8153400" y="209550"/>
              <a:ext cx="304654" cy="609429"/>
              <a:chOff x="5532311" y="1600200"/>
              <a:chExt cx="457200" cy="914400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45" name="Straight Connector 244"/>
              <p:cNvCxnSpPr>
                <a:stCxn id="244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Sprint Review"/>
          <p:cNvGrpSpPr/>
          <p:nvPr/>
        </p:nvGrpSpPr>
        <p:grpSpPr>
          <a:xfrm>
            <a:off x="5374300" y="1277024"/>
            <a:ext cx="914400" cy="1040451"/>
            <a:chOff x="3581400" y="1143000"/>
            <a:chExt cx="1219200" cy="1387269"/>
          </a:xfrm>
        </p:grpSpPr>
        <p:grpSp>
          <p:nvGrpSpPr>
            <p:cNvPr id="325" name="Group 196"/>
            <p:cNvGrpSpPr>
              <a:grpSpLocks/>
            </p:cNvGrpSpPr>
            <p:nvPr/>
          </p:nvGrpSpPr>
          <p:grpSpPr bwMode="auto">
            <a:xfrm>
              <a:off x="3581400" y="1143000"/>
              <a:ext cx="1219200" cy="762000"/>
              <a:chOff x="3581400" y="1066800"/>
              <a:chExt cx="1219200" cy="762000"/>
            </a:xfrm>
          </p:grpSpPr>
          <p:sp>
            <p:nvSpPr>
              <p:cNvPr id="327" name="Oval 326"/>
              <p:cNvSpPr/>
              <p:nvPr/>
            </p:nvSpPr>
            <p:spPr>
              <a:xfrm>
                <a:off x="4318000" y="11430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28" name="Straight Connector 327"/>
              <p:cNvCxnSpPr>
                <a:stCxn id="327" idx="4"/>
              </p:cNvCxnSpPr>
              <p:nvPr/>
            </p:nvCxnSpPr>
            <p:spPr>
              <a:xfrm rot="5400000">
                <a:off x="4267200" y="1498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0800000" flipV="1">
                <a:off x="42672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0800000" flipH="1" flipV="1">
                <a:off x="44196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0800000">
                <a:off x="42672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0800000" flipH="1">
                <a:off x="44196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Oval 332"/>
              <p:cNvSpPr/>
              <p:nvPr/>
            </p:nvSpPr>
            <p:spPr>
              <a:xfrm>
                <a:off x="4546600" y="12192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34" name="Straight Connector 333"/>
              <p:cNvCxnSpPr>
                <a:stCxn id="333" idx="4"/>
              </p:cNvCxnSpPr>
              <p:nvPr/>
            </p:nvCxnSpPr>
            <p:spPr>
              <a:xfrm rot="5400000">
                <a:off x="4495800" y="1574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rot="10800000" flipV="1">
                <a:off x="44958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 rot="10800000" flipH="1" flipV="1">
                <a:off x="46482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rot="10800000">
                <a:off x="44958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0800000" flipH="1">
                <a:off x="46482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338"/>
              <p:cNvSpPr/>
              <p:nvPr/>
            </p:nvSpPr>
            <p:spPr>
              <a:xfrm>
                <a:off x="3860800" y="1143000"/>
                <a:ext cx="203200" cy="2032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0" name="Straight Connector 339"/>
              <p:cNvCxnSpPr>
                <a:stCxn id="339" idx="4"/>
              </p:cNvCxnSpPr>
              <p:nvPr/>
            </p:nvCxnSpPr>
            <p:spPr>
              <a:xfrm rot="5400000">
                <a:off x="3810000" y="1498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0800000" flipV="1">
                <a:off x="38100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 flipH="1" flipV="1">
                <a:off x="39624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10800000">
                <a:off x="38100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0800000" flipH="1">
                <a:off x="39624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Oval 344"/>
              <p:cNvSpPr/>
              <p:nvPr/>
            </p:nvSpPr>
            <p:spPr>
              <a:xfrm>
                <a:off x="4089400" y="10668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6" name="Straight Connector 345"/>
              <p:cNvCxnSpPr>
                <a:stCxn id="345" idx="4"/>
              </p:cNvCxnSpPr>
              <p:nvPr/>
            </p:nvCxnSpPr>
            <p:spPr>
              <a:xfrm rot="5400000">
                <a:off x="4038600" y="14224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 flipV="1">
                <a:off x="4038600" y="1574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10800000" flipH="1" flipV="1">
                <a:off x="4191000" y="1574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rot="10800000">
                <a:off x="4038600" y="1320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rot="10800000" flipH="1">
                <a:off x="4191000" y="1320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Oval 350"/>
              <p:cNvSpPr/>
              <p:nvPr/>
            </p:nvSpPr>
            <p:spPr>
              <a:xfrm>
                <a:off x="3632200" y="1219200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52" name="Straight Connector 351"/>
              <p:cNvCxnSpPr>
                <a:stCxn id="351" idx="4"/>
              </p:cNvCxnSpPr>
              <p:nvPr/>
            </p:nvCxnSpPr>
            <p:spPr>
              <a:xfrm rot="5400000">
                <a:off x="3581400" y="1574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0800000" flipV="1">
                <a:off x="35814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10800000" flipH="1" flipV="1">
                <a:off x="37338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0800000">
                <a:off x="35814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 flipH="1">
                <a:off x="37338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6" name="TextBox 10"/>
            <p:cNvSpPr txBox="1">
              <a:spLocks noChangeArrowheads="1"/>
            </p:cNvSpPr>
            <p:nvPr/>
          </p:nvSpPr>
          <p:spPr bwMode="auto">
            <a:xfrm>
              <a:off x="3609975" y="1911350"/>
              <a:ext cx="1162051" cy="618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8218" tIns="24110" rIns="48218" bIns="2411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Sprint Review</a:t>
              </a:r>
            </a:p>
          </p:txBody>
        </p:sp>
      </p:grpSp>
      <p:grpSp>
        <p:nvGrpSpPr>
          <p:cNvPr id="251" name="Stakeholder"/>
          <p:cNvGrpSpPr>
            <a:grpSpLocks/>
          </p:cNvGrpSpPr>
          <p:nvPr/>
        </p:nvGrpSpPr>
        <p:grpSpPr bwMode="auto">
          <a:xfrm>
            <a:off x="4366373" y="3855965"/>
            <a:ext cx="1084529" cy="678747"/>
            <a:chOff x="1663909" y="4267200"/>
            <a:chExt cx="2307416" cy="1639040"/>
          </a:xfrm>
        </p:grpSpPr>
        <p:grpSp>
          <p:nvGrpSpPr>
            <p:cNvPr id="252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55" name="Straight Connector 254"/>
              <p:cNvCxnSpPr>
                <a:stCxn id="254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3" name="TextBox 118"/>
            <p:cNvSpPr txBox="1">
              <a:spLocks noChangeArrowheads="1"/>
            </p:cNvSpPr>
            <p:nvPr/>
          </p:nvSpPr>
          <p:spPr bwMode="auto">
            <a:xfrm>
              <a:off x="1663909" y="5181601"/>
              <a:ext cx="2307416" cy="72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Stakeholder</a:t>
              </a:r>
            </a:p>
          </p:txBody>
        </p:sp>
      </p:grpSp>
      <p:sp>
        <p:nvSpPr>
          <p:cNvPr id="260" name="Title 2"/>
          <p:cNvSpPr txBox="1">
            <a:spLocks/>
          </p:cNvSpPr>
          <p:nvPr/>
        </p:nvSpPr>
        <p:spPr>
          <a:xfrm>
            <a:off x="1614488" y="273845"/>
            <a:ext cx="5915025" cy="555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Scrum: The Big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155" grpId="0" animBg="1"/>
      <p:bldP spid="196" grpId="0"/>
      <p:bldP spid="4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TFS fit in?</a:t>
            </a:r>
          </a:p>
        </p:txBody>
      </p:sp>
    </p:spTree>
    <p:extLst>
      <p:ext uri="{BB962C8B-B14F-4D97-AF65-F5344CB8AC3E}">
        <p14:creationId xmlns:p14="http://schemas.microsoft.com/office/powerpoint/2010/main" val="464053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TFS + Scrum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800600" y="1369219"/>
            <a:ext cx="3886200" cy="3263504"/>
          </a:xfrm>
        </p:spPr>
        <p:txBody>
          <a:bodyPr>
            <a:normAutofit/>
          </a:bodyPr>
          <a:lstStyle/>
          <a:p>
            <a:r>
              <a:rPr lang="en-US" dirty="0"/>
              <a:t>Backlog management</a:t>
            </a:r>
          </a:p>
          <a:p>
            <a:endParaRPr lang="en-US" dirty="0"/>
          </a:p>
          <a:p>
            <a:r>
              <a:rPr lang="en-US" dirty="0"/>
              <a:t>Sprint Planning</a:t>
            </a:r>
          </a:p>
          <a:p>
            <a:endParaRPr lang="en-US" dirty="0"/>
          </a:p>
          <a:p>
            <a:r>
              <a:rPr lang="en-US" dirty="0"/>
              <a:t>Sprint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09600" y="1369219"/>
            <a:ext cx="3886200" cy="326350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85" y="1581150"/>
            <a:ext cx="4191031" cy="239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TFS + Scrum + Real World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800600" y="1200150"/>
            <a:ext cx="4038600" cy="33940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Backlog management</a:t>
            </a:r>
          </a:p>
          <a:p>
            <a:r>
              <a:rPr lang="en-US" dirty="0"/>
              <a:t>Sprint Planning</a:t>
            </a:r>
          </a:p>
          <a:p>
            <a:r>
              <a:rPr lang="en-US" dirty="0"/>
              <a:t>Sprint Management</a:t>
            </a:r>
          </a:p>
          <a:p>
            <a:r>
              <a:rPr lang="en-US" dirty="0"/>
              <a:t>Definition of Done</a:t>
            </a:r>
          </a:p>
          <a:p>
            <a:r>
              <a:rPr lang="en-US" dirty="0"/>
              <a:t>Test Case Management</a:t>
            </a:r>
          </a:p>
          <a:p>
            <a:r>
              <a:rPr lang="en-US" dirty="0"/>
              <a:t>Automated Builds</a:t>
            </a:r>
          </a:p>
          <a:p>
            <a:r>
              <a:rPr lang="en-US" dirty="0"/>
              <a:t>Automated Testing</a:t>
            </a:r>
          </a:p>
          <a:p>
            <a:r>
              <a:rPr lang="en-US" dirty="0"/>
              <a:t>Release Management</a:t>
            </a:r>
          </a:p>
          <a:p>
            <a:r>
              <a:rPr lang="en-US" dirty="0"/>
              <a:t>Deployment</a:t>
            </a:r>
          </a:p>
          <a:p>
            <a:r>
              <a:rPr lang="en-US" dirty="0"/>
              <a:t>Feedback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26957" y="1200149"/>
            <a:ext cx="4038600" cy="3394075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85" y="1581150"/>
            <a:ext cx="4191031" cy="239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07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04801" y="514355"/>
          <a:ext cx="8458199" cy="4114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3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8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89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42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03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456">
                <a:tc>
                  <a:txBody>
                    <a:bodyPr/>
                    <a:lstStyle/>
                    <a:p>
                      <a:pPr algn="l" fontAlgn="ctr"/>
                      <a:endParaRPr lang="en-US" sz="700" b="0" i="0" u="sng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sng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Scrum Events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Supporting Activities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4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Sprint Planning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Daily Scrum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Sprint Review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Sprint Retrospective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Product Ownership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DoD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Collaboration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Best Practices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Enterprise Scrum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15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Work Items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Backlog Manager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Sprint Planner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Scrum Board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Burndown Chart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Kanban Board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 item Tracking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Velocity Chart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Cumulative Flow Diagram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Capacity Planner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 Item Charts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15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Code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Source Control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Code Reviews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Lightweight Code Commenting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Unit Testing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1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Build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Automated Builds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Deploy w/ Lab Management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Deploy w/ Release Management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241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Collaboration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SharePoint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Team Rooms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Team Home Page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Teams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Feedback Manager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PowerPoint Storyboarding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01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Testing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Test Case Management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Defect Tracking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Load Testing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25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 </a:t>
            </a:r>
            <a:r>
              <a:rPr lang="en-US"/>
              <a:t>a lot of demos…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1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latin typeface="Arial" charset="0"/>
                <a:cs typeface="+mn-cs"/>
              </a:rPr>
              <a:t>Benjamin Day</a:t>
            </a:r>
            <a:br>
              <a:rPr lang="en-US" sz="3200" b="1" dirty="0">
                <a:solidFill>
                  <a:srgbClr val="1F497D"/>
                </a:solidFill>
                <a:latin typeface="Arial" charset="0"/>
                <a:cs typeface="+mn-cs"/>
              </a:rPr>
            </a:br>
            <a:r>
              <a:rPr lang="en-US" sz="3200" b="1" dirty="0">
                <a:solidFill>
                  <a:srgbClr val="1F497D"/>
                </a:solidFill>
                <a:latin typeface="Arial" charset="0"/>
                <a:cs typeface="+mn-cs"/>
              </a:rPr>
              <a:t>@benday</a:t>
            </a:r>
            <a:endParaRPr lang="en-US" sz="1400" dirty="0">
              <a:solidFill>
                <a:srgbClr val="1F497D"/>
              </a:solidFill>
              <a:latin typeface="Times New Roman" pitchFamily="28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0077" y="3982819"/>
            <a:ext cx="36671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9pPr>
          </a:lstStyle>
          <a:p>
            <a:pPr algn="r"/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r"/>
            <a:endParaRPr lang="en-US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4400" b="1" dirty="0">
                <a:solidFill>
                  <a:schemeClr val="accent2"/>
                </a:solidFill>
                <a:effectLst/>
              </a:rPr>
              <a:t>Real World Scrum with </a:t>
            </a:r>
          </a:p>
          <a:p>
            <a:pPr algn="r">
              <a:lnSpc>
                <a:spcPct val="80000"/>
              </a:lnSpc>
              <a:defRPr/>
            </a:pPr>
            <a:r>
              <a:rPr lang="en-US" sz="4400" b="1" dirty="0">
                <a:solidFill>
                  <a:schemeClr val="accent2"/>
                </a:solidFill>
                <a:effectLst/>
              </a:rPr>
              <a:t>TFS 2015 &amp; VSTS</a:t>
            </a:r>
          </a:p>
        </p:txBody>
      </p:sp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75878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8872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Backlog Management / Refinement</a:t>
            </a:r>
          </a:p>
          <a:p>
            <a:r>
              <a:rPr lang="en-US" dirty="0"/>
              <a:t>Sprint Planning</a:t>
            </a:r>
          </a:p>
          <a:p>
            <a:r>
              <a:rPr lang="en-US" dirty="0"/>
              <a:t>Daily Scrum</a:t>
            </a:r>
          </a:p>
          <a:p>
            <a:endParaRPr lang="en-US" dirty="0"/>
          </a:p>
          <a:p>
            <a:r>
              <a:rPr lang="en-US" dirty="0"/>
              <a:t>Situational Awareness</a:t>
            </a:r>
          </a:p>
          <a:p>
            <a:pPr lvl="1"/>
            <a:r>
              <a:rPr lang="en-US" dirty="0"/>
              <a:t>Home Page</a:t>
            </a:r>
          </a:p>
          <a:p>
            <a:pPr lvl="1"/>
            <a:r>
              <a:rPr lang="en-US" dirty="0"/>
              <a:t>Team Rooms</a:t>
            </a:r>
          </a:p>
          <a:p>
            <a:pPr lvl="1"/>
            <a:r>
              <a:rPr lang="en-US" dirty="0"/>
              <a:t>Charting</a:t>
            </a:r>
          </a:p>
          <a:p>
            <a:r>
              <a:rPr lang="en-US" dirty="0"/>
              <a:t>“QA” Test Tracking</a:t>
            </a:r>
          </a:p>
          <a:p>
            <a:r>
              <a:rPr lang="en-US" dirty="0"/>
              <a:t>Automated Build + DoD</a:t>
            </a:r>
          </a:p>
          <a:p>
            <a:r>
              <a:rPr lang="en-US" dirty="0"/>
              <a:t>Lightweight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21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Benjamin\AppData\Local\Temp\SNAGHTML1c479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4350"/>
            <a:ext cx="7506350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00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2763562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Thanks.</a:t>
            </a:r>
            <a:br>
              <a:rPr lang="en-US" dirty="0"/>
            </a:br>
            <a:r>
              <a:rPr lang="en-US" sz="1350" dirty="0">
                <a:hlinkClick r:id="rId2"/>
              </a:rPr>
              <a:t>benday@benday.com</a:t>
            </a:r>
            <a:r>
              <a:rPr lang="en-US" sz="1350" dirty="0"/>
              <a:t> | www.benday.com</a:t>
            </a:r>
            <a:endParaRPr lang="en-US" dirty="0"/>
          </a:p>
        </p:txBody>
      </p:sp>
      <p:pic>
        <p:nvPicPr>
          <p:cNvPr id="6" name="Picture 4" descr="benday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3446800"/>
            <a:ext cx="2800350" cy="56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568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lets you work on </a:t>
            </a:r>
            <a:br>
              <a:rPr lang="en-US" dirty="0"/>
            </a:br>
            <a:r>
              <a:rPr lang="en-US" dirty="0"/>
              <a:t>similar, related code in isolation</a:t>
            </a:r>
            <a:br>
              <a:rPr lang="en-US" dirty="0"/>
            </a:br>
            <a:r>
              <a:rPr lang="en-US" dirty="0"/>
              <a:t>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962629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is much easier to do in </a:t>
            </a:r>
            <a:r>
              <a:rPr lang="en-US" dirty="0" err="1"/>
              <a:t>Git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723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976664" cy="4814044"/>
          </a:xfrm>
        </p:spPr>
        <p:txBody>
          <a:bodyPr/>
          <a:lstStyle/>
          <a:p>
            <a:r>
              <a:rPr lang="en-US" dirty="0"/>
              <a:t>“So, I can go nuts and create </a:t>
            </a:r>
            <a:br>
              <a:rPr lang="en-US" dirty="0"/>
            </a:br>
            <a:r>
              <a:rPr lang="en-US" dirty="0"/>
              <a:t>250 zillion branches now </a:t>
            </a:r>
            <a:br>
              <a:rPr lang="en-US" dirty="0"/>
            </a:br>
            <a:r>
              <a:rPr lang="en-US" dirty="0"/>
              <a:t>and it’s a good idea?”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491630"/>
            <a:ext cx="26668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No.  </a:t>
            </a:r>
          </a:p>
        </p:txBody>
      </p:sp>
    </p:spTree>
    <p:extLst>
      <p:ext uri="{BB962C8B-B14F-4D97-AF65-F5344CB8AC3E}">
        <p14:creationId xmlns:p14="http://schemas.microsoft.com/office/powerpoint/2010/main" val="857036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27" y="863485"/>
            <a:ext cx="4762745" cy="3499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63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/>
              <a:t>A branch is an integration credit card.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303" y="1200150"/>
            <a:ext cx="3696057" cy="7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572000" cy="3394472"/>
          </a:xfrm>
        </p:spPr>
        <p:txBody>
          <a:bodyPr>
            <a:noAutofit/>
          </a:bodyPr>
          <a:lstStyle/>
          <a:p>
            <a:r>
              <a:rPr lang="en-US" sz="1400" dirty="0"/>
              <a:t>Brookline, MA</a:t>
            </a:r>
          </a:p>
          <a:p>
            <a:endParaRPr lang="en-US" sz="1400" dirty="0"/>
          </a:p>
          <a:p>
            <a:r>
              <a:rPr lang="en-US" sz="1400" dirty="0"/>
              <a:t>Consultant, Coach, &amp; Trainer</a:t>
            </a:r>
          </a:p>
          <a:p>
            <a:endParaRPr lang="en-US" sz="1400" dirty="0"/>
          </a:p>
          <a:p>
            <a:r>
              <a:rPr lang="en-US" sz="1400" dirty="0"/>
              <a:t>Microsoft MVP for Visual Studio ALM</a:t>
            </a:r>
          </a:p>
          <a:p>
            <a:endParaRPr lang="en-US" sz="1400" dirty="0"/>
          </a:p>
          <a:p>
            <a:r>
              <a:rPr lang="en-US" sz="1400" dirty="0"/>
              <a:t>Scrum, Team Foundation Server, Software Testing, </a:t>
            </a:r>
            <a:br>
              <a:rPr lang="en-US" sz="1400" dirty="0"/>
            </a:br>
            <a:r>
              <a:rPr lang="en-US" sz="1400" dirty="0"/>
              <a:t>Software Architecture</a:t>
            </a:r>
          </a:p>
          <a:p>
            <a:endParaRPr lang="en-US" sz="1400" dirty="0"/>
          </a:p>
          <a:p>
            <a:r>
              <a:rPr lang="en-US" sz="1400" dirty="0"/>
              <a:t>Scrum.org Classes</a:t>
            </a:r>
          </a:p>
          <a:p>
            <a:pPr lvl="1"/>
            <a:r>
              <a:rPr lang="en-US" sz="1200" dirty="0"/>
              <a:t>Professional Scrum Master (PSM)</a:t>
            </a:r>
          </a:p>
          <a:p>
            <a:pPr lvl="1"/>
            <a:r>
              <a:rPr lang="en-US" sz="1200" dirty="0"/>
              <a:t>Professional Scrum Developer (PSD)</a:t>
            </a:r>
          </a:p>
          <a:p>
            <a:pPr lvl="1"/>
            <a:r>
              <a:rPr lang="en-US" sz="1200" dirty="0"/>
              <a:t>Professional Scrum Foundations (PSF)</a:t>
            </a:r>
          </a:p>
          <a:p>
            <a:endParaRPr lang="en-US" sz="1400" dirty="0"/>
          </a:p>
          <a:p>
            <a:r>
              <a:rPr lang="en-US" sz="1400" dirty="0"/>
              <a:t>www.benday.com, benday@benday.com, @</a:t>
            </a:r>
            <a:r>
              <a:rPr lang="en-US" sz="1400" dirty="0" err="1"/>
              <a:t>benday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38554"/>
            <a:ext cx="2629955" cy="90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60" y="4194573"/>
            <a:ext cx="30480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35" y="2011992"/>
            <a:ext cx="3286125" cy="1018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71850"/>
            <a:ext cx="1494960" cy="6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64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/>
              <a:t>For every branch, there’s a merge.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83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/>
              <a:t>Merging can be expensive and painful.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5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/>
              <a:t>Until everything’s integrated, </a:t>
            </a:r>
            <a:br>
              <a:rPr lang="en-US" dirty="0"/>
            </a:br>
            <a:r>
              <a:rPr lang="en-US" dirty="0"/>
              <a:t>it’s </a:t>
            </a:r>
            <a:r>
              <a:rPr lang="en-US" i="1" dirty="0"/>
              <a:t>definitely</a:t>
            </a:r>
            <a:r>
              <a:rPr lang="en-US" dirty="0"/>
              <a:t> not done.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85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simple.</a:t>
            </a:r>
          </a:p>
        </p:txBody>
      </p:sp>
    </p:spTree>
    <p:extLst>
      <p:ext uri="{BB962C8B-B14F-4D97-AF65-F5344CB8AC3E}">
        <p14:creationId xmlns:p14="http://schemas.microsoft.com/office/powerpoint/2010/main" val="1482410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often.</a:t>
            </a:r>
          </a:p>
        </p:txBody>
      </p:sp>
    </p:spTree>
    <p:extLst>
      <p:ext uri="{BB962C8B-B14F-4D97-AF65-F5344CB8AC3E}">
        <p14:creationId xmlns:p14="http://schemas.microsoft.com/office/powerpoint/2010/main" val="41595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smaller the integration, </a:t>
            </a:r>
            <a:br>
              <a:rPr lang="en-US" dirty="0"/>
            </a:br>
            <a:r>
              <a:rPr lang="en-US" dirty="0"/>
              <a:t>the easier it is.</a:t>
            </a:r>
          </a:p>
        </p:txBody>
      </p:sp>
    </p:spTree>
    <p:extLst>
      <p:ext uri="{BB962C8B-B14F-4D97-AF65-F5344CB8AC3E}">
        <p14:creationId xmlns:p14="http://schemas.microsoft.com/office/powerpoint/2010/main" val="1459780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73864"/>
            <a:ext cx="4775448" cy="1655036"/>
          </a:xfrm>
        </p:spPr>
        <p:txBody>
          <a:bodyPr/>
          <a:lstStyle/>
          <a:p>
            <a:r>
              <a:rPr lang="en-US" dirty="0"/>
              <a:t>“You can drive with your feet.  It doesn’t mean it’s </a:t>
            </a:r>
            <a:br>
              <a:rPr lang="en-US" dirty="0"/>
            </a:br>
            <a:r>
              <a:rPr lang="en-US" dirty="0"/>
              <a:t>a good idea.” *</a:t>
            </a:r>
          </a:p>
        </p:txBody>
      </p:sp>
      <p:pic>
        <p:nvPicPr>
          <p:cNvPr id="3" name="Picture 2" descr="http://2.bp.blogspot.com/_KDvzKXcML4E/SxJIa8hy6kI/AAAAAAAABy8/FFdSA-dNgsU/s1600/ChrisRock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87" y="800100"/>
            <a:ext cx="3510869" cy="34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324350"/>
            <a:ext cx="1436547" cy="346249"/>
          </a:xfrm>
          <a:prstGeom prst="rect">
            <a:avLst/>
          </a:prstGeom>
          <a:noFill/>
        </p:spPr>
        <p:txBody>
          <a:bodyPr wrap="none" lIns="68580" tIns="68580" rIns="68580" bIns="6858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1500" dirty="0">
                <a:solidFill>
                  <a:schemeClr val="tx1">
                    <a:alpha val="99000"/>
                  </a:schemeClr>
                </a:solidFill>
              </a:rPr>
              <a:t>* - </a:t>
            </a:r>
            <a:r>
              <a:rPr lang="en-US" sz="1500" i="1" dirty="0">
                <a:solidFill>
                  <a:schemeClr val="tx1">
                    <a:alpha val="99000"/>
                  </a:schemeClr>
                </a:solidFill>
              </a:rPr>
              <a:t>paraphrased</a:t>
            </a:r>
          </a:p>
        </p:txBody>
      </p:sp>
    </p:spTree>
    <p:extLst>
      <p:ext uri="{BB962C8B-B14F-4D97-AF65-F5344CB8AC3E}">
        <p14:creationId xmlns:p14="http://schemas.microsoft.com/office/powerpoint/2010/main" val="670932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962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765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5568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962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6765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5158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4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2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9429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5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9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                        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Benjamin\AppData\Local\Temp\SNAGHTML1c508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91398"/>
            <a:ext cx="5257800" cy="36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1452"/>
            <a:ext cx="3286125" cy="10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631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8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396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003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95936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8396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5593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0003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8806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610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6413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0037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806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610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6003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9593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8396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200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6003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95936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8396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5593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8547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11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2772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12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031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13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511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14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0725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15 of 15 (in your dreams)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4213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72245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0277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4213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2245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6176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80112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68144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56176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80112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144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52075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2571750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Smiley Face 32"/>
          <p:cNvSpPr/>
          <p:nvPr/>
        </p:nvSpPr>
        <p:spPr>
          <a:xfrm>
            <a:off x="395536" y="3435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82" y="2400821"/>
            <a:ext cx="1584176" cy="8752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2253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15 of 15 (in reality)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4213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72245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0277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4213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2245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6176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80112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68144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56176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80112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144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52075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3528" y="1707654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352695" y="2571750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Oval 34"/>
          <p:cNvSpPr/>
          <p:nvPr/>
        </p:nvSpPr>
        <p:spPr>
          <a:xfrm>
            <a:off x="359532" y="3454380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ectangle 35"/>
          <p:cNvSpPr/>
          <p:nvPr/>
        </p:nvSpPr>
        <p:spPr>
          <a:xfrm>
            <a:off x="2735796" y="178664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35796" y="20851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39897" y="26339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39897" y="29324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35796" y="349667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35796" y="37951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78759" y="178664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78759" y="20851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82860" y="26339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2860" y="29324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78759" y="349667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778759" y="37951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3" y="1706048"/>
            <a:ext cx="926839" cy="69512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3" y="2584225"/>
            <a:ext cx="926839" cy="69512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2" y="3412317"/>
            <a:ext cx="926839" cy="6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10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use branches to </a:t>
            </a:r>
            <a:br>
              <a:rPr lang="en-US" dirty="0"/>
            </a:br>
            <a:r>
              <a:rPr lang="en-US" dirty="0"/>
              <a:t>avoid talking to your teammates.</a:t>
            </a:r>
          </a:p>
        </p:txBody>
      </p:sp>
    </p:spTree>
    <p:extLst>
      <p:ext uri="{BB962C8B-B14F-4D97-AF65-F5344CB8AC3E}">
        <p14:creationId xmlns:p14="http://schemas.microsoft.com/office/powerpoint/2010/main" val="4933341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less at once.</a:t>
            </a:r>
            <a:br>
              <a:rPr lang="en-US" dirty="0"/>
            </a:br>
            <a:r>
              <a:rPr lang="en-US" dirty="0"/>
              <a:t>Focus on done.</a:t>
            </a:r>
            <a:br>
              <a:rPr lang="en-US" dirty="0"/>
            </a:br>
            <a:r>
              <a:rPr lang="en-US" dirty="0"/>
              <a:t>Integrate often.</a:t>
            </a:r>
          </a:p>
        </p:txBody>
      </p:sp>
    </p:spTree>
    <p:extLst>
      <p:ext uri="{BB962C8B-B14F-4D97-AF65-F5344CB8AC3E}">
        <p14:creationId xmlns:p14="http://schemas.microsoft.com/office/powerpoint/2010/main" val="16061833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962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765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5568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962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6765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5158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47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Hot off the presses!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DevOps Skills for Developers 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with Visual Studio &amp; TFS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28950"/>
            <a:ext cx="3286125" cy="10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221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2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802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999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3923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01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5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489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6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9593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83968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6003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95936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3968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55931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237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10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208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11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8144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617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112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8144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2075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Smiley Face 36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sp>
        <p:nvSpPr>
          <p:cNvPr id="47" name="Smiley Face 46"/>
          <p:cNvSpPr/>
          <p:nvPr/>
        </p:nvSpPr>
        <p:spPr>
          <a:xfrm>
            <a:off x="395536" y="2587432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2439224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958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11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208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11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8144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617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112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8144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2075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95936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83968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2000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60032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95936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83968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55931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sp>
        <p:nvSpPr>
          <p:cNvPr id="34" name="Smiley Face 33"/>
          <p:cNvSpPr/>
          <p:nvPr/>
        </p:nvSpPr>
        <p:spPr>
          <a:xfrm>
            <a:off x="395536" y="2587432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2439224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02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15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4213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72245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0277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4213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2245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6176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80112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68144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56176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80112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144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52075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2571750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Smiley Face 32"/>
          <p:cNvSpPr/>
          <p:nvPr/>
        </p:nvSpPr>
        <p:spPr>
          <a:xfrm>
            <a:off x="395536" y="3435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82" y="2400821"/>
            <a:ext cx="1584176" cy="8752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2253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0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Overviews in the Pluralsight Library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91" y="1241861"/>
            <a:ext cx="797231" cy="6191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73926" y="1241862"/>
            <a:ext cx="3837269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650" dirty="0">
                <a:solidFill>
                  <a:srgbClr val="404040"/>
                </a:solidFill>
                <a:latin typeface="Gotham Medium"/>
              </a:rPr>
              <a:t>Scrum Master Skills</a:t>
            </a:r>
          </a:p>
          <a:p>
            <a:pPr defTabSz="685800"/>
            <a:r>
              <a:rPr lang="en-US" sz="1500" dirty="0">
                <a:solidFill>
                  <a:srgbClr val="404040"/>
                </a:solidFill>
                <a:latin typeface="Gotham Light"/>
              </a:rPr>
              <a:t>Module 1 | Chapter 2 | Scrum Overview</a:t>
            </a:r>
          </a:p>
          <a:p>
            <a:pPr defTabSz="685800"/>
            <a:endParaRPr lang="en-US" sz="1500" dirty="0" err="1">
              <a:solidFill>
                <a:srgbClr val="404040"/>
              </a:solidFill>
              <a:latin typeface="Gotham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2720" y="1401415"/>
            <a:ext cx="7248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srgbClr val="404040"/>
                </a:solidFill>
                <a:latin typeface="Gotham Medium"/>
              </a:rPr>
              <a:t>6 min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78392" y="1950244"/>
            <a:ext cx="693129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91" y="2141839"/>
            <a:ext cx="797231" cy="61919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73926" y="2026692"/>
            <a:ext cx="392389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650" dirty="0">
                <a:solidFill>
                  <a:srgbClr val="404040"/>
                </a:solidFill>
                <a:latin typeface="Gotham Medium"/>
              </a:rPr>
              <a:t>Real World Scrum </a:t>
            </a:r>
            <a:br>
              <a:rPr lang="en-US" sz="1650" dirty="0">
                <a:solidFill>
                  <a:srgbClr val="404040"/>
                </a:solidFill>
                <a:latin typeface="Gotham Medium"/>
              </a:rPr>
            </a:br>
            <a:r>
              <a:rPr lang="en-US" sz="1650" dirty="0">
                <a:solidFill>
                  <a:srgbClr val="404040"/>
                </a:solidFill>
                <a:latin typeface="Gotham Medium"/>
              </a:rPr>
              <a:t>With Team Foundation Server 2013</a:t>
            </a:r>
          </a:p>
          <a:p>
            <a:pPr defTabSz="685800"/>
            <a:r>
              <a:rPr lang="en-US" sz="1500" dirty="0">
                <a:solidFill>
                  <a:srgbClr val="404040"/>
                </a:solidFill>
                <a:latin typeface="Gotham Light"/>
              </a:rPr>
              <a:t>Module 1 | Chapter 2 | Scrum Overview</a:t>
            </a:r>
          </a:p>
          <a:p>
            <a:pPr defTabSz="685800"/>
            <a:endParaRPr lang="en-US" sz="1500" dirty="0" err="1">
              <a:solidFill>
                <a:srgbClr val="404040"/>
              </a:solidFill>
              <a:latin typeface="Gotham Medium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2721" y="2277134"/>
            <a:ext cx="8483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srgbClr val="404040"/>
                </a:solidFill>
                <a:latin typeface="Gotham Medium"/>
              </a:rPr>
              <a:t>43 min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91" y="3041818"/>
            <a:ext cx="797231" cy="61919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73926" y="3064940"/>
            <a:ext cx="3787094" cy="5729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/>
            <a:r>
              <a:rPr lang="en-US" sz="1650" dirty="0">
                <a:solidFill>
                  <a:srgbClr val="404040"/>
                </a:solidFill>
                <a:latin typeface="Gotham Medium"/>
              </a:rPr>
              <a:t>Scrum Fundamentals </a:t>
            </a:r>
          </a:p>
          <a:p>
            <a:pPr defTabSz="685800">
              <a:spcAft>
                <a:spcPts val="450"/>
              </a:spcAft>
            </a:pPr>
            <a:r>
              <a:rPr lang="en-US" sz="1350" dirty="0">
                <a:solidFill>
                  <a:srgbClr val="FFFFFF">
                    <a:lumMod val="50000"/>
                  </a:srgbClr>
                </a:solidFill>
                <a:latin typeface="Gotham Light"/>
              </a:rPr>
              <a:t>by David Starr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82720" y="3199030"/>
            <a:ext cx="10727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srgbClr val="404040"/>
                </a:solidFill>
                <a:latin typeface="Gotham Medium"/>
              </a:rPr>
              <a:t>3.5 hours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078392" y="2914650"/>
            <a:ext cx="693129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78392" y="3787487"/>
            <a:ext cx="693129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9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“</a:t>
            </a:r>
            <a:r>
              <a:rPr lang="en-US" i="1" dirty="0"/>
              <a:t>people Scrum</a:t>
            </a:r>
            <a:r>
              <a:rPr lang="en-US" dirty="0"/>
              <a:t>” right </a:t>
            </a:r>
            <a:br>
              <a:rPr lang="en-US" dirty="0"/>
            </a:br>
            <a:r>
              <a:rPr lang="en-US" dirty="0"/>
              <a:t>before “</a:t>
            </a:r>
            <a:r>
              <a:rPr lang="en-US" i="1" dirty="0"/>
              <a:t>TFS Scrum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86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TFS will </a:t>
            </a:r>
            <a:r>
              <a:rPr lang="en-US" i="1" dirty="0"/>
              <a:t>help you </a:t>
            </a:r>
            <a:r>
              <a:rPr lang="en-US" dirty="0"/>
              <a:t>do good Scrum but </a:t>
            </a:r>
            <a:br>
              <a:rPr lang="en-US" dirty="0"/>
            </a:br>
            <a:r>
              <a:rPr lang="en-US" dirty="0"/>
              <a:t>won’t </a:t>
            </a:r>
            <a:r>
              <a:rPr lang="en-US" i="1" u="sng" dirty="0"/>
              <a:t>make you</a:t>
            </a:r>
            <a:r>
              <a:rPr lang="en-US" i="1" dirty="0"/>
              <a:t> </a:t>
            </a:r>
            <a:r>
              <a:rPr lang="en-US" dirty="0"/>
              <a:t>do good Scrum.</a:t>
            </a:r>
          </a:p>
        </p:txBody>
      </p:sp>
    </p:spTree>
    <p:extLst>
      <p:ext uri="{BB962C8B-B14F-4D97-AF65-F5344CB8AC3E}">
        <p14:creationId xmlns:p14="http://schemas.microsoft.com/office/powerpoint/2010/main" val="2156677448"/>
      </p:ext>
    </p:extLst>
  </p:cSld>
  <p:clrMapOvr>
    <a:masterClrMapping/>
  </p:clrMapOvr>
</p:sld>
</file>

<file path=ppt/theme/theme1.xml><?xml version="1.0" encoding="utf-8"?>
<a:theme xmlns:a="http://schemas.openxmlformats.org/drawingml/2006/main" name="Visual Studio Live! Redmond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luralsight default theme">
  <a:themeElements>
    <a:clrScheme name="Pluralsight November 2015">
      <a:dk1>
        <a:srgbClr val="404040"/>
      </a:dk1>
      <a:lt1>
        <a:srgbClr val="FFFFFF"/>
      </a:lt1>
      <a:dk2>
        <a:srgbClr val="303030"/>
      </a:dk2>
      <a:lt2>
        <a:srgbClr val="E5E5E5"/>
      </a:lt2>
      <a:accent1>
        <a:srgbClr val="F05A28"/>
      </a:accent1>
      <a:accent2>
        <a:srgbClr val="2A9FBC"/>
      </a:accent2>
      <a:accent3>
        <a:srgbClr val="2D2D2D"/>
      </a:accent3>
      <a:accent4>
        <a:srgbClr val="A62E5C"/>
      </a:accent4>
      <a:accent5>
        <a:srgbClr val="9BC850"/>
      </a:accent5>
      <a:accent6>
        <a:srgbClr val="675BA7"/>
      </a:accent6>
      <a:hlink>
        <a:srgbClr val="2A9FBC"/>
      </a:hlink>
      <a:folHlink>
        <a:srgbClr val="A62E5C"/>
      </a:folHlink>
    </a:clrScheme>
    <a:fontScheme name="Pluralsight November 2015">
      <a:majorFont>
        <a:latin typeface="Gotham Light"/>
        <a:ea typeface=""/>
        <a:cs typeface=""/>
      </a:majorFont>
      <a:minorFont>
        <a:latin typeface="Gotham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82880" tIns="182880" rIns="182880" bIns="182880" rtlCol="0" anchor="ctr"/>
      <a:lstStyle>
        <a:defPPr algn="ctr">
          <a:spcBef>
            <a:spcPts val="600"/>
          </a:spcBef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luralsight_PowerPoint_Template_Fall_2015 (1).pptx" id="{8CB759A4-99E2-4D7A-9B57-592C31C50156}" vid="{5654D12E-9CF7-4AA1-98C9-BA6033C63DAF}"/>
    </a:ext>
  </a:extLst>
</a:theme>
</file>

<file path=ppt/theme/theme5.xml><?xml version="1.0" encoding="utf-8"?>
<a:theme xmlns:a="http://schemas.openxmlformats.org/drawingml/2006/main" name="1_Visual Studio Live! Redmond 2014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sual Studio Live! Redmond 2014 1">
        <a:dk1>
          <a:srgbClr val="303030"/>
        </a:dk1>
        <a:lt1>
          <a:srgbClr val="FFFFFF"/>
        </a:lt1>
        <a:dk2>
          <a:srgbClr val="000000"/>
        </a:dk2>
        <a:lt2>
          <a:srgbClr val="DEDEE0"/>
        </a:lt2>
        <a:accent1>
          <a:srgbClr val="AD0101"/>
        </a:accent1>
        <a:accent2>
          <a:srgbClr val="726056"/>
        </a:accent2>
        <a:accent3>
          <a:srgbClr val="AAAAAA"/>
        </a:accent3>
        <a:accent4>
          <a:srgbClr val="DADADA"/>
        </a:accent4>
        <a:accent5>
          <a:srgbClr val="D3AAAA"/>
        </a:accent5>
        <a:accent6>
          <a:srgbClr val="67564D"/>
        </a:accent6>
        <a:hlink>
          <a:srgbClr val="D26900"/>
        </a:hlink>
        <a:folHlink>
          <a:srgbClr val="D8924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ual Studio Live! Redmond 2014 2">
        <a:dk1>
          <a:srgbClr val="000000"/>
        </a:dk1>
        <a:lt1>
          <a:srgbClr val="FFFFFE"/>
        </a:lt1>
        <a:dk2>
          <a:srgbClr val="007397"/>
        </a:dk2>
        <a:lt2>
          <a:srgbClr val="636463"/>
        </a:lt2>
        <a:accent1>
          <a:srgbClr val="A01420"/>
        </a:accent1>
        <a:accent2>
          <a:srgbClr val="726056"/>
        </a:accent2>
        <a:accent3>
          <a:srgbClr val="FFFFFE"/>
        </a:accent3>
        <a:accent4>
          <a:srgbClr val="000000"/>
        </a:accent4>
        <a:accent5>
          <a:srgbClr val="CDAAAB"/>
        </a:accent5>
        <a:accent6>
          <a:srgbClr val="67564D"/>
        </a:accent6>
        <a:hlink>
          <a:srgbClr val="007397"/>
        </a:hlink>
        <a:folHlink>
          <a:srgbClr val="162F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952</Words>
  <Application>Microsoft Office PowerPoint</Application>
  <PresentationFormat>On-screen Show (16:9)</PresentationFormat>
  <Paragraphs>426</Paragraphs>
  <Slides>65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65</vt:i4>
      </vt:variant>
    </vt:vector>
  </HeadingPairs>
  <TitlesOfParts>
    <vt:vector size="88" baseType="lpstr">
      <vt:lpstr>ＭＳ Ｐゴシック</vt:lpstr>
      <vt:lpstr>Arial</vt:lpstr>
      <vt:lpstr>Arial Bold</vt:lpstr>
      <vt:lpstr>Calibri</vt:lpstr>
      <vt:lpstr>Consolas</vt:lpstr>
      <vt:lpstr>Gotham Book</vt:lpstr>
      <vt:lpstr>Gotham Light</vt:lpstr>
      <vt:lpstr>Gotham Medium</vt:lpstr>
      <vt:lpstr>Gotham Rounded Light</vt:lpstr>
      <vt:lpstr>Lucida Grande</vt:lpstr>
      <vt:lpstr>Montserrat</vt:lpstr>
      <vt:lpstr>Myriad Pro</vt:lpstr>
      <vt:lpstr>Myriad Pro Light</vt:lpstr>
      <vt:lpstr>Roboto Mono</vt:lpstr>
      <vt:lpstr>Segoe UI</vt:lpstr>
      <vt:lpstr>Times New Roman</vt:lpstr>
      <vt:lpstr>Wingdings</vt:lpstr>
      <vt:lpstr>Wingdings 3</vt:lpstr>
      <vt:lpstr>Visual Studio Live! Redmond 2014</vt:lpstr>
      <vt:lpstr>Custom Design</vt:lpstr>
      <vt:lpstr>Office Theme</vt:lpstr>
      <vt:lpstr>Pluralsight default theme</vt:lpstr>
      <vt:lpstr>1_Visual Studio Live! Redmond 2014</vt:lpstr>
      <vt:lpstr>PowerPoint Presentation</vt:lpstr>
      <vt:lpstr>PowerPoint Presentation</vt:lpstr>
      <vt:lpstr>PowerPoint Presentation</vt:lpstr>
      <vt:lpstr>Benjamin Day</vt:lpstr>
      <vt:lpstr>Got                          ?</vt:lpstr>
      <vt:lpstr>Hot off the presses!</vt:lpstr>
      <vt:lpstr>Scrum Overviews in the Pluralsight Library</vt:lpstr>
      <vt:lpstr>Get “people Scrum” right  before “TFS Scrum”</vt:lpstr>
      <vt:lpstr>TFS will help you do good Scrum but  won’t make you do good Scrum.</vt:lpstr>
      <vt:lpstr>Do you have a  Definition of Done?</vt:lpstr>
      <vt:lpstr>A written DoD is a list of everything that is required before you can say a PBI is Done.</vt:lpstr>
      <vt:lpstr>Here’s a hint:</vt:lpstr>
      <vt:lpstr>It’s a lot more than “the code compiles and is checked in.”</vt:lpstr>
      <vt:lpstr>Sample Definition of Done (DoD)</vt:lpstr>
      <vt:lpstr>Why is a Written DoD so Important?</vt:lpstr>
      <vt:lpstr>TFS + Visual Studio help you to automate your DoD and streamline your path to DoD.</vt:lpstr>
      <vt:lpstr>And now,  the fastest Scrum  overview of all time...</vt:lpstr>
      <vt:lpstr>PowerPoint Presentation</vt:lpstr>
      <vt:lpstr>It’s all about  done, working software.</vt:lpstr>
      <vt:lpstr>You stop in order to  keep yourself honest.</vt:lpstr>
      <vt:lpstr>Manage your risk in  the face of uncertainty.</vt:lpstr>
      <vt:lpstr>Eliminate waste.</vt:lpstr>
      <vt:lpstr>It’s all about  done, working software.</vt:lpstr>
      <vt:lpstr>PowerPoint Presentation</vt:lpstr>
      <vt:lpstr>Where does TFS fit in?</vt:lpstr>
      <vt:lpstr>TFS + Scrum</vt:lpstr>
      <vt:lpstr>TFS + Scrum + Real World</vt:lpstr>
      <vt:lpstr>PowerPoint Presentation</vt:lpstr>
      <vt:lpstr>And now a lot of demos…</vt:lpstr>
      <vt:lpstr>Demos</vt:lpstr>
      <vt:lpstr>PowerPoint Presentation</vt:lpstr>
      <vt:lpstr>Any last questions?</vt:lpstr>
      <vt:lpstr>Thanks. benday@benday.com | www.benday.com</vt:lpstr>
      <vt:lpstr>Branching lets you work on  similar, related code in isolation at the same time.</vt:lpstr>
      <vt:lpstr>Branching is much easier to do in Git.</vt:lpstr>
      <vt:lpstr>“So, I can go nuts and create  250 zillion branches now  and it’s a good idea?”</vt:lpstr>
      <vt:lpstr>No.  </vt:lpstr>
      <vt:lpstr>PowerPoint Presentation</vt:lpstr>
      <vt:lpstr>A branch is an integration credit card. </vt:lpstr>
      <vt:lpstr>For every branch, there’s a merge.</vt:lpstr>
      <vt:lpstr>Merging can be expensive and painful.</vt:lpstr>
      <vt:lpstr>Until everything’s integrated,  it’s definitely not done.</vt:lpstr>
      <vt:lpstr>Keep it simple.</vt:lpstr>
      <vt:lpstr>Integrate often.</vt:lpstr>
      <vt:lpstr>The smaller the integration,  the easier it is.</vt:lpstr>
      <vt:lpstr>“You can drive with your feet.  It doesn’t mean it’s  a good idea.” *</vt:lpstr>
      <vt:lpstr>Sprint: Day 1 of 15</vt:lpstr>
      <vt:lpstr>Sprint: Day 2 of 15</vt:lpstr>
      <vt:lpstr>Sprint: Day 5 of 15</vt:lpstr>
      <vt:lpstr>Sprint: Day 8 of 15</vt:lpstr>
      <vt:lpstr>Sprint: Day 11 of 15</vt:lpstr>
      <vt:lpstr>Sprint: Day 12 of 15</vt:lpstr>
      <vt:lpstr>Sprint: Day 13 of 15</vt:lpstr>
      <vt:lpstr>Sprint: Day 14 of 15</vt:lpstr>
      <vt:lpstr>Sprint: Day 15 of 15 (in your dreams)</vt:lpstr>
      <vt:lpstr>Sprint: Day 15 of 15 (in reality)</vt:lpstr>
      <vt:lpstr>Don’t use branches to  avoid talking to your teammates.</vt:lpstr>
      <vt:lpstr>Do less at once. Focus on done. Integrate often.</vt:lpstr>
      <vt:lpstr>Sprint: Day 1 of 15</vt:lpstr>
      <vt:lpstr>Sprint: Day 2 of 15</vt:lpstr>
      <vt:lpstr>Sprint: Day 5 of 15</vt:lpstr>
      <vt:lpstr>Sprint: Day 6 of 15</vt:lpstr>
      <vt:lpstr>Sprint: Day 10 of 15</vt:lpstr>
      <vt:lpstr>Sprint: Day 11 of 15</vt:lpstr>
      <vt:lpstr>Sprint: Day 15 of 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2015-02-16T21:29:58Z</dcterms:created>
  <dcterms:modified xsi:type="dcterms:W3CDTF">2016-12-06T11:40:33Z</dcterms:modified>
</cp:coreProperties>
</file>