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</p:sldMasterIdLst>
  <p:notesMasterIdLst>
    <p:notesMasterId r:id="rId67"/>
  </p:notesMasterIdLst>
  <p:handoutMasterIdLst>
    <p:handoutMasterId r:id="rId68"/>
  </p:handoutMasterIdLst>
  <p:sldIdLst>
    <p:sldId id="320" r:id="rId6"/>
    <p:sldId id="258" r:id="rId7"/>
    <p:sldId id="260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6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5" autoAdjust="0"/>
    <p:restoredTop sz="87600" autoAdjust="0"/>
  </p:normalViewPr>
  <p:slideViewPr>
    <p:cSldViewPr>
      <p:cViewPr varScale="1">
        <p:scale>
          <a:sx n="137" d="100"/>
          <a:sy n="137" d="100"/>
        </p:scale>
        <p:origin x="1380" y="69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518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3CDA3-A2DE-473C-A81C-F73D2A1BFF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72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8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4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4562E-E191-4140-8CA7-D81566904FD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15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134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5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7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20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38B8-B788-4682-A596-85CF4ED65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5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C0D6F-86BC-4F0A-A9FD-A71A70874F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058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2623F-4765-4759-9A73-D8655DC8D9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5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CF2FE-3FA7-4ABC-8D10-AB106564C9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003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803F9-FDAA-4AD8-AB1F-AC9EA3FA17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EF755-0B60-4A3E-9C6A-4CADF1C89A5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Real World Scrum with </a:t>
            </a:r>
          </a:p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risk in </a:t>
            </a:r>
            <a:br>
              <a:rPr lang="en-US" dirty="0"/>
            </a:br>
            <a:r>
              <a:rPr lang="en-US" dirty="0"/>
              <a:t>the face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266188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waste.</a:t>
            </a:r>
          </a:p>
        </p:txBody>
      </p:sp>
    </p:spTree>
    <p:extLst>
      <p:ext uri="{BB962C8B-B14F-4D97-AF65-F5344CB8AC3E}">
        <p14:creationId xmlns:p14="http://schemas.microsoft.com/office/powerpoint/2010/main" val="361388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42640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TFS fit in?</a:t>
            </a:r>
          </a:p>
        </p:txBody>
      </p:sp>
    </p:spTree>
    <p:extLst>
      <p:ext uri="{BB962C8B-B14F-4D97-AF65-F5344CB8AC3E}">
        <p14:creationId xmlns:p14="http://schemas.microsoft.com/office/powerpoint/2010/main" val="46405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369219"/>
            <a:ext cx="3886200" cy="3263504"/>
          </a:xfrm>
        </p:spPr>
        <p:txBody>
          <a:bodyPr>
            <a:normAutofit/>
          </a:bodyPr>
          <a:lstStyle/>
          <a:p>
            <a:r>
              <a:rPr lang="en-US" dirty="0"/>
              <a:t>Backlog management</a:t>
            </a:r>
          </a:p>
          <a:p>
            <a:endParaRPr lang="en-US" dirty="0"/>
          </a:p>
          <a:p>
            <a:r>
              <a:rPr lang="en-US" dirty="0"/>
              <a:t>Sprint Planning</a:t>
            </a:r>
          </a:p>
          <a:p>
            <a:endParaRPr lang="en-US" dirty="0"/>
          </a:p>
          <a:p>
            <a:r>
              <a:rPr lang="en-US" dirty="0"/>
              <a:t>Sprint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1369219"/>
            <a:ext cx="3886200" cy="326350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 + Real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200150"/>
            <a:ext cx="4038600" cy="3394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Backlog management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Sprint Management</a:t>
            </a:r>
          </a:p>
          <a:p>
            <a:r>
              <a:rPr lang="en-US" dirty="0"/>
              <a:t>Definition of Done</a:t>
            </a:r>
          </a:p>
          <a:p>
            <a:r>
              <a:rPr lang="en-US" dirty="0"/>
              <a:t>Test Case Management</a:t>
            </a:r>
          </a:p>
          <a:p>
            <a:r>
              <a:rPr lang="en-US" dirty="0"/>
              <a:t>Automated Builds</a:t>
            </a:r>
          </a:p>
          <a:p>
            <a:r>
              <a:rPr lang="en-US" dirty="0"/>
              <a:t>Automated Testing</a:t>
            </a:r>
          </a:p>
          <a:p>
            <a:r>
              <a:rPr lang="en-US" dirty="0"/>
              <a:t>Release Management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Feedback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6957" y="1200149"/>
            <a:ext cx="4038600" cy="3394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04801" y="514355"/>
          <a:ext cx="8458199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2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456"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Scrum Events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Supporting Activities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Planning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Daily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Review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Retrospective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Product Ownership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Best Practices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Enterprise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Work Items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Backlog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Sprint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Scrum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Burndown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Kanban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Velocity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Cumulative Flow Diagram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Capacity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Charts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1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Source Control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Code Reviews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Lightweight Code Commenting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Unit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Build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Automated Builds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Lab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Release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4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SharePoint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Rooms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Home Page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Feedback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PowerPoint Storyboarding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Testing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 Case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Defect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Load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2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</a:t>
            </a:r>
            <a:br>
              <a:rPr lang="en-US" dirty="0"/>
            </a:br>
            <a:r>
              <a:rPr lang="en-US" u="sng" dirty="0"/>
              <a:t>Definition of Done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905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written </a:t>
            </a:r>
            <a:r>
              <a:rPr lang="en-US" dirty="0" err="1"/>
              <a:t>DoD</a:t>
            </a:r>
            <a:r>
              <a:rPr lang="en-US" dirty="0"/>
              <a:t> is a list of</a:t>
            </a:r>
            <a:br>
              <a:rPr lang="en-US" dirty="0"/>
            </a:br>
            <a:r>
              <a:rPr lang="en-US" i="1" dirty="0"/>
              <a:t>everything</a:t>
            </a:r>
            <a:r>
              <a:rPr lang="en-US" dirty="0"/>
              <a:t> that is required</a:t>
            </a:r>
            <a:br>
              <a:rPr lang="en-US" dirty="0"/>
            </a:br>
            <a:r>
              <a:rPr lang="en-US" dirty="0"/>
              <a:t>before you can say a PBI is Done.</a:t>
            </a:r>
          </a:p>
        </p:txBody>
      </p:sp>
    </p:spTree>
    <p:extLst>
      <p:ext uri="{BB962C8B-B14F-4D97-AF65-F5344CB8AC3E}">
        <p14:creationId xmlns:p14="http://schemas.microsoft.com/office/powerpoint/2010/main" val="38747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Benjamin Day</a:t>
            </a:r>
            <a:b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</a:b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@benday</a:t>
            </a: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algn="r"/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r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Real World Scrum with 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hint:</a:t>
            </a:r>
          </a:p>
        </p:txBody>
      </p:sp>
    </p:spTree>
    <p:extLst>
      <p:ext uri="{BB962C8B-B14F-4D97-AF65-F5344CB8AC3E}">
        <p14:creationId xmlns:p14="http://schemas.microsoft.com/office/powerpoint/2010/main" val="179375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lot more than</a:t>
            </a:r>
            <a:br>
              <a:rPr lang="en-US" dirty="0"/>
            </a:br>
            <a:r>
              <a:rPr lang="en-US" dirty="0"/>
              <a:t>“the code compiles and is checked in.”</a:t>
            </a:r>
          </a:p>
        </p:txBody>
      </p:sp>
    </p:spTree>
    <p:extLst>
      <p:ext uri="{BB962C8B-B14F-4D97-AF65-F5344CB8AC3E}">
        <p14:creationId xmlns:p14="http://schemas.microsoft.com/office/powerpoint/2010/main" val="266098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Definition of Done (</a:t>
            </a:r>
            <a:r>
              <a:rPr lang="en-US" dirty="0" err="1"/>
              <a:t>DoD</a:t>
            </a:r>
            <a:r>
              <a:rPr lang="en-US" dirty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/ Coder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350" dirty="0"/>
              <a:t>Code is written with </a:t>
            </a:r>
            <a:br>
              <a:rPr lang="en-US" sz="1350" dirty="0"/>
            </a:br>
            <a:r>
              <a:rPr lang="en-US" sz="1350" dirty="0"/>
              <a:t>unit tests</a:t>
            </a:r>
          </a:p>
          <a:p>
            <a:r>
              <a:rPr lang="en-US" sz="1350" dirty="0"/>
              <a:t>Unit tests have a minimum of 75% code coverage</a:t>
            </a:r>
          </a:p>
          <a:p>
            <a:r>
              <a:rPr lang="en-US" sz="1350" dirty="0"/>
              <a:t>Code has been merged to Main</a:t>
            </a:r>
          </a:p>
          <a:p>
            <a:r>
              <a:rPr lang="en-US" sz="1350" dirty="0"/>
              <a:t>Code compiles and unit tests pass when run as part of an automated build</a:t>
            </a:r>
          </a:p>
          <a:p>
            <a:r>
              <a:rPr lang="en-US" sz="1350" dirty="0"/>
              <a:t>Database schema objects are checked in to TFS</a:t>
            </a:r>
          </a:p>
          <a:p>
            <a:r>
              <a:rPr lang="en-US" sz="1350" dirty="0"/>
              <a:t>Database upgrade script is written and in TFS</a:t>
            </a:r>
          </a:p>
          <a:p>
            <a:r>
              <a:rPr lang="en-US" sz="1350" dirty="0"/>
              <a:t>Code reviewed by someone other than the original author</a:t>
            </a:r>
          </a:p>
          <a:p>
            <a:endParaRPr lang="en-US" sz="135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Testing, Deployment, 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Written QA test plan</a:t>
            </a:r>
          </a:p>
          <a:p>
            <a:r>
              <a:rPr lang="en-US" dirty="0"/>
              <a:t>Tested with QA test plan by someone other than the original author</a:t>
            </a:r>
          </a:p>
          <a:p>
            <a:r>
              <a:rPr lang="en-US" dirty="0"/>
              <a:t>Deployed and tested in Staging environment</a:t>
            </a:r>
          </a:p>
          <a:p>
            <a:r>
              <a:rPr lang="en-US" dirty="0"/>
              <a:t>Automated UI tests are </a:t>
            </a:r>
            <a:br>
              <a:rPr lang="en-US" dirty="0"/>
            </a:br>
            <a:r>
              <a:rPr lang="en-US" dirty="0"/>
              <a:t>written and pass</a:t>
            </a:r>
          </a:p>
          <a:p>
            <a:r>
              <a:rPr lang="en-US" dirty="0"/>
              <a:t>No Severity 1 or 2 bugs</a:t>
            </a:r>
          </a:p>
          <a:p>
            <a:r>
              <a:rPr lang="en-US" dirty="0"/>
              <a:t>Reviewed by Product Owner</a:t>
            </a:r>
          </a:p>
          <a:p>
            <a:r>
              <a:rPr lang="en-US" dirty="0"/>
              <a:t>Passes acceptance criteria for the PBI</a:t>
            </a:r>
          </a:p>
          <a:p>
            <a:r>
              <a:rPr lang="en-US" dirty="0"/>
              <a:t>Known deployment &amp; rollback plan</a:t>
            </a:r>
          </a:p>
          <a:p>
            <a:r>
              <a:rPr lang="en-US" dirty="0"/>
              <a:t>Deployment plan reviewed by Ops</a:t>
            </a:r>
          </a:p>
          <a:p>
            <a:r>
              <a:rPr lang="en-US" dirty="0"/>
              <a:t>Database changes reviewed by DBAs</a:t>
            </a:r>
          </a:p>
          <a:p>
            <a:r>
              <a:rPr lang="en-US" dirty="0"/>
              <a:t>Load tested</a:t>
            </a:r>
          </a:p>
          <a:p>
            <a:r>
              <a:rPr lang="en-US" dirty="0"/>
              <a:t>Deployed to Production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504950"/>
            <a:ext cx="3983237" cy="322230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92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6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a Written </a:t>
            </a:r>
            <a:r>
              <a:rPr lang="en-US" dirty="0" err="1"/>
              <a:t>DoD</a:t>
            </a:r>
            <a:r>
              <a:rPr lang="en-US" dirty="0"/>
              <a:t> so Important?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Makes it clear what all the steps are</a:t>
            </a:r>
          </a:p>
          <a:p>
            <a:endParaRPr lang="en-US" dirty="0"/>
          </a:p>
          <a:p>
            <a:r>
              <a:rPr lang="en-US" dirty="0"/>
              <a:t>Everyone can look at the steps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/>
              <a:t>shared understanding</a:t>
            </a:r>
          </a:p>
          <a:p>
            <a:endParaRPr lang="en-US" dirty="0"/>
          </a:p>
          <a:p>
            <a:r>
              <a:rPr lang="en-US" dirty="0"/>
              <a:t>Helps with team-based estimation</a:t>
            </a:r>
          </a:p>
          <a:p>
            <a:endParaRPr lang="en-US" dirty="0"/>
          </a:p>
          <a:p>
            <a:r>
              <a:rPr lang="en-US" dirty="0"/>
              <a:t>Helps minimize or eliminate Technical Debt</a:t>
            </a:r>
          </a:p>
          <a:p>
            <a:endParaRPr lang="en-US" dirty="0"/>
          </a:p>
          <a:p>
            <a:r>
              <a:rPr lang="en-US" dirty="0"/>
              <a:t>Helps to manage management expectations</a:t>
            </a:r>
          </a:p>
          <a:p>
            <a:endParaRPr lang="en-US" dirty="0"/>
          </a:p>
          <a:p>
            <a:r>
              <a:rPr lang="en-US" dirty="0"/>
              <a:t>Helps with the “two second change” request</a:t>
            </a:r>
          </a:p>
        </p:txBody>
      </p:sp>
    </p:spTree>
    <p:extLst>
      <p:ext uri="{BB962C8B-B14F-4D97-AF65-F5344CB8AC3E}">
        <p14:creationId xmlns:p14="http://schemas.microsoft.com/office/powerpoint/2010/main" val="8544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Visual Studio</a:t>
            </a:r>
            <a:br>
              <a:rPr lang="en-US" dirty="0"/>
            </a:br>
            <a:r>
              <a:rPr lang="en-US" dirty="0"/>
              <a:t>help you to automate your</a:t>
            </a:r>
            <a:br>
              <a:rPr lang="en-US" dirty="0"/>
            </a:br>
            <a:r>
              <a:rPr lang="en-US" dirty="0"/>
              <a:t>DoD </a:t>
            </a:r>
            <a:r>
              <a:rPr lang="en-US"/>
              <a:t>and streamline your path to DoD.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</a:t>
            </a:r>
            <a:r>
              <a:rPr lang="en-US"/>
              <a:t>a lot of demos…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Backlog Management / Refinement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Daily Scrum</a:t>
            </a:r>
          </a:p>
          <a:p>
            <a:endParaRPr lang="en-US" dirty="0"/>
          </a:p>
          <a:p>
            <a:r>
              <a:rPr lang="en-US" dirty="0"/>
              <a:t>Situational Awareness</a:t>
            </a:r>
          </a:p>
          <a:p>
            <a:pPr lvl="1"/>
            <a:r>
              <a:rPr lang="en-US" dirty="0"/>
              <a:t>Home Page</a:t>
            </a:r>
          </a:p>
          <a:p>
            <a:pPr lvl="1"/>
            <a:r>
              <a:rPr lang="en-US" dirty="0"/>
              <a:t>Team Rooms</a:t>
            </a:r>
          </a:p>
          <a:p>
            <a:pPr lvl="1"/>
            <a:r>
              <a:rPr lang="en-US" dirty="0"/>
              <a:t>Charting</a:t>
            </a:r>
          </a:p>
          <a:p>
            <a:r>
              <a:rPr lang="en-US" dirty="0"/>
              <a:t>“QA” Test Tracking</a:t>
            </a:r>
          </a:p>
          <a:p>
            <a:r>
              <a:rPr lang="en-US" dirty="0"/>
              <a:t>Automated Build + DoD</a:t>
            </a:r>
          </a:p>
          <a:p>
            <a:r>
              <a:rPr lang="en-US" dirty="0"/>
              <a:t>Lightweight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Benjamin\AppData\Local\Temp\SNAGHTML1c47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063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2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5" y="4196521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230391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/>
          </a:p>
          <a:p>
            <a:r>
              <a:rPr lang="en-US" sz="1400" dirty="0"/>
              <a:t>Consultant, Coach, &amp; Trainer</a:t>
            </a:r>
          </a:p>
          <a:p>
            <a:endParaRPr lang="en-US" sz="1400" dirty="0"/>
          </a:p>
          <a:p>
            <a:r>
              <a:rPr lang="en-US" sz="1400" dirty="0"/>
              <a:t>Microsoft MVP for Visual Studio ALM</a:t>
            </a:r>
          </a:p>
          <a:p>
            <a:endParaRPr lang="en-US" sz="1400" dirty="0"/>
          </a:p>
          <a:p>
            <a:r>
              <a:rPr lang="en-US" sz="1400" dirty="0"/>
              <a:t>Scrum, Team Foundation Server, Software Testing, </a:t>
            </a:r>
            <a:br>
              <a:rPr lang="en-US" sz="1400" dirty="0"/>
            </a:br>
            <a:r>
              <a:rPr lang="en-US" sz="1400" dirty="0"/>
              <a:t>Software Architecture</a:t>
            </a:r>
          </a:p>
          <a:p>
            <a:endParaRPr lang="en-US" sz="1400" dirty="0"/>
          </a:p>
          <a:p>
            <a:r>
              <a:rPr lang="en-US" sz="1400" dirty="0"/>
              <a:t>Scrum.org Classes</a:t>
            </a:r>
          </a:p>
          <a:p>
            <a:pPr lvl="1"/>
            <a:r>
              <a:rPr lang="en-US" sz="1200" dirty="0"/>
              <a:t>Professional Scrum Master (PSM)</a:t>
            </a:r>
          </a:p>
          <a:p>
            <a:pPr lvl="1"/>
            <a:r>
              <a:rPr lang="en-US" sz="1200" dirty="0"/>
              <a:t>Professional 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/>
          </a:p>
          <a:p>
            <a:r>
              <a:rPr lang="en-US" sz="1400" dirty="0"/>
              <a:t>www.benday.com,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96262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is much easier to do in </a:t>
            </a:r>
            <a:r>
              <a:rPr lang="en-US" dirty="0" err="1"/>
              <a:t>Git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23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 now 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857036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3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3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5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48241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       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1452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4159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1459780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/>
              <a:t>“You can drive with your feet.  It doesn’t mean it’s </a:t>
            </a:r>
            <a:br>
              <a:rPr lang="en-US" dirty="0"/>
            </a:br>
            <a:r>
              <a:rPr lang="en-US" dirty="0"/>
              <a:t>a good idea.” *</a:t>
            </a:r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67093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4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2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5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8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54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77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03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Overviews in the Pluralsight Library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1241861"/>
            <a:ext cx="797231" cy="6191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73926" y="1241862"/>
            <a:ext cx="3837269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Scrum Master Skills</a:t>
            </a:r>
          </a:p>
          <a:p>
            <a:pPr defTabSz="685800"/>
            <a:r>
              <a:rPr lang="en-US" sz="1500" dirty="0">
                <a:solidFill>
                  <a:srgbClr val="404040"/>
                </a:solidFill>
                <a:latin typeface="Gotham Light"/>
              </a:rPr>
              <a:t>Module 1 | Chapter 2 | Scrum Overview</a:t>
            </a:r>
          </a:p>
          <a:p>
            <a:pPr defTabSz="685800"/>
            <a:endParaRPr lang="en-US" sz="1500" dirty="0" err="1">
              <a:solidFill>
                <a:srgbClr val="404040"/>
              </a:solidFill>
              <a:latin typeface="Gotham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2720" y="1401415"/>
            <a:ext cx="7248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6 min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78392" y="1950244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2141839"/>
            <a:ext cx="797231" cy="6191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73926" y="2026692"/>
            <a:ext cx="392389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Real World Scrum </a:t>
            </a:r>
            <a:br>
              <a:rPr lang="en-US" sz="1650" dirty="0">
                <a:solidFill>
                  <a:srgbClr val="404040"/>
                </a:solidFill>
                <a:latin typeface="Gotham Medium"/>
              </a:rPr>
            </a:br>
            <a:r>
              <a:rPr lang="en-US" sz="1650" dirty="0">
                <a:solidFill>
                  <a:srgbClr val="404040"/>
                </a:solidFill>
                <a:latin typeface="Gotham Medium"/>
              </a:rPr>
              <a:t>With Team Foundation Server 2013</a:t>
            </a:r>
          </a:p>
          <a:p>
            <a:pPr defTabSz="685800"/>
            <a:r>
              <a:rPr lang="en-US" sz="1500" dirty="0">
                <a:solidFill>
                  <a:srgbClr val="404040"/>
                </a:solidFill>
                <a:latin typeface="Gotham Light"/>
              </a:rPr>
              <a:t>Module 1 | Chapter 2 | Scrum Overview</a:t>
            </a:r>
          </a:p>
          <a:p>
            <a:pPr defTabSz="685800"/>
            <a:endParaRPr lang="en-US" sz="1500" dirty="0" err="1">
              <a:solidFill>
                <a:srgbClr val="404040"/>
              </a:solidFill>
              <a:latin typeface="Gotham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2721" y="2277134"/>
            <a:ext cx="8483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43 min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1" y="3041818"/>
            <a:ext cx="797231" cy="6191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73926" y="3064940"/>
            <a:ext cx="3787094" cy="5729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685800"/>
            <a:r>
              <a:rPr lang="en-US" sz="1650" dirty="0">
                <a:solidFill>
                  <a:srgbClr val="404040"/>
                </a:solidFill>
                <a:latin typeface="Gotham Medium"/>
              </a:rPr>
              <a:t>Scrum Fundamentals </a:t>
            </a:r>
          </a:p>
          <a:p>
            <a:pPr defTabSz="685800">
              <a:spcAft>
                <a:spcPts val="450"/>
              </a:spcAft>
            </a:pPr>
            <a:r>
              <a:rPr lang="en-US" sz="1350" dirty="0">
                <a:solidFill>
                  <a:srgbClr val="FFFFFF">
                    <a:lumMod val="50000"/>
                  </a:srgbClr>
                </a:solidFill>
                <a:latin typeface="Gotham Light"/>
              </a:rPr>
              <a:t>by David Starr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82720" y="3199030"/>
            <a:ext cx="10727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404040"/>
                </a:solidFill>
                <a:latin typeface="Gotham Medium"/>
              </a:rPr>
              <a:t>3.5 hours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078392" y="2914650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078392" y="3787487"/>
            <a:ext cx="693129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90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72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your dreams)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reality)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branches to </a:t>
            </a:r>
            <a:br>
              <a:rPr lang="en-US" dirty="0"/>
            </a:br>
            <a:r>
              <a:rPr lang="en-US" dirty="0"/>
              <a:t>avoid talking to your teammates.</a:t>
            </a:r>
          </a:p>
        </p:txBody>
      </p:sp>
    </p:spTree>
    <p:extLst>
      <p:ext uri="{BB962C8B-B14F-4D97-AF65-F5344CB8AC3E}">
        <p14:creationId xmlns:p14="http://schemas.microsoft.com/office/powerpoint/2010/main" val="493334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less at once.</a:t>
            </a:r>
            <a:br>
              <a:rPr lang="en-US" dirty="0"/>
            </a:br>
            <a:r>
              <a:rPr lang="en-US" dirty="0"/>
              <a:t>Focus on done.</a:t>
            </a:r>
            <a:br>
              <a:rPr lang="en-US" dirty="0"/>
            </a:br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606183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70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0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8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6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3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</a:t>
            </a:r>
            <a:br>
              <a:rPr lang="en-US" dirty="0"/>
            </a:br>
            <a:r>
              <a:rPr lang="en-US" dirty="0"/>
              <a:t>the fastest Scrum </a:t>
            </a:r>
            <a:br>
              <a:rPr lang="en-US" dirty="0"/>
            </a:br>
            <a:r>
              <a:rPr lang="en-US" dirty="0"/>
              <a:t>overview of all time...</a:t>
            </a:r>
          </a:p>
        </p:txBody>
      </p:sp>
    </p:spTree>
    <p:extLst>
      <p:ext uri="{BB962C8B-B14F-4D97-AF65-F5344CB8AC3E}">
        <p14:creationId xmlns:p14="http://schemas.microsoft.com/office/powerpoint/2010/main" val="833033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0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2130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73438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stop in order to </a:t>
            </a:r>
            <a:br>
              <a:rPr lang="en-US" dirty="0"/>
            </a:br>
            <a:r>
              <a:rPr lang="en-US" dirty="0"/>
              <a:t>keep yourself honest.</a:t>
            </a:r>
          </a:p>
        </p:txBody>
      </p:sp>
    </p:spTree>
    <p:extLst>
      <p:ext uri="{BB962C8B-B14F-4D97-AF65-F5344CB8AC3E}">
        <p14:creationId xmlns:p14="http://schemas.microsoft.com/office/powerpoint/2010/main" val="4203264933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921</Words>
  <Application>Microsoft Office PowerPoint</Application>
  <PresentationFormat>On-screen Show (16:9)</PresentationFormat>
  <Paragraphs>417</Paragraphs>
  <Slides>61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61</vt:i4>
      </vt:variant>
    </vt:vector>
  </HeadingPairs>
  <TitlesOfParts>
    <vt:vector size="84" baseType="lpstr">
      <vt:lpstr>ＭＳ Ｐゴシック</vt:lpstr>
      <vt:lpstr>Arial</vt:lpstr>
      <vt:lpstr>Arial Bold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1_Visual Studio Live! Redmond 2014</vt:lpstr>
      <vt:lpstr>PowerPoint Presentation</vt:lpstr>
      <vt:lpstr>PowerPoint Presentation</vt:lpstr>
      <vt:lpstr>Benjamin Day</vt:lpstr>
      <vt:lpstr>Got                          ?</vt:lpstr>
      <vt:lpstr>Scrum Overviews in the Pluralsight Library</vt:lpstr>
      <vt:lpstr>And now,  the fastest Scrum  overview of all time...</vt:lpstr>
      <vt:lpstr>PowerPoint Presentation</vt:lpstr>
      <vt:lpstr>It’s all about  done, working software.</vt:lpstr>
      <vt:lpstr>You stop in order to  keep yourself honest.</vt:lpstr>
      <vt:lpstr>Manage your risk in  the face of uncertainty.</vt:lpstr>
      <vt:lpstr>Eliminate waste.</vt:lpstr>
      <vt:lpstr>It’s all about  done, working software.</vt:lpstr>
      <vt:lpstr>PowerPoint Presentation</vt:lpstr>
      <vt:lpstr>Where does TFS fit in?</vt:lpstr>
      <vt:lpstr>TFS + Scrum</vt:lpstr>
      <vt:lpstr>TFS + Scrum + Real World</vt:lpstr>
      <vt:lpstr>PowerPoint Presentation</vt:lpstr>
      <vt:lpstr>Do you have a  Definition of Done?</vt:lpstr>
      <vt:lpstr>A written DoD is a list of everything that is required before you can say a PBI is Done.</vt:lpstr>
      <vt:lpstr>Here’s a hint:</vt:lpstr>
      <vt:lpstr>It’s a lot more than “the code compiles and is checked in.”</vt:lpstr>
      <vt:lpstr>Sample Definition of Done (DoD)</vt:lpstr>
      <vt:lpstr>Why is a Written DoD so Important?</vt:lpstr>
      <vt:lpstr>TFS + Visual Studio help you to automate your DoD and streamline your path to DoD.</vt:lpstr>
      <vt:lpstr>And now a lot of demos…</vt:lpstr>
      <vt:lpstr>Demos</vt:lpstr>
      <vt:lpstr>PowerPoint Presentation</vt:lpstr>
      <vt:lpstr>Any last questions?</vt:lpstr>
      <vt:lpstr>Thank you.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2016-05-18T16:14:00Z</dcterms:modified>
</cp:coreProperties>
</file>