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</p:sldMasterIdLst>
  <p:notesMasterIdLst>
    <p:notesMasterId r:id="rId26"/>
  </p:notesMasterIdLst>
  <p:handoutMasterIdLst>
    <p:handoutMasterId r:id="rId27"/>
  </p:handoutMasterIdLst>
  <p:sldIdLst>
    <p:sldId id="320" r:id="rId5"/>
    <p:sldId id="260" r:id="rId6"/>
    <p:sldId id="261" r:id="rId7"/>
    <p:sldId id="321" r:id="rId8"/>
    <p:sldId id="322" r:id="rId9"/>
    <p:sldId id="323" r:id="rId10"/>
    <p:sldId id="324" r:id="rId11"/>
    <p:sldId id="325" r:id="rId12"/>
    <p:sldId id="326" r:id="rId13"/>
    <p:sldId id="337" r:id="rId14"/>
    <p:sldId id="327" r:id="rId15"/>
    <p:sldId id="328" r:id="rId16"/>
    <p:sldId id="329" r:id="rId17"/>
    <p:sldId id="334" r:id="rId18"/>
    <p:sldId id="335" r:id="rId19"/>
    <p:sldId id="336" r:id="rId20"/>
    <p:sldId id="338" r:id="rId21"/>
    <p:sldId id="339" r:id="rId22"/>
    <p:sldId id="340" r:id="rId23"/>
    <p:sldId id="284" r:id="rId24"/>
    <p:sldId id="28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191ABA-8114-4A0E-B239-9D68A4F78F72}">
          <p14:sldIdLst>
            <p14:sldId id="320"/>
            <p14:sldId id="260"/>
            <p14:sldId id="261"/>
          </p14:sldIdLst>
        </p14:section>
        <p14:section name="Content" id="{28BBA5EB-0840-4529-813A-36877CF8F824}">
          <p14:sldIdLst>
            <p14:sldId id="321"/>
            <p14:sldId id="322"/>
            <p14:sldId id="323"/>
            <p14:sldId id="324"/>
            <p14:sldId id="325"/>
            <p14:sldId id="326"/>
            <p14:sldId id="337"/>
            <p14:sldId id="327"/>
            <p14:sldId id="328"/>
            <p14:sldId id="329"/>
            <p14:sldId id="334"/>
            <p14:sldId id="335"/>
            <p14:sldId id="336"/>
            <p14:sldId id="338"/>
            <p14:sldId id="339"/>
            <p14:sldId id="340"/>
          </p14:sldIdLst>
        </p14:section>
        <p14:section name="Outro" id="{5BD43C3C-0235-4BCC-AD3B-6B3C70F78E57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5" autoAdjust="0"/>
    <p:restoredTop sz="87600" autoAdjust="0"/>
  </p:normalViewPr>
  <p:slideViewPr>
    <p:cSldViewPr>
      <p:cViewPr varScale="1">
        <p:scale>
          <a:sx n="67" d="100"/>
          <a:sy n="67" d="100"/>
        </p:scale>
        <p:origin x="54" y="1197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92723-7C9D-45E4-B639-C49E363F41A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24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EF7D8-C4C5-48E6-86EE-A579907C2EB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6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DE78A-A427-458B-850B-D4814E62A0D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40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57A46-873C-4F38-8DCE-0D5852C7718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660F9-A443-4EB7-839C-F47031CC79F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4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E89EF-AB14-443C-A88A-95B0D897272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10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A1BFD-3B8E-44E0-AF42-514370A11DD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7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44AF1-1410-48DD-B7BA-7114639C192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9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06C5A-CE73-4DEB-8FB0-EE0645D98AA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46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E89C1-D765-47E5-806F-358082DA138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6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43746-3DB4-4546-AC8E-AF5154B8667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4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B1E03-A1D3-42DD-B1E3-D23AFA3741D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3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893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Arial" charset="0"/>
                <a:cs typeface="+mn-cs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Arial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Role-based Security Stinks:</a:t>
            </a:r>
            <a:br>
              <a:rPr lang="en-US" sz="4400" b="1" kern="0" dirty="0">
                <a:solidFill>
                  <a:srgbClr val="FEE5BC"/>
                </a:solidFill>
                <a:effectLst/>
              </a:rPr>
            </a:br>
            <a:r>
              <a:rPr lang="en-US" sz="4400" b="1" kern="0" dirty="0">
                <a:solidFill>
                  <a:srgbClr val="FEE5BC"/>
                </a:solidFill>
                <a:effectLst/>
              </a:rPr>
              <a:t>Better </a:t>
            </a:r>
            <a:r>
              <a:rPr lang="en-US" sz="4400" b="1" kern="0">
                <a:solidFill>
                  <a:srgbClr val="FEE5BC"/>
                </a:solidFill>
                <a:effectLst/>
              </a:rPr>
              <a:t>Authorization in ASP.NET</a:t>
            </a:r>
            <a:endParaRPr lang="en-US" sz="4400" b="1" kern="0" dirty="0">
              <a:solidFill>
                <a:srgbClr val="FEE5BC"/>
              </a:solidFill>
              <a:effectLst/>
            </a:endParaRP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Claims-based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Declarative security</a:t>
            </a:r>
          </a:p>
          <a:p>
            <a:endParaRPr lang="en-US" dirty="0"/>
          </a:p>
          <a:p>
            <a:r>
              <a:rPr lang="en-US" dirty="0" err="1"/>
              <a:t>System.Security.Claims</a:t>
            </a:r>
            <a:r>
              <a:rPr lang="en-US" dirty="0"/>
              <a:t> namespace</a:t>
            </a:r>
          </a:p>
          <a:p>
            <a:endParaRPr lang="en-US" dirty="0"/>
          </a:p>
          <a:p>
            <a:r>
              <a:rPr lang="en-US" dirty="0"/>
              <a:t>Name / Value 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“Rights-based” Security?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Architecture for using Claims in the app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Breaks “what you can do” into small pieces </a:t>
            </a:r>
            <a:r>
              <a:rPr lang="en-US" altLang="en-US" sz="2400" dirty="0">
                <a:sym typeface="Wingdings" panose="05000000000000000000" pitchFamily="2" charset="2"/>
              </a:rPr>
              <a:t> Rights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Rights have context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User is granted rights to perform an action on a particular item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User’s permissions (principal) becomes the set of these small granted rights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Database Perspective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br>
              <a:rPr lang="en-US" altLang="en-US" sz="2400" dirty="0">
                <a:sym typeface="Wingdings" panose="05000000000000000000" pitchFamily="2" charset="2"/>
              </a:rPr>
            </a:br>
            <a:r>
              <a:rPr lang="en-US" altLang="en-US" sz="2400" dirty="0">
                <a:sym typeface="Wingdings" panose="05000000000000000000" pitchFamily="2" charset="2"/>
              </a:rPr>
              <a:t>	E</a:t>
            </a:r>
            <a:r>
              <a:rPr lang="en-US" altLang="en-US" sz="2400" dirty="0"/>
              <a:t>stablishes row-level permissions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6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Roles vs. Claims / Rights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2000" dirty="0"/>
              <a:t>Roles are broad</a:t>
            </a:r>
          </a:p>
          <a:p>
            <a:pPr lvl="1"/>
            <a:r>
              <a:rPr lang="en-US" altLang="en-US" sz="1800" dirty="0"/>
              <a:t>Secure large sections of an app</a:t>
            </a:r>
          </a:p>
          <a:p>
            <a:pPr lvl="1"/>
            <a:r>
              <a:rPr lang="en-US" altLang="en-US" sz="1800" dirty="0"/>
              <a:t>Grant blanket permissions to all securable items</a:t>
            </a:r>
          </a:p>
          <a:p>
            <a:pPr lvl="2"/>
            <a:r>
              <a:rPr lang="en-US" altLang="en-US" sz="1600" dirty="0"/>
              <a:t>No context</a:t>
            </a:r>
          </a:p>
          <a:p>
            <a:r>
              <a:rPr lang="en-US" altLang="en-US" sz="2000" dirty="0"/>
              <a:t>Rights are granular</a:t>
            </a:r>
          </a:p>
          <a:p>
            <a:pPr lvl="1"/>
            <a:r>
              <a:rPr lang="en-US" altLang="en-US" sz="1800" dirty="0"/>
              <a:t>Uses a Claim</a:t>
            </a:r>
          </a:p>
          <a:p>
            <a:pPr lvl="1"/>
            <a:r>
              <a:rPr lang="en-US" altLang="en-US" sz="1800" dirty="0"/>
              <a:t>Permissions relate to one item</a:t>
            </a:r>
          </a:p>
          <a:p>
            <a:pPr lvl="2"/>
            <a:r>
              <a:rPr lang="en-US" altLang="en-US" sz="1600" dirty="0"/>
              <a:t>Have context</a:t>
            </a:r>
          </a:p>
          <a:p>
            <a:pPr lvl="1"/>
            <a:r>
              <a:rPr lang="en-US" altLang="en-US" sz="1800" dirty="0"/>
              <a:t>Secure at the operation level</a:t>
            </a:r>
          </a:p>
          <a:p>
            <a:pPr lvl="1"/>
            <a:r>
              <a:rPr lang="en-US" altLang="en-US" sz="1800" dirty="0"/>
              <a:t>Reduce actions to the least common denominator</a:t>
            </a:r>
          </a:p>
          <a:p>
            <a:pPr lvl="1"/>
            <a:r>
              <a:rPr lang="en-US" altLang="en-US" sz="1800" dirty="0"/>
              <a:t>Store permissions as small pieces </a:t>
            </a:r>
            <a:r>
              <a:rPr lang="en-US" altLang="en-US" sz="1800" dirty="0">
                <a:sym typeface="Wingdings" panose="05000000000000000000" pitchFamily="2" charset="2"/>
              </a:rPr>
              <a:t> f</a:t>
            </a:r>
            <a:r>
              <a:rPr lang="en-US" altLang="en-US" sz="1800" dirty="0"/>
              <a:t>lexibility</a:t>
            </a:r>
          </a:p>
        </p:txBody>
      </p:sp>
    </p:spTree>
    <p:extLst>
      <p:ext uri="{BB962C8B-B14F-4D97-AF65-F5344CB8AC3E}">
        <p14:creationId xmlns:p14="http://schemas.microsoft.com/office/powerpoint/2010/main" val="25533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Claims-Based Security To Do’s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During development, identify</a:t>
            </a:r>
          </a:p>
          <a:p>
            <a:pPr lvl="1"/>
            <a:r>
              <a:rPr lang="en-US" altLang="en-US" dirty="0"/>
              <a:t>Securable Items</a:t>
            </a:r>
          </a:p>
          <a:p>
            <a:pPr lvl="1"/>
            <a:r>
              <a:rPr lang="en-US" altLang="en-US" dirty="0"/>
              <a:t>Securable Actions (Rights)</a:t>
            </a:r>
          </a:p>
          <a:p>
            <a:pPr lvl="1"/>
            <a:r>
              <a:rPr lang="en-US" altLang="en-US" dirty="0"/>
              <a:t>Broad Rights (Roles)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Keep these as actions as small (granular) as possible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6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Ease of Administration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User Groups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Group similar users together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Assign rights / roles for the group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Eliminates the bother of administering users individually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Item Groups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Group similar securable items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Like a “folder”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Minimizes the number of “right grants” you need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Library has thousands of items (entries)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Rights are granted at run-time</a:t>
            </a:r>
          </a:p>
        </p:txBody>
      </p:sp>
    </p:spTree>
    <p:extLst>
      <p:ext uri="{BB962C8B-B14F-4D97-AF65-F5344CB8AC3E}">
        <p14:creationId xmlns:p14="http://schemas.microsoft.com/office/powerpoint/2010/main" val="34449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Hooking into .NET Security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System.Security.Principal</a:t>
            </a:r>
            <a:r>
              <a:rPr lang="en-US" altLang="en-US" dirty="0"/>
              <a:t> namespace</a:t>
            </a:r>
          </a:p>
          <a:p>
            <a:r>
              <a:rPr lang="en-US" altLang="en-US" dirty="0"/>
              <a:t>Use </a:t>
            </a:r>
            <a:r>
              <a:rPr lang="en-US" altLang="en-US" dirty="0" err="1"/>
              <a:t>IIdentity</a:t>
            </a:r>
            <a:r>
              <a:rPr lang="en-US" altLang="en-US" dirty="0"/>
              <a:t> to establish “who you are”</a:t>
            </a:r>
          </a:p>
          <a:p>
            <a:r>
              <a:rPr lang="en-US" altLang="en-US" dirty="0"/>
              <a:t>Use </a:t>
            </a:r>
            <a:r>
              <a:rPr lang="en-US" altLang="en-US" dirty="0" err="1"/>
              <a:t>IPrincipal</a:t>
            </a:r>
            <a:r>
              <a:rPr lang="en-US" altLang="en-US" dirty="0"/>
              <a:t> to establish “what you can do”</a:t>
            </a:r>
          </a:p>
          <a:p>
            <a:r>
              <a:rPr lang="en-US" altLang="en-US" dirty="0" err="1"/>
              <a:t>IPrincipal</a:t>
            </a:r>
            <a:r>
              <a:rPr lang="en-US" altLang="en-US" dirty="0"/>
              <a:t> can be set onto </a:t>
            </a:r>
          </a:p>
          <a:p>
            <a:pPr lvl="1"/>
            <a:r>
              <a:rPr lang="en-US" altLang="en-US" dirty="0" err="1"/>
              <a:t>Thread.CurrentPrincipal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HttpContext.User</a:t>
            </a:r>
            <a:endParaRPr lang="en-US" altLang="en-US" dirty="0"/>
          </a:p>
          <a:p>
            <a:r>
              <a:rPr lang="en-US" altLang="en-US" dirty="0" err="1"/>
              <a:t>IPrincipal</a:t>
            </a:r>
            <a:r>
              <a:rPr lang="en-US" altLang="en-US" dirty="0"/>
              <a:t> is available in all tiers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9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IPrincipal Through The Tiers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ASP.MVC / Web API</a:t>
            </a:r>
          </a:p>
          <a:p>
            <a:pPr lvl="1"/>
            <a:r>
              <a:rPr lang="en-US" altLang="en-US" dirty="0"/>
              <a:t>Should check </a:t>
            </a:r>
            <a:r>
              <a:rPr lang="en-US" altLang="en-US" dirty="0" err="1"/>
              <a:t>IPrincipal</a:t>
            </a:r>
            <a:r>
              <a:rPr lang="en-US" altLang="en-US" dirty="0"/>
              <a:t> to avoid giving the user an opportunity to </a:t>
            </a:r>
            <a:r>
              <a:rPr lang="en-US" altLang="en-US" i="1" dirty="0"/>
              <a:t>cause</a:t>
            </a:r>
            <a:r>
              <a:rPr lang="en-US" altLang="en-US" dirty="0"/>
              <a:t> security exceptions</a:t>
            </a:r>
          </a:p>
          <a:p>
            <a:r>
              <a:rPr lang="en-US" altLang="en-US" dirty="0"/>
              <a:t>Other Tier(s)</a:t>
            </a:r>
          </a:p>
          <a:p>
            <a:pPr lvl="1"/>
            <a:r>
              <a:rPr lang="en-US" altLang="en-US" dirty="0"/>
              <a:t>Makes certain that the users cannot access data or perform unauthorized operations</a:t>
            </a:r>
          </a:p>
          <a:p>
            <a:pPr lvl="1"/>
            <a:r>
              <a:rPr lang="en-US" altLang="en-US" dirty="0"/>
              <a:t>(Optional) Filter unauthorized records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18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ASP.NET MVC Security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AspNetUsers</a:t>
            </a:r>
            <a:endParaRPr lang="en-US" dirty="0"/>
          </a:p>
          <a:p>
            <a:pPr lvl="1"/>
            <a:r>
              <a:rPr lang="en-US" dirty="0"/>
              <a:t>User account info</a:t>
            </a:r>
          </a:p>
          <a:p>
            <a:pPr lvl="1"/>
            <a:r>
              <a:rPr lang="en-US" dirty="0"/>
              <a:t>Local accounts</a:t>
            </a:r>
          </a:p>
          <a:p>
            <a:pPr lvl="1"/>
            <a:r>
              <a:rPr lang="en-US" dirty="0"/>
              <a:t>Username, password,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AspNetUserLogins</a:t>
            </a:r>
            <a:endParaRPr lang="en-US" dirty="0"/>
          </a:p>
          <a:p>
            <a:pPr lvl="1"/>
            <a:r>
              <a:rPr lang="en-US" dirty="0"/>
              <a:t>“Social” logins</a:t>
            </a:r>
          </a:p>
          <a:p>
            <a:pPr lvl="1"/>
            <a:r>
              <a:rPr lang="en-US" dirty="0"/>
              <a:t>Mappings between external logins &amp; local info</a:t>
            </a:r>
          </a:p>
          <a:p>
            <a:pPr lvl="1"/>
            <a:r>
              <a:rPr lang="en-US" dirty="0"/>
              <a:t>Microsoft Account, </a:t>
            </a:r>
            <a:br>
              <a:rPr lang="en-US" dirty="0"/>
            </a:br>
            <a:r>
              <a:rPr lang="en-US" dirty="0"/>
              <a:t>Facebook, Twitter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AspNetRoles</a:t>
            </a:r>
            <a:endParaRPr lang="en-US" dirty="0"/>
          </a:p>
          <a:p>
            <a:pPr lvl="1"/>
            <a:r>
              <a:rPr lang="en-US" dirty="0"/>
              <a:t>List of roles in application</a:t>
            </a:r>
          </a:p>
          <a:p>
            <a:r>
              <a:rPr lang="en-US" dirty="0" err="1"/>
              <a:t>AspNetUserRoles</a:t>
            </a:r>
            <a:endParaRPr lang="en-US" dirty="0"/>
          </a:p>
          <a:p>
            <a:pPr lvl="1"/>
            <a:r>
              <a:rPr lang="en-US" dirty="0"/>
              <a:t>Roles per user</a:t>
            </a:r>
          </a:p>
          <a:p>
            <a:r>
              <a:rPr lang="en-US" dirty="0" err="1"/>
              <a:t>AspNetUserClaims</a:t>
            </a:r>
            <a:endParaRPr lang="en-US" dirty="0"/>
          </a:p>
          <a:p>
            <a:pPr lvl="1"/>
            <a:r>
              <a:rPr lang="en-US" dirty="0"/>
              <a:t>Custom claims</a:t>
            </a:r>
          </a:p>
          <a:p>
            <a:pPr lvl="1"/>
            <a:r>
              <a:rPr lang="en-US" dirty="0" err="1"/>
              <a:t>ClaimType</a:t>
            </a:r>
            <a:endParaRPr lang="en-US" dirty="0"/>
          </a:p>
          <a:p>
            <a:pPr lvl="1"/>
            <a:r>
              <a:rPr lang="en-US" dirty="0" err="1"/>
              <a:t>ClaimValue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Claims at Login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ApplicationUser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Extends </a:t>
            </a:r>
            <a:r>
              <a:rPr lang="en-US" dirty="0" err="1"/>
              <a:t>System.Security.Claims.IdentityUser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GenerateUserIdentityAsync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Any claims adjustments go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Demos in ASP.NET </a:t>
            </a:r>
          </a:p>
          <a:p>
            <a:pPr lvl="1"/>
            <a:r>
              <a:rPr lang="en-US" dirty="0"/>
              <a:t>Roles</a:t>
            </a:r>
          </a:p>
          <a:p>
            <a:pPr lvl="1"/>
            <a:r>
              <a:rPr lang="en-US" dirty="0"/>
              <a:t>Claims</a:t>
            </a:r>
          </a:p>
          <a:p>
            <a:endParaRPr lang="en-US" dirty="0"/>
          </a:p>
          <a:p>
            <a:r>
              <a:rPr lang="en-US" dirty="0"/>
              <a:t>Demos in ASP.NET Core</a:t>
            </a:r>
          </a:p>
          <a:p>
            <a:pPr lvl="1"/>
            <a:r>
              <a:rPr lang="en-US"/>
              <a:t>Policies</a:t>
            </a:r>
          </a:p>
          <a:p>
            <a:pPr lvl="1"/>
            <a:r>
              <a:rPr lang="en-US" dirty="0"/>
              <a:t>Microsoft Account Provider</a:t>
            </a:r>
          </a:p>
        </p:txBody>
      </p:sp>
    </p:spTree>
    <p:extLst>
      <p:ext uri="{BB962C8B-B14F-4D97-AF65-F5344CB8AC3E}">
        <p14:creationId xmlns:p14="http://schemas.microsoft.com/office/powerpoint/2010/main" val="100650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/>
          </a:p>
          <a:p>
            <a:r>
              <a:rPr lang="en-US" sz="1400" dirty="0"/>
              <a:t>Consultant, Coach, &amp; Trainer</a:t>
            </a:r>
          </a:p>
          <a:p>
            <a:endParaRPr lang="en-US" sz="1400" dirty="0"/>
          </a:p>
          <a:p>
            <a:r>
              <a:rPr lang="en-US" sz="1400" dirty="0"/>
              <a:t>Microsoft MVP for Visual Studio ALM</a:t>
            </a:r>
          </a:p>
          <a:p>
            <a:endParaRPr lang="en-US" sz="1400" dirty="0"/>
          </a:p>
          <a:p>
            <a:r>
              <a:rPr lang="en-US" sz="1400" dirty="0"/>
              <a:t>Scrum, Team Foundation Server, Software Testing, </a:t>
            </a:r>
            <a:br>
              <a:rPr lang="en-US" sz="1400" dirty="0"/>
            </a:br>
            <a:r>
              <a:rPr lang="en-US" sz="1400" dirty="0"/>
              <a:t>Software Architecture</a:t>
            </a:r>
          </a:p>
          <a:p>
            <a:endParaRPr lang="en-US" sz="1400" dirty="0"/>
          </a:p>
          <a:p>
            <a:r>
              <a:rPr lang="en-US" sz="1400" dirty="0"/>
              <a:t>Scrum.org Classes</a:t>
            </a:r>
          </a:p>
          <a:p>
            <a:pPr lvl="1"/>
            <a:r>
              <a:rPr lang="en-US" sz="1200" dirty="0"/>
              <a:t>Professional Scrum Master (PSM)</a:t>
            </a:r>
          </a:p>
          <a:p>
            <a:pPr lvl="1"/>
            <a:r>
              <a:rPr lang="en-US" sz="1200" dirty="0"/>
              <a:t>Professional 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/>
          </a:p>
          <a:p>
            <a:r>
              <a:rPr lang="en-US" sz="1400" dirty="0"/>
              <a:t>www.benday.com,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2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5" y="4196521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230391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                       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452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Goal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Design a flexible authorization framework</a:t>
            </a:r>
          </a:p>
          <a:p>
            <a:r>
              <a:rPr lang="en-US" altLang="en-US" dirty="0"/>
              <a:t>Security constraints within the application should be configurable at runtime</a:t>
            </a:r>
          </a:p>
          <a:p>
            <a:r>
              <a:rPr lang="en-US" altLang="en-US" dirty="0"/>
              <a:t>User permissions can vary between different instances of the same object</a:t>
            </a:r>
          </a:p>
          <a:p>
            <a:r>
              <a:rPr lang="en-US" altLang="en-US" dirty="0"/>
              <a:t>Works with .NET Security </a:t>
            </a:r>
          </a:p>
          <a:p>
            <a:r>
              <a:rPr lang="en-US" altLang="en-US" dirty="0"/>
              <a:t>Easy to administer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6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“Role-based” Security?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Application authorization is based on membership in roles</a:t>
            </a:r>
          </a:p>
          <a:p>
            <a:r>
              <a:rPr lang="en-US" altLang="en-US" dirty="0"/>
              <a:t>Based on </a:t>
            </a:r>
            <a:r>
              <a:rPr lang="en-US" altLang="en-US" dirty="0" err="1"/>
              <a:t>IPrincipal</a:t>
            </a:r>
            <a:endParaRPr lang="en-US" altLang="en-US" dirty="0"/>
          </a:p>
          <a:p>
            <a:pPr lvl="1"/>
            <a:r>
              <a:rPr lang="en-US" altLang="en-US" dirty="0" err="1"/>
              <a:t>System.Security.Principal</a:t>
            </a:r>
            <a:endParaRPr lang="en-US" altLang="en-US" dirty="0"/>
          </a:p>
          <a:p>
            <a:pPr lvl="1"/>
            <a:r>
              <a:rPr lang="en-US" altLang="en-US" dirty="0" err="1"/>
              <a:t>IsInRole</a:t>
            </a:r>
            <a:r>
              <a:rPr lang="en-US" altLang="en-US" dirty="0"/>
              <a:t>(string </a:t>
            </a:r>
            <a:r>
              <a:rPr lang="en-US" altLang="en-US" dirty="0" err="1"/>
              <a:t>roleName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WindowsPrincipal</a:t>
            </a:r>
            <a:endParaRPr lang="en-US" altLang="en-US" dirty="0"/>
          </a:p>
          <a:p>
            <a:pPr lvl="1"/>
            <a:r>
              <a:rPr lang="en-US" altLang="en-US" dirty="0"/>
              <a:t>Role Name = Group Name</a:t>
            </a:r>
          </a:p>
          <a:p>
            <a:pPr lvl="1"/>
            <a:r>
              <a:rPr lang="en-US" altLang="en-US" dirty="0"/>
              <a:t>Uses user’s Windows group membership to do authorization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0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HR Application</a:t>
            </a:r>
          </a:p>
        </p:txBody>
      </p:sp>
      <p:graphicFrame>
        <p:nvGraphicFramePr>
          <p:cNvPr id="297990" name="Object 6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6779"/>
              </p:ext>
            </p:extLst>
          </p:nvPr>
        </p:nvGraphicFramePr>
        <p:xfrm>
          <a:off x="1810941" y="1038226"/>
          <a:ext cx="6105525" cy="99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9125158" imgH="1485900" progId="Excel.Sheet.8">
                  <p:embed/>
                </p:oleObj>
              </mc:Choice>
              <mc:Fallback>
                <p:oleObj name="Worksheet" r:id="rId4" imgW="9125158" imgH="1485900" progId="Excel.Sheet.8">
                  <p:embed/>
                  <p:pic>
                    <p:nvPicPr>
                      <p:cNvPr id="297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941" y="1038226"/>
                        <a:ext cx="6105525" cy="99417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543051" y="2400300"/>
            <a:ext cx="595550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350"/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1485900" y="2114551"/>
            <a:ext cx="6172200" cy="242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31800" indent="-431800" defTabSz="896938">
              <a:spcBef>
                <a:spcPct val="10000"/>
              </a:spcBef>
              <a:spcAft>
                <a:spcPct val="15000"/>
              </a:spcAft>
              <a:buSzPct val="75000"/>
              <a:buFont typeface="Wingdings" panose="05000000000000000000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63588" indent="-225425" defTabSz="896938">
              <a:spcAft>
                <a:spcPct val="25000"/>
              </a:spcAft>
              <a:buSzPct val="100000"/>
              <a:buChar char="–"/>
              <a:tabLst>
                <a:tab pos="1387475" algn="l"/>
                <a:tab pos="1706563" algn="l"/>
                <a:tab pos="2079625" algn="l"/>
              </a:tabLst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69950" defTabSz="896938">
              <a:tabLst>
                <a:tab pos="1387475" algn="l"/>
                <a:tab pos="1706563" algn="l"/>
                <a:tab pos="2079625" algn="l"/>
              </a:tabLst>
              <a:defRPr sz="1900" b="1">
                <a:solidFill>
                  <a:srgbClr val="FFCC00"/>
                </a:solidFill>
                <a:latin typeface="Tahoma" panose="020B0604030504040204" pitchFamily="34" charset="0"/>
              </a:defRPr>
            </a:lvl3pPr>
            <a:lvl4pPr marL="998538" defTabSz="896938">
              <a:spcBef>
                <a:spcPct val="20000"/>
              </a:spcBef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344613" defTabSz="896938">
              <a:spcBef>
                <a:spcPct val="20000"/>
              </a:spcBef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018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590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162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1734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950" dirty="0">
                <a:solidFill>
                  <a:schemeClr val="bg1"/>
                </a:solidFill>
              </a:rPr>
              <a:t>Hire Employee – </a:t>
            </a:r>
          </a:p>
          <a:p>
            <a:pPr lvl="1"/>
            <a:r>
              <a:rPr lang="en-US" altLang="en-US" sz="1575" dirty="0">
                <a:solidFill>
                  <a:schemeClr val="bg1"/>
                </a:solidFill>
              </a:rPr>
              <a:t>CreateEmployee.aspx</a:t>
            </a:r>
          </a:p>
          <a:p>
            <a:r>
              <a:rPr lang="en-US" altLang="en-US" sz="1950" dirty="0">
                <a:solidFill>
                  <a:schemeClr val="bg1"/>
                </a:solidFill>
              </a:rPr>
              <a:t>Edit Compensation – </a:t>
            </a:r>
          </a:p>
          <a:p>
            <a:pPr lvl="1"/>
            <a:r>
              <a:rPr lang="en-US" altLang="en-US" sz="1575" dirty="0">
                <a:solidFill>
                  <a:schemeClr val="bg1"/>
                </a:solidFill>
              </a:rPr>
              <a:t>EditSalary.aspx, EditVacationTime.aspx</a:t>
            </a:r>
          </a:p>
          <a:p>
            <a:r>
              <a:rPr lang="en-US" altLang="en-US" sz="1950" dirty="0">
                <a:solidFill>
                  <a:schemeClr val="bg1"/>
                </a:solidFill>
              </a:rPr>
              <a:t>Edit Employee Info – </a:t>
            </a:r>
          </a:p>
          <a:p>
            <a:pPr lvl="1"/>
            <a:r>
              <a:rPr lang="en-US" altLang="en-US" sz="1575" dirty="0">
                <a:solidFill>
                  <a:schemeClr val="bg1"/>
                </a:solidFill>
              </a:rPr>
              <a:t>ViewEmployee.aspx, EditContactInfo.aspx</a:t>
            </a:r>
          </a:p>
          <a:p>
            <a:endParaRPr lang="en-US" altLang="en-US" sz="19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4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950"/>
              <a:t>What if you start adding new offices?</a:t>
            </a:r>
          </a:p>
        </p:txBody>
      </p:sp>
      <p:graphicFrame>
        <p:nvGraphicFramePr>
          <p:cNvPr id="302083" name="Object 3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446758"/>
              </p:ext>
            </p:extLst>
          </p:nvPr>
        </p:nvGraphicFramePr>
        <p:xfrm>
          <a:off x="1713310" y="1189435"/>
          <a:ext cx="5929313" cy="829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4" imgW="12868102" imgH="1800502" progId="Excel.Sheet.8">
                  <p:embed/>
                </p:oleObj>
              </mc:Choice>
              <mc:Fallback>
                <p:oleObj name="Worksheet" r:id="rId4" imgW="12868102" imgH="1800502" progId="Excel.Sheet.8">
                  <p:embed/>
                  <p:pic>
                    <p:nvPicPr>
                      <p:cNvPr id="302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310" y="1189435"/>
                        <a:ext cx="5929313" cy="82986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645444" y="22562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350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1485900" y="2343151"/>
            <a:ext cx="6172200" cy="22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31800" indent="-431800" defTabSz="896938">
              <a:spcBef>
                <a:spcPct val="10000"/>
              </a:spcBef>
              <a:spcAft>
                <a:spcPct val="15000"/>
              </a:spcAft>
              <a:buSzPct val="75000"/>
              <a:buFont typeface="Wingdings" panose="05000000000000000000" pitchFamily="2" charset="2"/>
              <a:buChar char="l"/>
              <a:tabLst>
                <a:tab pos="1387475" algn="l"/>
                <a:tab pos="1706563" algn="l"/>
                <a:tab pos="2079625" algn="l"/>
              </a:tabLst>
              <a:defRPr sz="2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63588" indent="-225425" defTabSz="896938">
              <a:spcAft>
                <a:spcPct val="25000"/>
              </a:spcAft>
              <a:buSzPct val="100000"/>
              <a:buChar char="–"/>
              <a:tabLst>
                <a:tab pos="1387475" algn="l"/>
                <a:tab pos="1706563" algn="l"/>
                <a:tab pos="2079625" algn="l"/>
              </a:tabLst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69950" defTabSz="896938">
              <a:tabLst>
                <a:tab pos="1387475" algn="l"/>
                <a:tab pos="1706563" algn="l"/>
                <a:tab pos="2079625" algn="l"/>
              </a:tabLst>
              <a:defRPr sz="1900" b="1">
                <a:solidFill>
                  <a:srgbClr val="FFCC00"/>
                </a:solidFill>
                <a:latin typeface="Tahoma" panose="020B0604030504040204" pitchFamily="34" charset="0"/>
              </a:defRPr>
            </a:lvl3pPr>
            <a:lvl4pPr marL="998538" defTabSz="896938">
              <a:spcBef>
                <a:spcPct val="20000"/>
              </a:spcBef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344613" defTabSz="896938">
              <a:spcBef>
                <a:spcPct val="20000"/>
              </a:spcBef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018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590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7162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173413" defTabSz="896938" fontAlgn="base">
              <a:spcBef>
                <a:spcPct val="2000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500" dirty="0">
                <a:solidFill>
                  <a:schemeClr val="bg1"/>
                </a:solidFill>
              </a:rPr>
              <a:t>New Requirement:</a:t>
            </a:r>
          </a:p>
          <a:p>
            <a:pPr lvl="1"/>
            <a:r>
              <a:rPr lang="en-US" altLang="en-US" sz="1275" dirty="0">
                <a:solidFill>
                  <a:schemeClr val="bg1"/>
                </a:solidFill>
              </a:rPr>
              <a:t>HR Managers &amp; HR Associates have permissions only for their office </a:t>
            </a:r>
            <a:r>
              <a:rPr lang="en-US" altLang="en-US" sz="1275" dirty="0">
                <a:solidFill>
                  <a:schemeClr val="bg1"/>
                </a:solidFill>
                <a:sym typeface="Wingdings" panose="05000000000000000000" pitchFamily="2" charset="2"/>
              </a:rPr>
              <a:t> “context”</a:t>
            </a:r>
            <a:endParaRPr lang="en-US" altLang="en-US" sz="1275" dirty="0">
              <a:solidFill>
                <a:schemeClr val="bg1"/>
              </a:solidFill>
            </a:endParaRPr>
          </a:p>
          <a:p>
            <a:r>
              <a:rPr lang="en-US" altLang="en-US" sz="1500" dirty="0">
                <a:solidFill>
                  <a:schemeClr val="bg1"/>
                </a:solidFill>
              </a:rPr>
              <a:t>How to implement this using </a:t>
            </a:r>
            <a:r>
              <a:rPr lang="en-US" altLang="en-US" sz="1500" dirty="0" err="1">
                <a:solidFill>
                  <a:schemeClr val="bg1"/>
                </a:solidFill>
              </a:rPr>
              <a:t>IsInRole</a:t>
            </a:r>
            <a:r>
              <a:rPr lang="en-US" altLang="en-US" sz="1500" dirty="0">
                <a:solidFill>
                  <a:schemeClr val="bg1"/>
                </a:solidFill>
              </a:rPr>
              <a:t>()?</a:t>
            </a:r>
          </a:p>
          <a:p>
            <a:pPr lvl="1"/>
            <a:r>
              <a:rPr lang="en-US" altLang="en-US" sz="1275" dirty="0">
                <a:solidFill>
                  <a:schemeClr val="bg1"/>
                </a:solidFill>
              </a:rPr>
              <a:t>You could add the additional groups (roles) but your app will have to know what office the employee is in</a:t>
            </a:r>
          </a:p>
        </p:txBody>
      </p:sp>
    </p:spTree>
    <p:extLst>
      <p:ext uri="{BB962C8B-B14F-4D97-AF65-F5344CB8AC3E}">
        <p14:creationId xmlns:p14="http://schemas.microsoft.com/office/powerpoint/2010/main" val="253025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Complexity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What happens when even more offices are added?</a:t>
            </a:r>
          </a:p>
          <a:p>
            <a:endParaRPr lang="en-US" altLang="en-US" sz="2400" dirty="0"/>
          </a:p>
          <a:p>
            <a:r>
              <a:rPr lang="en-US" altLang="en-US" sz="2400" dirty="0"/>
              <a:t>What if you need to start adding new roles?</a:t>
            </a:r>
          </a:p>
          <a:p>
            <a:endParaRPr lang="en-US" altLang="en-US" sz="2400" dirty="0"/>
          </a:p>
          <a:p>
            <a:r>
              <a:rPr lang="en-US" altLang="en-US" sz="2400" dirty="0"/>
              <a:t>What if you want to create groups of employees for someone in HR to manage?  </a:t>
            </a:r>
          </a:p>
          <a:p>
            <a:pPr lvl="1"/>
            <a:r>
              <a:rPr lang="en-US" altLang="en-US" sz="2000" dirty="0"/>
              <a:t>Arbitrary groupings of employees across locations</a:t>
            </a:r>
          </a:p>
          <a:p>
            <a:pPr lvl="1"/>
            <a:r>
              <a:rPr lang="en-US" altLang="en-US" sz="2000" dirty="0"/>
              <a:t>One person becomes the “HR Manager” for that group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88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Role-based Security Limitations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Role-based works well until you need </a:t>
            </a:r>
            <a:r>
              <a:rPr lang="en-US" altLang="en-US" i="1" dirty="0"/>
              <a:t>context</a:t>
            </a:r>
          </a:p>
          <a:p>
            <a:pPr lvl="1"/>
            <a:r>
              <a:rPr lang="en-US" altLang="en-US" dirty="0"/>
              <a:t>Granting permissions to a particular “employee”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Broadness and lack of context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br>
              <a:rPr lang="en-US" altLang="en-US" dirty="0">
                <a:sym typeface="Wingdings" panose="05000000000000000000" pitchFamily="2" charset="2"/>
              </a:rPr>
            </a:br>
            <a:r>
              <a:rPr lang="en-US" altLang="en-US" dirty="0"/>
              <a:t>limited configurability</a:t>
            </a:r>
          </a:p>
          <a:p>
            <a:pPr lvl="1"/>
            <a:r>
              <a:rPr lang="en-US" altLang="en-US" dirty="0"/>
              <a:t>Security starts getting hard-coded</a:t>
            </a:r>
          </a:p>
          <a:p>
            <a:pPr lvl="1"/>
            <a:r>
              <a:rPr lang="en-US" altLang="en-US" dirty="0"/>
              <a:t>Not configurable at run-time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47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On-screen Show (16:9)</PresentationFormat>
  <Paragraphs>166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Tahoma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Microsoft Office Excel Worksheet</vt:lpstr>
      <vt:lpstr>PowerPoint Presentation</vt:lpstr>
      <vt:lpstr>Benjamin Day</vt:lpstr>
      <vt:lpstr>Got                          ?</vt:lpstr>
      <vt:lpstr>The Goal</vt:lpstr>
      <vt:lpstr>What is “Role-based” Security?</vt:lpstr>
      <vt:lpstr>HR Application</vt:lpstr>
      <vt:lpstr>What if you start adding new offices?</vt:lpstr>
      <vt:lpstr>More Complexity</vt:lpstr>
      <vt:lpstr>Role-based Security Limitations</vt:lpstr>
      <vt:lpstr>Claims-based Security</vt:lpstr>
      <vt:lpstr>“Rights-based” Security?</vt:lpstr>
      <vt:lpstr>Roles vs. Claims / Rights</vt:lpstr>
      <vt:lpstr>Claims-Based Security To Do’s</vt:lpstr>
      <vt:lpstr>Ease of Administration</vt:lpstr>
      <vt:lpstr>Hooking into .NET Security</vt:lpstr>
      <vt:lpstr>IPrincipal Through The Tiers</vt:lpstr>
      <vt:lpstr>ASP.NET MVC Security Schema</vt:lpstr>
      <vt:lpstr>Adjusting Claims at Login</vt:lpstr>
      <vt:lpstr>DEMOS!</vt:lpstr>
      <vt:lpstr>Any last 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2016-05-19T12:12:55Z</dcterms:modified>
</cp:coreProperties>
</file>