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</p:sldMasterIdLst>
  <p:notesMasterIdLst>
    <p:notesMasterId r:id="rId42"/>
  </p:notesMasterIdLst>
  <p:handoutMasterIdLst>
    <p:handoutMasterId r:id="rId43"/>
  </p:handoutMasterIdLst>
  <p:sldIdLst>
    <p:sldId id="258" r:id="rId4"/>
    <p:sldId id="260" r:id="rId5"/>
    <p:sldId id="261" r:id="rId6"/>
    <p:sldId id="319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3" r:id="rId16"/>
    <p:sldId id="295" r:id="rId17"/>
    <p:sldId id="297" r:id="rId18"/>
    <p:sldId id="296" r:id="rId19"/>
    <p:sldId id="298" r:id="rId20"/>
    <p:sldId id="299" r:id="rId21"/>
    <p:sldId id="300" r:id="rId22"/>
    <p:sldId id="301" r:id="rId23"/>
    <p:sldId id="303" r:id="rId24"/>
    <p:sldId id="304" r:id="rId25"/>
    <p:sldId id="316" r:id="rId26"/>
    <p:sldId id="318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02" r:id="rId36"/>
    <p:sldId id="313" r:id="rId37"/>
    <p:sldId id="314" r:id="rId38"/>
    <p:sldId id="315" r:id="rId39"/>
    <p:sldId id="317" r:id="rId40"/>
    <p:sldId id="285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1" autoAdjust="0"/>
    <p:restoredTop sz="87600" autoAdjust="0"/>
  </p:normalViewPr>
  <p:slideViewPr>
    <p:cSldViewPr>
      <p:cViewPr>
        <p:scale>
          <a:sx n="138" d="100"/>
          <a:sy n="138" d="100"/>
        </p:scale>
        <p:origin x="465" y="402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New Feature Budget</a:t>
            </a:r>
            <a:r>
              <a:rPr lang="en-US" baseline="0" dirty="0" smtClean="0"/>
              <a:t> vs. Maintenance Budget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New Feature Budget</a:t>
            </a:r>
            <a:r>
              <a:rPr lang="en-US" baseline="0" dirty="0" smtClean="0"/>
              <a:t> vs. Maintenance Budget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New Feature Budget</a:t>
            </a:r>
            <a:r>
              <a:rPr lang="en-US" baseline="0" dirty="0" smtClean="0"/>
              <a:t> vs. Maintenance Budget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85</c:v>
                </c:pt>
                <c:pt idx="13">
                  <c:v>80</c:v>
                </c:pt>
                <c:pt idx="14">
                  <c:v>75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 smtClean="0">
                <a:latin typeface="Arial" pitchFamily="34" charset="0"/>
                <a:cs typeface="Arial" pitchFamily="34" charset="0"/>
              </a:rPr>
              <a:t>Visual Studio Live! Las Vegas 2016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6DE0-BACA-4EA0-B73F-CC7DC1D7F4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3/9/2016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6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4767263"/>
            <a:ext cx="6991350" cy="273844"/>
          </a:xfrm>
        </p:spPr>
        <p:txBody>
          <a:bodyPr/>
          <a:lstStyle/>
          <a:p>
            <a:pPr algn="l"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@benday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4767263"/>
            <a:ext cx="6457950" cy="273844"/>
          </a:xfrm>
        </p:spPr>
        <p:txBody>
          <a:bodyPr/>
          <a:lstStyle>
            <a:lvl1pPr algn="l">
              <a:defRPr/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@benday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4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6838950" cy="273844"/>
          </a:xfrm>
        </p:spPr>
        <p:txBody>
          <a:bodyPr/>
          <a:lstStyle/>
          <a:p>
            <a:pPr algn="l"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@benday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@benday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1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3/9/2016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3/9/2016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4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42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65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3/9/2016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6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A657D07-0080-4173-98BF-D89FE2980184}" type="datetimeFigureOut">
              <a:rPr lang="en-US" sz="1350" smtClean="0">
                <a:solidFill>
                  <a:prstClr val="black"/>
                </a:solidFill>
              </a:rPr>
              <a:pPr defTabSz="685800"/>
              <a:t>3/9/2016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1041FD6E-A6B2-4B49-B5EB-62F4A02069C9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66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6794"/>
            <a:ext cx="4038600" cy="368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6794"/>
            <a:ext cx="4038600" cy="368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13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87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7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6858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algn="r" eaLnBrk="1" hangingPunct="1">
              <a:defRPr/>
            </a:pPr>
            <a:r>
              <a:rPr lang="en-US" sz="3200" b="1" dirty="0" smtClean="0">
                <a:solidFill>
                  <a:srgbClr val="1F497D"/>
                </a:solidFill>
                <a:latin typeface="Arial" charset="0"/>
                <a:cs typeface="+mn-cs"/>
              </a:rPr>
              <a:t>Benjamin Day</a:t>
            </a:r>
            <a:br>
              <a:rPr lang="en-US" sz="3200" b="1" dirty="0" smtClean="0">
                <a:solidFill>
                  <a:srgbClr val="1F497D"/>
                </a:solidFill>
                <a:latin typeface="Arial" charset="0"/>
                <a:cs typeface="+mn-cs"/>
              </a:rPr>
            </a:br>
            <a:r>
              <a:rPr lang="en-US" sz="3200" b="1" dirty="0" smtClean="0">
                <a:solidFill>
                  <a:srgbClr val="1F497D"/>
                </a:solidFill>
                <a:latin typeface="Arial" charset="0"/>
                <a:cs typeface="+mn-cs"/>
              </a:rPr>
              <a:t>@benday</a:t>
            </a:r>
            <a:endParaRPr lang="en-US" sz="1400" dirty="0">
              <a:solidFill>
                <a:srgbClr val="1F497D"/>
              </a:solidFill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algn="r"/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r"/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schemeClr val="accent2"/>
                </a:solidFill>
                <a:effectLst/>
              </a:rPr>
              <a:t>Unit Testing &amp; </a:t>
            </a:r>
            <a:r>
              <a:rPr lang="en-US" sz="4400" b="1" smtClean="0">
                <a:solidFill>
                  <a:schemeClr val="accent2"/>
                </a:solidFill>
                <a:effectLst/>
              </a:rPr>
              <a:t>Test-Driven Development for Mere Mortals</a:t>
            </a:r>
            <a:endParaRPr lang="en-US" sz="4400" b="1" dirty="0" smtClean="0">
              <a:solidFill>
                <a:schemeClr val="accent2"/>
              </a:solidFill>
              <a:effectLst/>
            </a:endParaRP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88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Refactoring 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refactor code</a:t>
            </a:r>
          </a:p>
          <a:p>
            <a:r>
              <a:rPr lang="en-US" dirty="0" smtClean="0"/>
              <a:t>You write some new code, too</a:t>
            </a:r>
          </a:p>
          <a:p>
            <a:r>
              <a:rPr lang="en-US" dirty="0" smtClean="0"/>
              <a:t>You check it in</a:t>
            </a:r>
          </a:p>
          <a:p>
            <a:r>
              <a:rPr lang="en-US" dirty="0" smtClean="0"/>
              <a:t>It appears to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send it to QA</a:t>
            </a:r>
          </a:p>
          <a:p>
            <a:r>
              <a:rPr lang="en-US" dirty="0" smtClean="0"/>
              <a:t>They send bugs</a:t>
            </a:r>
          </a:p>
          <a:p>
            <a:r>
              <a:rPr lang="en-US" dirty="0" smtClean="0"/>
              <a:t>You fix bugs</a:t>
            </a:r>
          </a:p>
          <a:p>
            <a:r>
              <a:rPr lang="en-US" dirty="0" smtClean="0"/>
              <a:t>You deploy to production</a:t>
            </a:r>
          </a:p>
          <a:p>
            <a:endParaRPr lang="en-US" dirty="0" smtClean="0"/>
          </a:p>
          <a:p>
            <a:r>
              <a:rPr lang="en-US" dirty="0" smtClean="0"/>
              <a:t>The world lights on 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$1m for IT to support an application.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80609" y="1389602"/>
            <a:ext cx="503729" cy="5280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46479" y="997187"/>
            <a:ext cx="2326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C00000"/>
                </a:solidFill>
                <a:latin typeface="Calibri" panose="020F0502020204030204"/>
              </a:rPr>
              <a:t>That’s looking grim.</a:t>
            </a:r>
          </a:p>
        </p:txBody>
      </p:sp>
    </p:spTree>
    <p:extLst>
      <p:ext uri="{BB962C8B-B14F-4D97-AF65-F5344CB8AC3E}">
        <p14:creationId xmlns:p14="http://schemas.microsoft.com/office/powerpoint/2010/main" val="14000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3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Debt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Little bits of not-quite-done</a:t>
            </a:r>
          </a:p>
          <a:p>
            <a:r>
              <a:rPr lang="en-US" dirty="0" smtClean="0"/>
              <a:t>Low-quality code</a:t>
            </a:r>
          </a:p>
          <a:p>
            <a:pPr lvl="1"/>
            <a:r>
              <a:rPr lang="en-US" dirty="0" smtClean="0"/>
              <a:t>8 million line methods</a:t>
            </a:r>
          </a:p>
          <a:p>
            <a:pPr lvl="1"/>
            <a:r>
              <a:rPr lang="en-US" dirty="0" smtClean="0"/>
              <a:t>Coding standards violations</a:t>
            </a:r>
          </a:p>
          <a:p>
            <a:r>
              <a:rPr lang="en-US" dirty="0" smtClean="0"/>
              <a:t>Classes with unclear names and intent</a:t>
            </a:r>
          </a:p>
          <a:p>
            <a:r>
              <a:rPr lang="en-US" dirty="0" smtClean="0"/>
              <a:t>Buggy &amp; Brittle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tests can help tackle technical debt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7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can help tackle technical debt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178143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80609" y="1389602"/>
            <a:ext cx="503729" cy="5280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46479" y="997187"/>
            <a:ext cx="2326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C00000"/>
                </a:solidFill>
                <a:latin typeface="Calibri" panose="020F0502020204030204"/>
              </a:rPr>
              <a:t>That’s looking grim.</a:t>
            </a:r>
          </a:p>
        </p:txBody>
      </p:sp>
    </p:spTree>
    <p:extLst>
      <p:ext uri="{BB962C8B-B14F-4D97-AF65-F5344CB8AC3E}">
        <p14:creationId xmlns:p14="http://schemas.microsoft.com/office/powerpoint/2010/main" val="41371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Proof that the code you’re writing actually works</a:t>
            </a:r>
          </a:p>
          <a:p>
            <a:endParaRPr lang="en-US" dirty="0" smtClean="0"/>
          </a:p>
          <a:p>
            <a:r>
              <a:rPr lang="en-US" dirty="0" smtClean="0"/>
              <a:t>Run-able by a computer</a:t>
            </a:r>
          </a:p>
          <a:p>
            <a:endParaRPr lang="en-US" dirty="0" smtClean="0"/>
          </a:p>
          <a:p>
            <a:r>
              <a:rPr lang="en-US" dirty="0" smtClean="0"/>
              <a:t>Proof that the code you wrote a long time ago still works</a:t>
            </a:r>
          </a:p>
          <a:p>
            <a:endParaRPr lang="en-US" dirty="0" smtClean="0"/>
          </a:p>
          <a:p>
            <a:r>
              <a:rPr lang="en-US" dirty="0" smtClean="0"/>
              <a:t>Automated regression tests</a:t>
            </a:r>
          </a:p>
          <a:p>
            <a:endParaRPr lang="en-US" dirty="0"/>
          </a:p>
          <a:p>
            <a:r>
              <a:rPr lang="en-US" dirty="0" smtClean="0"/>
              <a:t>Proof that bugs are still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Awesome side effects of unit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 on quality early</a:t>
            </a:r>
          </a:p>
          <a:p>
            <a:pPr lvl="1"/>
            <a:r>
              <a:rPr lang="en-US" dirty="0" smtClean="0"/>
              <a:t>Don’t rely on QA to tell you your code is broken</a:t>
            </a:r>
          </a:p>
          <a:p>
            <a:r>
              <a:rPr lang="en-US" dirty="0" smtClean="0"/>
              <a:t>Fewer low-value bugs coming back from QA</a:t>
            </a:r>
          </a:p>
          <a:p>
            <a:pPr lvl="1"/>
            <a:r>
              <a:rPr lang="en-US" dirty="0" err="1" smtClean="0"/>
              <a:t>NullReferenceException</a:t>
            </a:r>
            <a:endParaRPr lang="en-US" dirty="0" smtClean="0"/>
          </a:p>
          <a:p>
            <a:r>
              <a:rPr lang="en-US" dirty="0" smtClean="0"/>
              <a:t>QA can focus on “exploratory testing”</a:t>
            </a:r>
          </a:p>
          <a:p>
            <a:pPr lvl="1"/>
            <a:r>
              <a:rPr lang="en-US" dirty="0" smtClean="0"/>
              <a:t>Better use of QA’s time</a:t>
            </a:r>
          </a:p>
          <a:p>
            <a:r>
              <a:rPr lang="en-US" dirty="0" smtClean="0"/>
              <a:t>Refactor with confidence</a:t>
            </a:r>
          </a:p>
          <a:p>
            <a:pPr lvl="1"/>
            <a:r>
              <a:rPr lang="en-US" dirty="0" smtClean="0"/>
              <a:t>Keep your code clean</a:t>
            </a:r>
          </a:p>
          <a:p>
            <a:r>
              <a:rPr lang="en-US" dirty="0" smtClean="0"/>
              <a:t>Clean code is easier to read</a:t>
            </a:r>
          </a:p>
          <a:p>
            <a:pPr lvl="1"/>
            <a:r>
              <a:rPr lang="en-US" dirty="0" smtClean="0"/>
              <a:t>% time reading code vs. % time writing code</a:t>
            </a:r>
          </a:p>
          <a:p>
            <a:r>
              <a:rPr lang="en-US" dirty="0" smtClean="0"/>
              <a:t>Clean code is easier to build on top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structure a unit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400" dirty="0"/>
              <a:t>Unit test class tests a class in the system under test</a:t>
            </a:r>
          </a:p>
          <a:p>
            <a:pPr lvl="1" fontAlgn="ctr"/>
            <a:r>
              <a:rPr lang="en-US" dirty="0"/>
              <a:t>{</a:t>
            </a:r>
            <a:r>
              <a:rPr lang="en-US" dirty="0" err="1" smtClean="0"/>
              <a:t>NameOfSystemUnderTestClass</a:t>
            </a:r>
            <a:r>
              <a:rPr lang="en-US" dirty="0" smtClean="0"/>
              <a:t>}</a:t>
            </a:r>
            <a:r>
              <a:rPr lang="en-US" dirty="0" err="1" smtClean="0"/>
              <a:t>Fixture.cs</a:t>
            </a:r>
            <a:endParaRPr lang="en-US" dirty="0"/>
          </a:p>
          <a:p>
            <a:pPr fontAlgn="ctr"/>
            <a:r>
              <a:rPr lang="en-US" sz="2400" dirty="0"/>
              <a:t>Has a property called </a:t>
            </a:r>
            <a:r>
              <a:rPr lang="en-US" sz="2400" dirty="0" err="1"/>
              <a:t>SystemUnderTest</a:t>
            </a:r>
            <a:endParaRPr lang="en-US" sz="2400" dirty="0"/>
          </a:p>
          <a:p>
            <a:pPr lvl="1" fontAlgn="ctr"/>
            <a:r>
              <a:rPr lang="en-US" dirty="0" err="1" smtClean="0"/>
              <a:t>Typeof</a:t>
            </a:r>
            <a:r>
              <a:rPr lang="en-US" dirty="0" smtClean="0"/>
              <a:t> {</a:t>
            </a:r>
            <a:r>
              <a:rPr lang="en-US" dirty="0" err="1" smtClean="0"/>
              <a:t>NameOfSystemUnderTestClass</a:t>
            </a:r>
            <a:r>
              <a:rPr lang="en-US" dirty="0"/>
              <a:t>}</a:t>
            </a:r>
          </a:p>
          <a:p>
            <a:pPr fontAlgn="ctr"/>
            <a:r>
              <a:rPr lang="en-US" sz="2400" dirty="0"/>
              <a:t>[</a:t>
            </a:r>
            <a:r>
              <a:rPr lang="en-US" sz="2400" dirty="0" err="1"/>
              <a:t>TestInitialize</a:t>
            </a:r>
            <a:r>
              <a:rPr lang="en-US" sz="2400" dirty="0"/>
              <a:t>] method called </a:t>
            </a:r>
            <a:r>
              <a:rPr lang="en-US" sz="2400" dirty="0" err="1"/>
              <a:t>OnTestInitialize</a:t>
            </a:r>
            <a:r>
              <a:rPr lang="en-US" sz="2400" dirty="0"/>
              <a:t>()</a:t>
            </a:r>
          </a:p>
          <a:p>
            <a:pPr fontAlgn="ctr"/>
            <a:r>
              <a:rPr lang="en-US" sz="2400" dirty="0"/>
              <a:t>One or more [</a:t>
            </a:r>
            <a:r>
              <a:rPr lang="en-US" sz="2400" dirty="0" err="1"/>
              <a:t>TestMethod</a:t>
            </a:r>
            <a:r>
              <a:rPr lang="en-US" sz="2400" dirty="0"/>
              <a:t>]</a:t>
            </a:r>
          </a:p>
          <a:p>
            <a:pPr lvl="1" fontAlgn="ctr"/>
            <a:r>
              <a:rPr lang="en-US" dirty="0"/>
              <a:t>Arrange</a:t>
            </a:r>
          </a:p>
          <a:p>
            <a:pPr lvl="1" fontAlgn="ctr"/>
            <a:r>
              <a:rPr lang="en-US" dirty="0"/>
              <a:t>Act</a:t>
            </a:r>
          </a:p>
          <a:p>
            <a:pPr lvl="1" fontAlgn="ctr"/>
            <a:r>
              <a:rPr lang="en-US" dirty="0"/>
              <a:t>Assert</a:t>
            </a:r>
          </a:p>
        </p:txBody>
      </p:sp>
    </p:spTree>
    <p:extLst>
      <p:ext uri="{BB962C8B-B14F-4D97-AF65-F5344CB8AC3E}">
        <p14:creationId xmlns:p14="http://schemas.microsoft.com/office/powerpoint/2010/main" val="35580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Benjamin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 smtClean="0"/>
          </a:p>
          <a:p>
            <a:r>
              <a:rPr lang="en-US" sz="1400" dirty="0" smtClean="0"/>
              <a:t>Consultant</a:t>
            </a:r>
            <a:r>
              <a:rPr lang="en-US" sz="1400" dirty="0"/>
              <a:t>, Coach, &amp; Trainer</a:t>
            </a:r>
          </a:p>
          <a:p>
            <a:endParaRPr lang="en-US" sz="1400" dirty="0" smtClean="0"/>
          </a:p>
          <a:p>
            <a:r>
              <a:rPr lang="en-US" sz="1400" dirty="0" smtClean="0"/>
              <a:t>Microsoft </a:t>
            </a:r>
            <a:r>
              <a:rPr lang="en-US" sz="1400" dirty="0"/>
              <a:t>MVP for Visual Studio ALM</a:t>
            </a:r>
          </a:p>
          <a:p>
            <a:endParaRPr lang="en-US" sz="1400" dirty="0" smtClean="0"/>
          </a:p>
          <a:p>
            <a:r>
              <a:rPr lang="en-US" sz="1400" dirty="0" smtClean="0"/>
              <a:t>Scrum</a:t>
            </a:r>
            <a:r>
              <a:rPr lang="en-US" sz="1400" dirty="0"/>
              <a:t>, </a:t>
            </a:r>
            <a:r>
              <a:rPr lang="en-US" sz="1400" dirty="0" smtClean="0"/>
              <a:t>Team </a:t>
            </a:r>
            <a:r>
              <a:rPr lang="en-US" sz="1400" dirty="0"/>
              <a:t>Foundation Server, Software Testing, </a:t>
            </a:r>
            <a:br>
              <a:rPr lang="en-US" sz="1400" dirty="0"/>
            </a:br>
            <a:r>
              <a:rPr lang="en-US" sz="1400" dirty="0" smtClean="0"/>
              <a:t>Software </a:t>
            </a:r>
            <a:r>
              <a:rPr lang="en-US" sz="1400" dirty="0"/>
              <a:t>Architecture</a:t>
            </a:r>
          </a:p>
          <a:p>
            <a:endParaRPr lang="en-US" sz="1400" dirty="0" smtClean="0"/>
          </a:p>
          <a:p>
            <a:r>
              <a:rPr lang="en-US" sz="1400" dirty="0" smtClean="0"/>
              <a:t>Scrum.org </a:t>
            </a:r>
            <a:r>
              <a:rPr lang="en-US" sz="1400" dirty="0"/>
              <a:t>Classes</a:t>
            </a:r>
          </a:p>
          <a:p>
            <a:pPr lvl="1"/>
            <a:r>
              <a:rPr lang="en-US" sz="1200" dirty="0"/>
              <a:t>Professional Scrum </a:t>
            </a:r>
            <a:r>
              <a:rPr lang="en-US" sz="1200" dirty="0" smtClean="0"/>
              <a:t>Master </a:t>
            </a:r>
            <a:r>
              <a:rPr lang="en-US" sz="1200" dirty="0"/>
              <a:t>(</a:t>
            </a:r>
            <a:r>
              <a:rPr lang="en-US" sz="1200" dirty="0" smtClean="0"/>
              <a:t>PSM)</a:t>
            </a:r>
          </a:p>
          <a:p>
            <a:pPr lvl="1"/>
            <a:r>
              <a:rPr lang="en-US" sz="1200" dirty="0" smtClean="0"/>
              <a:t>Professional </a:t>
            </a:r>
            <a:r>
              <a:rPr lang="en-US" sz="1200" dirty="0"/>
              <a:t>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 smtClean="0"/>
          </a:p>
          <a:p>
            <a:r>
              <a:rPr lang="en-US" sz="1400" dirty="0" smtClean="0"/>
              <a:t>www.benday.com</a:t>
            </a:r>
            <a:r>
              <a:rPr lang="en-US" sz="1400" dirty="0"/>
              <a:t>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Tests vs. Integration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How would you test this?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4294967295"/>
          </p:nvPr>
        </p:nvSpPr>
        <p:spPr>
          <a:xfrm>
            <a:off x="1818476" y="1113442"/>
            <a:ext cx="5526097" cy="53808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938695" y="1086062"/>
            <a:ext cx="3332087" cy="370015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 sz="120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66" y="1134870"/>
            <a:ext cx="3223755" cy="35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51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Design For Testability?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4294967295"/>
          </p:nvPr>
        </p:nvSpPr>
        <p:spPr>
          <a:xfrm>
            <a:off x="1818476" y="1113442"/>
            <a:ext cx="5526097" cy="53808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Build it so you can test it.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857761" y="1857476"/>
            <a:ext cx="2194011" cy="242853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 sz="120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17" y="1892000"/>
            <a:ext cx="2116631" cy="23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Content Placeholder 4"/>
          <p:cNvSpPr txBox="1">
            <a:spLocks/>
          </p:cNvSpPr>
          <p:nvPr/>
        </p:nvSpPr>
        <p:spPr bwMode="auto">
          <a:xfrm>
            <a:off x="4337481" y="1843191"/>
            <a:ext cx="2966617" cy="240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74" tIns="33331" rIns="67774" bIns="33331"/>
          <a:lstStyle>
            <a:lvl1pPr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r>
              <a:rPr lang="en-US" sz="1950" dirty="0">
                <a:latin typeface="+mj-lt"/>
              </a:rPr>
              <a:t>How would you test this?</a:t>
            </a:r>
          </a:p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r>
              <a:rPr lang="en-US" sz="1950" dirty="0">
                <a:latin typeface="+mj-lt"/>
              </a:rPr>
              <a:t/>
            </a:r>
            <a:br>
              <a:rPr lang="en-US" sz="1950" dirty="0">
                <a:latin typeface="+mj-lt"/>
              </a:rPr>
            </a:br>
            <a:r>
              <a:rPr lang="en-US" sz="1950" dirty="0">
                <a:latin typeface="+mj-lt"/>
              </a:rPr>
              <a:t>Do you have to take the plane up for a spin?</a:t>
            </a:r>
          </a:p>
        </p:txBody>
      </p:sp>
    </p:spTree>
    <p:extLst>
      <p:ext uri="{BB962C8B-B14F-4D97-AF65-F5344CB8AC3E}">
        <p14:creationId xmlns:p14="http://schemas.microsoft.com/office/powerpoint/2010/main" val="199320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Interfaces, Dependency Injection, &amp; Mocks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against interfaces</a:t>
            </a:r>
          </a:p>
          <a:p>
            <a:endParaRPr lang="en-US" dirty="0"/>
          </a:p>
          <a:p>
            <a:r>
              <a:rPr lang="en-US" dirty="0" smtClean="0"/>
              <a:t>Dependency Injection</a:t>
            </a:r>
          </a:p>
          <a:p>
            <a:pPr lvl="1"/>
            <a:r>
              <a:rPr lang="en-US" dirty="0" smtClean="0"/>
              <a:t>“Advertise” your dependencies on the constructor</a:t>
            </a:r>
          </a:p>
          <a:p>
            <a:pPr lvl="1"/>
            <a:r>
              <a:rPr lang="en-US" dirty="0" smtClean="0"/>
              <a:t>Dependencies are references to interfaces</a:t>
            </a:r>
          </a:p>
          <a:p>
            <a:pPr lvl="1"/>
            <a:endParaRPr lang="en-US" dirty="0"/>
          </a:p>
          <a:p>
            <a:r>
              <a:rPr lang="en-US" dirty="0" smtClean="0"/>
              <a:t>Use mock classes to provide fake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 Dependencies on Constructor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168099"/>
            <a:ext cx="4040188" cy="385079"/>
          </a:xfrm>
        </p:spPr>
        <p:txBody>
          <a:bodyPr/>
          <a:lstStyle/>
          <a:p>
            <a:r>
              <a:rPr lang="en-US" i="1" u="sng" dirty="0" smtClean="0"/>
              <a:t>Less Awesome</a:t>
            </a:r>
            <a:endParaRPr lang="en-US" i="1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168099"/>
            <a:ext cx="4041776" cy="385079"/>
          </a:xfrm>
        </p:spPr>
        <p:txBody>
          <a:bodyPr/>
          <a:lstStyle/>
          <a:p>
            <a:r>
              <a:rPr lang="en-US" i="1" u="sng" dirty="0" smtClean="0"/>
              <a:t>Now With More Awesome</a:t>
            </a:r>
            <a:endParaRPr lang="en-US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262"/>
            <a:ext cx="3306100" cy="320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29" y="1663263"/>
            <a:ext cx="2978591" cy="32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to test usually also means</a:t>
            </a:r>
            <a:br>
              <a:rPr lang="en-US" dirty="0" smtClean="0"/>
            </a:br>
            <a:r>
              <a:rPr lang="en-US" dirty="0" smtClean="0"/>
              <a:t>hard to maintain.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will help you to create a more testable &amp; maintainable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Design Pattern?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Well-known and accepted solution to a common problem</a:t>
            </a:r>
          </a:p>
          <a:p>
            <a:endParaRPr lang="en-US" dirty="0"/>
          </a:p>
          <a:p>
            <a:r>
              <a:rPr lang="en-US" dirty="0" smtClean="0"/>
              <a:t>Avoid re-inventing the wheel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in architecture.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345167"/>
            <a:ext cx="5753396" cy="44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                     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1452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57" y="179564"/>
            <a:ext cx="5753396" cy="379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24" y="1954924"/>
            <a:ext cx="2308428" cy="29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Popularized in Software by this book…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91" y="1454369"/>
            <a:ext cx="5152822" cy="2751083"/>
          </a:xfrm>
        </p:spPr>
      </p:pic>
    </p:spTree>
    <p:extLst>
      <p:ext uri="{BB962C8B-B14F-4D97-AF65-F5344CB8AC3E}">
        <p14:creationId xmlns:p14="http://schemas.microsoft.com/office/powerpoint/2010/main" val="39145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for this talk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Dependency Injection</a:t>
            </a:r>
          </a:p>
          <a:p>
            <a:pPr lvl="1"/>
            <a:r>
              <a:rPr lang="en-US" dirty="0" smtClean="0"/>
              <a:t>Flexibility</a:t>
            </a:r>
          </a:p>
          <a:p>
            <a:endParaRPr lang="en-US" dirty="0" smtClean="0"/>
          </a:p>
          <a:p>
            <a:r>
              <a:rPr lang="en-US" dirty="0" smtClean="0"/>
              <a:t>Repository</a:t>
            </a:r>
          </a:p>
          <a:p>
            <a:pPr lvl="1"/>
            <a:r>
              <a:rPr lang="en-US" dirty="0" smtClean="0"/>
              <a:t>Data access details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Adapter</a:t>
            </a:r>
          </a:p>
          <a:p>
            <a:pPr lvl="1"/>
            <a:r>
              <a:rPr lang="en-US" dirty="0" smtClean="0"/>
              <a:t>Keeps </a:t>
            </a:r>
            <a:r>
              <a:rPr lang="en-US" dirty="0" smtClean="0"/>
              <a:t>tedious, bug-prone code contained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Encapsulates algorithms &amp; business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Model-View-Controller</a:t>
            </a:r>
          </a:p>
          <a:p>
            <a:pPr lvl="1"/>
            <a:r>
              <a:rPr lang="en-US" dirty="0" smtClean="0"/>
              <a:t>Isolates User Interface </a:t>
            </a:r>
            <a:r>
              <a:rPr lang="en-US" i="1" dirty="0" smtClean="0"/>
              <a:t>Implementation </a:t>
            </a: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the User Interface </a:t>
            </a:r>
            <a:r>
              <a:rPr lang="en-US" i="1" dirty="0" smtClean="0"/>
              <a:t>Logic</a:t>
            </a:r>
          </a:p>
          <a:p>
            <a:pPr lvl="1"/>
            <a:r>
              <a:rPr lang="en-US" dirty="0" smtClean="0"/>
              <a:t>Testable User Interfaces</a:t>
            </a:r>
          </a:p>
          <a:p>
            <a:pPr lvl="1"/>
            <a:r>
              <a:rPr lang="en-US" dirty="0" smtClean="0"/>
              <a:t>Model-View-</a:t>
            </a:r>
            <a:r>
              <a:rPr lang="en-US" dirty="0" err="1" smtClean="0"/>
              <a:t>ViewModel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Pattern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Hide the existence of databases and services</a:t>
            </a:r>
          </a:p>
          <a:p>
            <a:endParaRPr lang="en-US" dirty="0"/>
          </a:p>
          <a:p>
            <a:r>
              <a:rPr lang="en-US" dirty="0" smtClean="0"/>
              <a:t>Hide the existence of Entity Framework &amp; ADO.NET</a:t>
            </a:r>
          </a:p>
          <a:p>
            <a:endParaRPr lang="en-US" dirty="0"/>
          </a:p>
          <a:p>
            <a:r>
              <a:rPr lang="en-US" dirty="0" smtClean="0"/>
              <a:t>Code against an interface</a:t>
            </a:r>
          </a:p>
          <a:p>
            <a:endParaRPr lang="en-US" dirty="0"/>
          </a:p>
          <a:p>
            <a:r>
              <a:rPr lang="en-US" dirty="0" smtClean="0"/>
              <a:t>Allows you to use mock data without an actual database</a:t>
            </a:r>
          </a:p>
          <a:p>
            <a:endParaRPr lang="en-US" dirty="0"/>
          </a:p>
          <a:p>
            <a:r>
              <a:rPr lang="en-US" dirty="0" smtClean="0"/>
              <a:t>Separate Unit Tests from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38954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Isolate the details of turning one object into another object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To </a:t>
            </a:r>
            <a:r>
              <a:rPr lang="en-US" dirty="0"/>
              <a:t>/ from Entity Framework entities 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To </a:t>
            </a:r>
            <a:r>
              <a:rPr lang="en-US" dirty="0"/>
              <a:t>/ from </a:t>
            </a:r>
            <a:r>
              <a:rPr lang="en-US" dirty="0" err="1"/>
              <a:t>WebAPI</a:t>
            </a:r>
            <a:r>
              <a:rPr lang="en-US" dirty="0"/>
              <a:t> message types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To </a:t>
            </a:r>
            <a:r>
              <a:rPr lang="en-US" dirty="0"/>
              <a:t>/ from ASP.NET MVC </a:t>
            </a:r>
            <a:r>
              <a:rPr lang="en-US" dirty="0" err="1"/>
              <a:t>ViewModels</a:t>
            </a:r>
            <a:r>
              <a:rPr lang="en-US" dirty="0"/>
              <a:t> and Models</a:t>
            </a:r>
          </a:p>
        </p:txBody>
      </p:sp>
    </p:spTree>
    <p:extLst>
      <p:ext uri="{BB962C8B-B14F-4D97-AF65-F5344CB8AC3E}">
        <p14:creationId xmlns:p14="http://schemas.microsoft.com/office/powerpoint/2010/main" val="16470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Model-View-Controller (MVC)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user interfaces without having to run an actual user interface</a:t>
            </a:r>
          </a:p>
          <a:p>
            <a:endParaRPr lang="en-US" dirty="0"/>
          </a:p>
          <a:p>
            <a:r>
              <a:rPr lang="en-US" dirty="0" smtClean="0"/>
              <a:t>ASP.NET MVC</a:t>
            </a:r>
          </a:p>
          <a:p>
            <a:endParaRPr lang="en-US" dirty="0"/>
          </a:p>
          <a:p>
            <a:r>
              <a:rPr lang="en-US" dirty="0" smtClean="0"/>
              <a:t>WPF / XAML</a:t>
            </a:r>
          </a:p>
          <a:p>
            <a:pPr lvl="1"/>
            <a:r>
              <a:rPr lang="en-US" dirty="0" smtClean="0"/>
              <a:t>Model-View-</a:t>
            </a:r>
            <a:r>
              <a:rPr lang="en-US" dirty="0" err="1" smtClean="0"/>
              <a:t>ViewModel</a:t>
            </a:r>
            <a:r>
              <a:rPr lang="en-US" dirty="0" smtClean="0"/>
              <a:t> (MVVM)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Isolate and test </a:t>
            </a:r>
            <a:r>
              <a:rPr lang="en-US" dirty="0" smtClean="0"/>
              <a:t>algorithms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Validation</a:t>
            </a:r>
            <a:endParaRPr lang="en-US" dirty="0"/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Business </a:t>
            </a:r>
            <a:r>
              <a:rPr lang="en-US" dirty="0"/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20845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0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2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5" y="4196521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23039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unit test? </a:t>
            </a:r>
          </a:p>
          <a:p>
            <a:r>
              <a:rPr lang="en-US" dirty="0" smtClean="0"/>
              <a:t>What is unit testing?</a:t>
            </a:r>
          </a:p>
          <a:p>
            <a:r>
              <a:rPr lang="en-US" dirty="0" smtClean="0"/>
              <a:t>Why do I care?  </a:t>
            </a:r>
          </a:p>
          <a:p>
            <a:r>
              <a:rPr lang="en-US" dirty="0" smtClean="0"/>
              <a:t>How do I justify it to my self/boss/team?</a:t>
            </a:r>
          </a:p>
          <a:p>
            <a:r>
              <a:rPr lang="en-US" dirty="0" smtClean="0"/>
              <a:t>Design for testability</a:t>
            </a:r>
          </a:p>
          <a:p>
            <a:r>
              <a:rPr lang="en-US" dirty="0" smtClean="0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tests = </a:t>
            </a:r>
            <a:br>
              <a:rPr lang="en-US" dirty="0" smtClean="0"/>
            </a:br>
            <a:r>
              <a:rPr lang="en-US" dirty="0" smtClean="0"/>
              <a:t>Small chunks of code that test other small chunks of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Unit Testing 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You’re writing a feature</a:t>
            </a:r>
          </a:p>
          <a:p>
            <a:r>
              <a:rPr lang="en-US" dirty="0" smtClean="0"/>
              <a:t>You’re also writing tests</a:t>
            </a:r>
          </a:p>
          <a:p>
            <a:r>
              <a:rPr lang="en-US" dirty="0" smtClean="0"/>
              <a:t>Feature code = the “System Under Test” </a:t>
            </a:r>
          </a:p>
          <a:p>
            <a:pPr lvl="1"/>
            <a:r>
              <a:rPr lang="en-US" dirty="0" smtClean="0"/>
              <a:t>(aka. “SUT”)</a:t>
            </a:r>
          </a:p>
          <a:p>
            <a:r>
              <a:rPr lang="en-US" dirty="0" smtClean="0"/>
              <a:t>At least one unit test method per public method on the SUT</a:t>
            </a:r>
          </a:p>
          <a:p>
            <a:pPr lvl="1"/>
            <a:r>
              <a:rPr lang="en-US" dirty="0" smtClean="0"/>
              <a:t>Asserts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Calculator Unit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unit tests?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Development 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write code</a:t>
            </a:r>
          </a:p>
          <a:p>
            <a:r>
              <a:rPr lang="en-US" dirty="0" smtClean="0"/>
              <a:t>It appears to work</a:t>
            </a:r>
          </a:p>
          <a:p>
            <a:r>
              <a:rPr lang="en-US" dirty="0" smtClean="0"/>
              <a:t>You check it in</a:t>
            </a:r>
          </a:p>
          <a:p>
            <a:r>
              <a:rPr lang="en-US" dirty="0" smtClean="0"/>
              <a:t>You send it to QA</a:t>
            </a:r>
          </a:p>
          <a:p>
            <a:r>
              <a:rPr lang="en-US" dirty="0" smtClean="0"/>
              <a:t>QA sends back bugs</a:t>
            </a:r>
          </a:p>
          <a:p>
            <a:r>
              <a:rPr lang="en-US" dirty="0" smtClean="0"/>
              <a:t>You fix</a:t>
            </a:r>
          </a:p>
          <a:p>
            <a:r>
              <a:rPr lang="en-US" dirty="0" smtClean="0"/>
              <a:t>(repeat)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Office PowerPoint</Application>
  <PresentationFormat>On-screen Show (16:9)</PresentationFormat>
  <Paragraphs>179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Lucida Console</vt:lpstr>
      <vt:lpstr>Myriad Pro</vt:lpstr>
      <vt:lpstr>Myriad Pro Light</vt:lpstr>
      <vt:lpstr>Segoe UI</vt:lpstr>
      <vt:lpstr>Times</vt:lpstr>
      <vt:lpstr>Times New Roman</vt:lpstr>
      <vt:lpstr>Wingdings</vt:lpstr>
      <vt:lpstr>Visual Studio Live! Redmond 2014</vt:lpstr>
      <vt:lpstr>Custom Design</vt:lpstr>
      <vt:lpstr>Office Theme</vt:lpstr>
      <vt:lpstr>PowerPoint Presentation</vt:lpstr>
      <vt:lpstr>Benjamin Day</vt:lpstr>
      <vt:lpstr>Got                          ?</vt:lpstr>
      <vt:lpstr>Overview</vt:lpstr>
      <vt:lpstr>Unit tests =  Small chunks of code that test other small chunks of code</vt:lpstr>
      <vt:lpstr>Typical Unit Testing Flow</vt:lpstr>
      <vt:lpstr>Demo: Calculator Unit Tests</vt:lpstr>
      <vt:lpstr>Why use unit tests?</vt:lpstr>
      <vt:lpstr>Typical Development Flow</vt:lpstr>
      <vt:lpstr>Typical Refactoring Flow</vt:lpstr>
      <vt:lpstr>$$$</vt:lpstr>
      <vt:lpstr>$1m for IT to support an application.</vt:lpstr>
      <vt:lpstr>Technical Debt</vt:lpstr>
      <vt:lpstr>Technical Debt</vt:lpstr>
      <vt:lpstr>Unit tests can help tackle technical debt</vt:lpstr>
      <vt:lpstr>Unit tests can help tackle technical debt</vt:lpstr>
      <vt:lpstr>Unit Tests</vt:lpstr>
      <vt:lpstr>Awesome side effects of unit tests</vt:lpstr>
      <vt:lpstr>How I structure a unit test</vt:lpstr>
      <vt:lpstr>Unit Tests vs. Integration Tests</vt:lpstr>
      <vt:lpstr>How would you test this?</vt:lpstr>
      <vt:lpstr>What is Design For Testability?</vt:lpstr>
      <vt:lpstr>Interfaces, Dependency Injection, &amp; Mocks</vt:lpstr>
      <vt:lpstr>Advertise Dependencies on Constructor</vt:lpstr>
      <vt:lpstr>Hard to test usually also means hard to maintain.</vt:lpstr>
      <vt:lpstr>Design Patterns will help you to create a more testable &amp; maintainable application.</vt:lpstr>
      <vt:lpstr>What’s a Design Pattern?</vt:lpstr>
      <vt:lpstr>Design patterns in architecture.</vt:lpstr>
      <vt:lpstr>PowerPoint Presentation</vt:lpstr>
      <vt:lpstr>PowerPoint Presentation</vt:lpstr>
      <vt:lpstr>Popularized in Software by this book…</vt:lpstr>
      <vt:lpstr>Design Patterns for this talk</vt:lpstr>
      <vt:lpstr>Repository Pattern</vt:lpstr>
      <vt:lpstr>Adapter Pattern</vt:lpstr>
      <vt:lpstr>Model-View-Controller (MVC)</vt:lpstr>
      <vt:lpstr>Strategy Pattern</vt:lpstr>
      <vt:lpstr>Demos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2016-03-10T01:02:16Z</dcterms:modified>
</cp:coreProperties>
</file>