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6" r:id="rId2"/>
  </p:sldMasterIdLst>
  <p:notesMasterIdLst>
    <p:notesMasterId r:id="rId36"/>
  </p:notesMasterIdLst>
  <p:sldIdLst>
    <p:sldId id="624" r:id="rId3"/>
    <p:sldId id="588" r:id="rId4"/>
    <p:sldId id="589" r:id="rId5"/>
    <p:sldId id="590" r:id="rId6"/>
    <p:sldId id="597" r:id="rId7"/>
    <p:sldId id="598" r:id="rId8"/>
    <p:sldId id="599" r:id="rId9"/>
    <p:sldId id="600" r:id="rId10"/>
    <p:sldId id="601" r:id="rId11"/>
    <p:sldId id="602" r:id="rId12"/>
    <p:sldId id="603" r:id="rId13"/>
    <p:sldId id="604" r:id="rId14"/>
    <p:sldId id="605" r:id="rId15"/>
    <p:sldId id="606" r:id="rId16"/>
    <p:sldId id="607" r:id="rId17"/>
    <p:sldId id="608" r:id="rId18"/>
    <p:sldId id="609" r:id="rId19"/>
    <p:sldId id="610" r:id="rId20"/>
    <p:sldId id="611" r:id="rId21"/>
    <p:sldId id="612" r:id="rId22"/>
    <p:sldId id="613" r:id="rId23"/>
    <p:sldId id="614" r:id="rId24"/>
    <p:sldId id="615" r:id="rId25"/>
    <p:sldId id="616" r:id="rId26"/>
    <p:sldId id="617" r:id="rId27"/>
    <p:sldId id="619" r:id="rId28"/>
    <p:sldId id="618" r:id="rId29"/>
    <p:sldId id="620" r:id="rId30"/>
    <p:sldId id="622" r:id="rId31"/>
    <p:sldId id="621" r:id="rId32"/>
    <p:sldId id="623" r:id="rId33"/>
    <p:sldId id="404" r:id="rId34"/>
    <p:sldId id="314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9" autoAdjust="0"/>
    <p:restoredTop sz="96029"/>
  </p:normalViewPr>
  <p:slideViewPr>
    <p:cSldViewPr snapToGrid="0">
      <p:cViewPr varScale="1">
        <p:scale>
          <a:sx n="129" d="100"/>
          <a:sy n="129" d="100"/>
        </p:scale>
        <p:origin x="32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EAEF8-1D51-475D-9626-1B7E68D14482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1731D-90F4-4EFD-AF78-0FD3EEE99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08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988B0C-D0FA-4593-BF38-A7BA3E9A5D69}" type="slidenum">
              <a:rPr lang="en-US">
                <a:solidFill>
                  <a:prstClr val="black"/>
                </a:solidFill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prstClr val="black"/>
              </a:solidFill>
              <a:ea typeface="ＭＳ Ｐゴシック" pitchFamily="-72" charset="-128"/>
              <a:cs typeface="ＭＳ Ｐゴシック" pitchFamily="-7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005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657D07-0080-4173-98BF-D89FE2980184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41FD6E-A6B2-4B49-B5EB-62F4A0206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9788" y="6356350"/>
            <a:ext cx="10515600" cy="36512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12" descr="bdcLogoMark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172200"/>
            <a:ext cx="5429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614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657D07-0080-4173-98BF-D89FE2980184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41FD6E-A6B2-4B49-B5EB-62F4A0206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51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657D07-0080-4173-98BF-D89FE2980184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41FD6E-A6B2-4B49-B5EB-62F4A0206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87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/>
          <a:lstStyle>
            <a:lvl1pPr>
              <a:defRPr b="1">
                <a:latin typeface="Myriad Pro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lvl1pPr>
              <a:buClrTx/>
              <a:buFont typeface="Wingdings" pitchFamily="2" charset="2"/>
              <a:buChar char="§"/>
              <a:defRPr sz="2000" b="1">
                <a:latin typeface="Myriad Pro Light" pitchFamily="34" charset="0"/>
              </a:defRPr>
            </a:lvl1pPr>
            <a:lvl2pPr>
              <a:buClrTx/>
              <a:buFont typeface="Wingdings" pitchFamily="2" charset="2"/>
              <a:buChar char="o"/>
              <a:defRPr sz="1800" b="0">
                <a:latin typeface="Myriad Pro" pitchFamily="34" charset="0"/>
              </a:defRPr>
            </a:lvl2pPr>
            <a:lvl3pPr>
              <a:buClrTx/>
              <a:buFont typeface="Wingdings" pitchFamily="2" charset="2"/>
              <a:buChar char="o"/>
              <a:defRPr sz="1600" b="0">
                <a:latin typeface="Myriad Pro" pitchFamily="34" charset="0"/>
              </a:defRPr>
            </a:lvl3pPr>
            <a:lvl4pPr>
              <a:buClrTx/>
              <a:buFont typeface="Wingdings" pitchFamily="2" charset="2"/>
              <a:buChar char="o"/>
              <a:defRPr sz="1400" b="0">
                <a:latin typeface="Myriad Pro" pitchFamily="34" charset="0"/>
              </a:defRPr>
            </a:lvl4pPr>
            <a:lvl5pPr>
              <a:buClrTx/>
              <a:buFont typeface="Wingdings" pitchFamily="2" charset="2"/>
              <a:buChar char="o"/>
              <a:defRPr sz="1200" b="0">
                <a:latin typeface="Myriad Pro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358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de by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rtlCol="0"/>
          <a:lstStyle>
            <a:lvl1pPr>
              <a:defRPr b="1">
                <a:latin typeface="Myriad Pro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371600"/>
            <a:ext cx="5181600" cy="4495800"/>
          </a:xfrm>
        </p:spPr>
        <p:txBody>
          <a:bodyPr rtlCol="0"/>
          <a:lstStyle>
            <a:lvl1pPr>
              <a:buClrTx/>
              <a:buFont typeface="Wingdings" pitchFamily="2" charset="2"/>
              <a:buChar char="§"/>
              <a:defRPr sz="2000" b="1">
                <a:latin typeface="Myriad Pro Light" pitchFamily="34" charset="0"/>
              </a:defRPr>
            </a:lvl1pPr>
            <a:lvl2pPr>
              <a:buClrTx/>
              <a:buFont typeface="Wingdings" pitchFamily="2" charset="2"/>
              <a:buChar char="o"/>
              <a:defRPr sz="1800" b="0">
                <a:latin typeface="Myriad Pro" pitchFamily="34" charset="0"/>
              </a:defRPr>
            </a:lvl2pPr>
            <a:lvl3pPr>
              <a:buClrTx/>
              <a:buFont typeface="Wingdings" pitchFamily="2" charset="2"/>
              <a:buChar char="o"/>
              <a:defRPr sz="1600" b="0">
                <a:latin typeface="Myriad Pro" pitchFamily="34" charset="0"/>
              </a:defRPr>
            </a:lvl3pPr>
            <a:lvl4pPr>
              <a:buClrTx/>
              <a:buFont typeface="Wingdings" pitchFamily="2" charset="2"/>
              <a:buChar char="o"/>
              <a:defRPr sz="1400" b="0">
                <a:latin typeface="Myriad Pro" pitchFamily="34" charset="0"/>
              </a:defRPr>
            </a:lvl4pPr>
            <a:lvl5pPr>
              <a:buClrTx/>
              <a:buFont typeface="Wingdings" pitchFamily="2" charset="2"/>
              <a:buChar char="o"/>
              <a:defRPr sz="1200" b="0">
                <a:latin typeface="Myriad Pro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0"/>
          </p:nvPr>
        </p:nvSpPr>
        <p:spPr>
          <a:xfrm>
            <a:off x="6096000" y="1371600"/>
            <a:ext cx="5486400" cy="4495800"/>
          </a:xfrm>
        </p:spPr>
        <p:txBody>
          <a:bodyPr rtlCol="0"/>
          <a:lstStyle>
            <a:lvl1pPr>
              <a:buClrTx/>
              <a:buFont typeface="Wingdings" pitchFamily="2" charset="2"/>
              <a:buChar char="§"/>
              <a:defRPr sz="2000" b="1">
                <a:latin typeface="Myriad Pro Light" pitchFamily="34" charset="0"/>
              </a:defRPr>
            </a:lvl1pPr>
            <a:lvl2pPr>
              <a:buClrTx/>
              <a:buFont typeface="Wingdings" pitchFamily="2" charset="2"/>
              <a:buChar char="o"/>
              <a:defRPr sz="1800" b="0">
                <a:latin typeface="Myriad Pro" pitchFamily="34" charset="0"/>
              </a:defRPr>
            </a:lvl2pPr>
            <a:lvl3pPr>
              <a:buClrTx/>
              <a:buFont typeface="Wingdings" pitchFamily="2" charset="2"/>
              <a:buChar char="o"/>
              <a:defRPr sz="1600" b="0">
                <a:latin typeface="Myriad Pro" pitchFamily="34" charset="0"/>
              </a:defRPr>
            </a:lvl3pPr>
            <a:lvl4pPr>
              <a:buClrTx/>
              <a:buFont typeface="Wingdings" pitchFamily="2" charset="2"/>
              <a:buChar char="o"/>
              <a:defRPr sz="1400" b="0">
                <a:latin typeface="Myriad Pro" pitchFamily="34" charset="0"/>
              </a:defRPr>
            </a:lvl4pPr>
            <a:lvl5pPr>
              <a:buClrTx/>
              <a:buFont typeface="Wingdings" pitchFamily="2" charset="2"/>
              <a:buChar char="o"/>
              <a:defRPr sz="1200" b="0">
                <a:latin typeface="Myriad Pro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7258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sual Studio Live! Redmond 2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3CDA3-A2DE-473C-A81C-F73D2A1BFF6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496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sual Studio Live! Washington, D.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73A4F-54E2-42AD-AEE7-525DC08E7D5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787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6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4562E-E191-4140-8CA7-D81566904FD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836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2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2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86AD8-D031-4E57-A880-97BEE7625BF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4682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4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4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46D33-8E80-4809-BCCA-EEFDCA7877C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26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12" descr="bdcLogoMark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172200"/>
            <a:ext cx="5429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87394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5E31E-3DDB-4319-BC51-F5022B7F3C8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2535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638B8-B788-4682-A596-85CF4ED65A7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180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52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4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C0D6F-86BC-4F0A-A9FD-A71A70874F5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707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2623F-4765-4759-9A73-D8655DC8D97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4470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CF2FE-3FA7-4ABC-8D10-AB106564C9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6397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6"/>
            <a:ext cx="27432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6"/>
            <a:ext cx="80264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803F9-FDAA-4AD8-AB1F-AC9EA3FA17D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75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st som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12" descr="bdcLogoMark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172200"/>
            <a:ext cx="5429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3341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10515600" cy="36512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12" descr="bdcLogoMark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172200"/>
            <a:ext cx="5429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755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12" descr="bdcLogoMark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172200"/>
            <a:ext cx="5429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28739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9788" y="6356350"/>
            <a:ext cx="10515600" cy="36512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" name="Picture 12" descr="bdcLogoMark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172200"/>
            <a:ext cx="5429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945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657D07-0080-4173-98BF-D89FE2980184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41FD6E-A6B2-4B49-B5EB-62F4A0206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77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657D07-0080-4173-98BF-D89FE2980184}" type="datetimeFigureOut">
              <a:rPr lang="en-US" smtClean="0"/>
              <a:t>11/17/2015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041FD6E-A6B2-4B49-B5EB-62F4A02069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8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9788" y="6356350"/>
            <a:ext cx="10515600" cy="36512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12" descr="bdcLogoMark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172200"/>
            <a:ext cx="5429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522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1051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226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ADEF755-0B60-4A3E-9C6A-4CADF1C89A5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11/17/2015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2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5867" kern="1200">
          <a:solidFill>
            <a:srgbClr val="F15B26"/>
          </a:solidFill>
          <a:latin typeface="Arial Bold" pitchFamily="-72" charset="0"/>
          <a:ea typeface="ＭＳ Ｐゴシック" pitchFamily="-72" charset="-128"/>
          <a:cs typeface="ＭＳ Ｐゴシック" pitchFamily="-72" charset="-128"/>
        </a:defRPr>
      </a:lvl1pPr>
      <a:lvl2pPr algn="l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 Bold" pitchFamily="-72" charset="0"/>
          <a:ea typeface="ＭＳ Ｐゴシック" pitchFamily="-72" charset="-128"/>
          <a:cs typeface="ＭＳ Ｐゴシック" pitchFamily="-72" charset="-128"/>
        </a:defRPr>
      </a:lvl2pPr>
      <a:lvl3pPr algn="l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 Bold" pitchFamily="-72" charset="0"/>
          <a:ea typeface="ＭＳ Ｐゴシック" pitchFamily="-72" charset="-128"/>
          <a:cs typeface="ＭＳ Ｐゴシック" pitchFamily="-72" charset="-128"/>
        </a:defRPr>
      </a:lvl3pPr>
      <a:lvl4pPr algn="l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 Bold" pitchFamily="-72" charset="0"/>
          <a:ea typeface="ＭＳ Ｐゴシック" pitchFamily="-72" charset="-128"/>
          <a:cs typeface="ＭＳ Ｐゴシック" pitchFamily="-72" charset="-128"/>
        </a:defRPr>
      </a:lvl4pPr>
      <a:lvl5pPr algn="l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 Bold" pitchFamily="-72" charset="0"/>
          <a:ea typeface="ＭＳ Ｐゴシック" pitchFamily="-72" charset="-128"/>
          <a:cs typeface="ＭＳ Ｐゴシック" pitchFamily="-72" charset="-128"/>
        </a:defRPr>
      </a:lvl5pPr>
      <a:lvl6pPr marL="609585" algn="l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 Bold" pitchFamily="-72" charset="0"/>
          <a:ea typeface="ＭＳ Ｐゴシック" pitchFamily="-72" charset="-128"/>
          <a:cs typeface="ＭＳ Ｐゴシック" pitchFamily="-72" charset="-128"/>
        </a:defRPr>
      </a:lvl6pPr>
      <a:lvl7pPr marL="1219170" algn="l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 Bold" pitchFamily="-72" charset="0"/>
          <a:ea typeface="ＭＳ Ｐゴシック" pitchFamily="-72" charset="-128"/>
          <a:cs typeface="ＭＳ Ｐゴシック" pitchFamily="-72" charset="-128"/>
        </a:defRPr>
      </a:lvl7pPr>
      <a:lvl8pPr marL="1828754" algn="l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 Bold" pitchFamily="-72" charset="0"/>
          <a:ea typeface="ＭＳ Ｐゴシック" pitchFamily="-72" charset="-128"/>
          <a:cs typeface="ＭＳ Ｐゴシック" pitchFamily="-72" charset="-128"/>
        </a:defRPr>
      </a:lvl8pPr>
      <a:lvl9pPr marL="2438339" algn="l" rtl="0" fontAlgn="base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 Bold" pitchFamily="-72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457189" indent="-457189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-72" charset="0"/>
        <a:buChar char="•"/>
        <a:defRPr sz="4267" kern="1200">
          <a:solidFill>
            <a:schemeClr val="tx1"/>
          </a:solidFill>
          <a:latin typeface="Arial" pitchFamily="-72" charset="0"/>
          <a:ea typeface="ＭＳ Ｐゴシック" pitchFamily="-72" charset="-128"/>
          <a:cs typeface="ＭＳ Ｐゴシック" pitchFamily="-72" charset="-128"/>
        </a:defRPr>
      </a:lvl1pPr>
      <a:lvl2pPr marL="990575" indent="-38099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pitchFamily="-72" charset="0"/>
        <a:buChar char="–"/>
        <a:defRPr sz="3733" kern="1200">
          <a:solidFill>
            <a:schemeClr val="tx1"/>
          </a:solidFill>
          <a:latin typeface="Arial" pitchFamily="-72" charset="0"/>
          <a:ea typeface="ＭＳ Ｐゴシック" pitchFamily="-72" charset="-128"/>
          <a:cs typeface="+mn-cs"/>
        </a:defRPr>
      </a:lvl2pPr>
      <a:lvl3pPr marL="1523962" indent="-304792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pitchFamily="-72" charset="0"/>
        <a:buChar char="•"/>
        <a:defRPr sz="3200" kern="1200">
          <a:solidFill>
            <a:schemeClr val="tx1"/>
          </a:solidFill>
          <a:latin typeface="Arial" pitchFamily="-72" charset="0"/>
          <a:ea typeface="ＭＳ Ｐゴシック" pitchFamily="-72" charset="-128"/>
          <a:cs typeface="+mn-cs"/>
        </a:defRPr>
      </a:lvl3pPr>
      <a:lvl4pPr marL="2133547" indent="-304792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itchFamily="-72" charset="0"/>
        <a:buChar char="–"/>
        <a:defRPr sz="2667" kern="1200">
          <a:solidFill>
            <a:schemeClr val="tx1"/>
          </a:solidFill>
          <a:latin typeface="Arial" pitchFamily="-72" charset="0"/>
          <a:ea typeface="ＭＳ Ｐゴシック" pitchFamily="-72" charset="-128"/>
          <a:cs typeface="+mn-cs"/>
        </a:defRPr>
      </a:lvl4pPr>
      <a:lvl5pPr marL="2743131" indent="-304792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pitchFamily="-72" charset="0"/>
        <a:buChar char="»"/>
        <a:defRPr sz="2667" kern="1200">
          <a:solidFill>
            <a:schemeClr val="tx1"/>
          </a:solidFill>
          <a:latin typeface="Arial" pitchFamily="-72" charset="0"/>
          <a:ea typeface="ＭＳ Ｐゴシック" pitchFamily="-72" charset="-128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benday@benday.com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201167" y="1673357"/>
            <a:ext cx="9751484" cy="1371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20505" tIns="59264" rIns="120505" bIns="59264" anchor="b">
            <a:prstTxWarp prst="textNoShape">
              <a:avLst/>
            </a:prstTxWarp>
          </a:bodyPr>
          <a:lstStyle/>
          <a:p>
            <a:pPr algn="ctr" defTabSz="119588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333" b="1" dirty="0">
                <a:solidFill>
                  <a:prstClr val="white"/>
                </a:solidFill>
                <a:latin typeface="Arial Bold" pitchFamily="-72" charset="0"/>
                <a:ea typeface="ＭＳ Ｐゴシック" pitchFamily="-72" charset="-128"/>
              </a:rPr>
              <a:t>Real World </a:t>
            </a:r>
            <a:br>
              <a:rPr lang="en-US" sz="5333" b="1" dirty="0">
                <a:solidFill>
                  <a:prstClr val="white"/>
                </a:solidFill>
                <a:latin typeface="Arial Bold" pitchFamily="-72" charset="0"/>
                <a:ea typeface="ＭＳ Ｐゴシック" pitchFamily="-72" charset="-128"/>
              </a:rPr>
            </a:br>
            <a:r>
              <a:rPr lang="en-US" sz="5333" b="1" dirty="0">
                <a:solidFill>
                  <a:prstClr val="white"/>
                </a:solidFill>
                <a:latin typeface="Arial Bold" pitchFamily="-72" charset="0"/>
                <a:ea typeface="ＭＳ Ｐゴシック" pitchFamily="-72" charset="-128"/>
              </a:rPr>
              <a:t>SQL Server Data Tools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55531" y="3244453"/>
            <a:ext cx="5317067" cy="1336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14564" tIns="57283" rIns="114564" bIns="57283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3733" b="1" dirty="0" smtClean="0">
                <a:solidFill>
                  <a:srgbClr val="F15B26"/>
                </a:solidFill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t>Benjamin Day</a:t>
            </a:r>
            <a:endParaRPr lang="en-US" sz="3733" b="1" dirty="0">
              <a:solidFill>
                <a:srgbClr val="F15B26"/>
              </a:solidFill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prstClr val="white"/>
                </a:solidFill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t>@</a:t>
            </a:r>
            <a:r>
              <a:rPr lang="en-US" sz="3200" b="1" dirty="0" err="1" smtClean="0">
                <a:solidFill>
                  <a:prstClr val="white"/>
                </a:solidFill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t>benday</a:t>
            </a:r>
            <a:endParaRPr lang="en-US" sz="2400" b="1" dirty="0">
              <a:solidFill>
                <a:srgbClr val="FFCC00"/>
              </a:solidFill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67" dirty="0">
              <a:solidFill>
                <a:prstClr val="black"/>
              </a:solidFill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pic>
        <p:nvPicPr>
          <p:cNvPr id="7" name="Picture 6" descr="MVPLogo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8223" y="4496410"/>
            <a:ext cx="7143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586686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Code is Half the Battle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C#, VB.NET, ASP.NET, XAML, JavaScript, etc.</a:t>
            </a:r>
          </a:p>
          <a:p>
            <a:endParaRPr lang="en-US" dirty="0"/>
          </a:p>
          <a:p>
            <a:r>
              <a:rPr lang="en-US" dirty="0" smtClean="0"/>
              <a:t>You’d never develop these without source control</a:t>
            </a:r>
          </a:p>
          <a:p>
            <a:endParaRPr lang="en-US" dirty="0"/>
          </a:p>
          <a:p>
            <a:r>
              <a:rPr lang="en-US" dirty="0" smtClean="0"/>
              <a:t>Almost every application writes into a database</a:t>
            </a:r>
          </a:p>
          <a:p>
            <a:endParaRPr lang="en-US" dirty="0"/>
          </a:p>
          <a:p>
            <a:r>
              <a:rPr lang="en-US" dirty="0" smtClean="0"/>
              <a:t>In most companies, the database isn’t under source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37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Application Breaks with </a:t>
            </a:r>
            <a:br>
              <a:rPr lang="en-US" dirty="0" smtClean="0"/>
            </a:br>
            <a:r>
              <a:rPr lang="en-US" dirty="0" smtClean="0"/>
              <a:t>the Wrong Version of the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89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Wrong tables</a:t>
            </a:r>
          </a:p>
          <a:p>
            <a:r>
              <a:rPr lang="en-US" dirty="0" smtClean="0"/>
              <a:t>Wrong columns</a:t>
            </a:r>
          </a:p>
          <a:p>
            <a:r>
              <a:rPr lang="en-US" dirty="0" smtClean="0"/>
              <a:t>Wrong data types</a:t>
            </a:r>
          </a:p>
          <a:p>
            <a:r>
              <a:rPr lang="en-US" dirty="0" smtClean="0"/>
              <a:t>Wrong stored procedures</a:t>
            </a:r>
          </a:p>
          <a:p>
            <a:r>
              <a:rPr lang="en-US" dirty="0" smtClean="0"/>
              <a:t>Wrong stored procedure parameters</a:t>
            </a:r>
          </a:p>
          <a:p>
            <a:r>
              <a:rPr lang="en-US" dirty="0" smtClean="0"/>
              <a:t>Wrong views</a:t>
            </a:r>
          </a:p>
          <a:p>
            <a:r>
              <a:rPr lang="en-US" dirty="0" smtClean="0"/>
              <a:t>Wrong functions</a:t>
            </a:r>
          </a:p>
          <a:p>
            <a:r>
              <a:rPr lang="en-US" dirty="0" smtClean="0"/>
              <a:t>Wrong permissions</a:t>
            </a:r>
          </a:p>
          <a:p>
            <a:r>
              <a:rPr lang="en-US" dirty="0" smtClean="0"/>
              <a:t>Wrong lookup data</a:t>
            </a:r>
          </a:p>
          <a:p>
            <a:r>
              <a:rPr lang="en-US" dirty="0" err="1" smtClean="0"/>
              <a:t>Etc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4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can’t release the application</a:t>
            </a:r>
            <a:br>
              <a:rPr lang="en-US" dirty="0" smtClean="0"/>
            </a:br>
            <a:r>
              <a:rPr lang="en-US" dirty="0" smtClean="0"/>
              <a:t>without the database.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27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can’t say that you’ve tested</a:t>
            </a:r>
            <a:br>
              <a:rPr lang="en-US" dirty="0" smtClean="0"/>
            </a:br>
            <a:r>
              <a:rPr lang="en-US" dirty="0" smtClean="0"/>
              <a:t>the application without the database.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89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good testing strategy requires </a:t>
            </a:r>
            <a:br>
              <a:rPr lang="en-US" dirty="0" smtClean="0"/>
            </a:br>
            <a:r>
              <a:rPr lang="en-US" dirty="0" smtClean="0"/>
              <a:t>knowing what you’re actually testing.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46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how do you know what you’re testing?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45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how do you know what you’re testing?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1: Version Control</a:t>
            </a:r>
          </a:p>
          <a:p>
            <a:pPr lvl="1"/>
            <a:r>
              <a:rPr lang="en-US" dirty="0" smtClean="0"/>
              <a:t>Version your app code and database code together</a:t>
            </a:r>
          </a:p>
          <a:p>
            <a:pPr lvl="1"/>
            <a:endParaRPr lang="en-US" dirty="0"/>
          </a:p>
          <a:p>
            <a:r>
              <a:rPr lang="en-US" dirty="0" smtClean="0"/>
              <a:t>Part 2: Automated Build</a:t>
            </a:r>
          </a:p>
          <a:p>
            <a:pPr lvl="1"/>
            <a:r>
              <a:rPr lang="en-US" dirty="0" smtClean="0"/>
              <a:t>Integrates your code</a:t>
            </a:r>
          </a:p>
          <a:p>
            <a:pPr lvl="1"/>
            <a:r>
              <a:rPr lang="en-US" dirty="0" smtClean="0"/>
              <a:t>Packages your code</a:t>
            </a:r>
          </a:p>
          <a:p>
            <a:pPr lvl="1"/>
            <a:r>
              <a:rPr lang="en-US" dirty="0" smtClean="0"/>
              <a:t>Provides a build number for your code</a:t>
            </a:r>
          </a:p>
          <a:p>
            <a:pPr lvl="1"/>
            <a:endParaRPr lang="en-US" dirty="0"/>
          </a:p>
          <a:p>
            <a:r>
              <a:rPr lang="en-US" dirty="0" smtClean="0"/>
              <a:t>Part 2 requires Part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34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need SSDT to get </a:t>
            </a:r>
            <a:br>
              <a:rPr lang="en-US" dirty="0" smtClean="0"/>
            </a:br>
            <a:r>
              <a:rPr lang="en-US" dirty="0" smtClean="0"/>
              <a:t>your database under source control.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Track it. Build it. Release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5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DevOps?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5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DevOps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are you developing, delivering, deploying, &amp; monitoring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(How much time are </a:t>
            </a:r>
            <a:r>
              <a:rPr lang="en-US" smtClean="0"/>
              <a:t>you wasting?)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“What is the process of getting a developer’s </a:t>
            </a:r>
            <a:r>
              <a:rPr lang="en-US" dirty="0" err="1" smtClean="0"/>
              <a:t>changeset</a:t>
            </a:r>
            <a:r>
              <a:rPr lang="en-US" dirty="0" smtClean="0"/>
              <a:t> from check-in to production?  How long does that take?”</a:t>
            </a:r>
          </a:p>
          <a:p>
            <a:endParaRPr lang="en-US" dirty="0"/>
          </a:p>
          <a:p>
            <a:r>
              <a:rPr lang="en-US" dirty="0" smtClean="0"/>
              <a:t>If you want to go fast, start automating</a:t>
            </a:r>
          </a:p>
          <a:p>
            <a:pPr lvl="1"/>
            <a:r>
              <a:rPr lang="en-US" dirty="0" smtClean="0"/>
              <a:t>Automation removes tedious stuff</a:t>
            </a:r>
          </a:p>
          <a:p>
            <a:pPr lvl="1"/>
            <a:r>
              <a:rPr lang="en-US" dirty="0" smtClean="0"/>
              <a:t>Automation provides reliability</a:t>
            </a:r>
          </a:p>
          <a:p>
            <a:pPr lvl="1"/>
            <a:r>
              <a:rPr lang="en-US" dirty="0" smtClean="0"/>
              <a:t>Automation helps you do more and go faster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19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enday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0405" y="1600200"/>
            <a:ext cx="4928076" cy="99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Benjamin Day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401" y="4184740"/>
            <a:ext cx="3506607" cy="121284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1762"/>
            <a:ext cx="10515600" cy="4351338"/>
          </a:xfrm>
        </p:spPr>
        <p:txBody>
          <a:bodyPr>
            <a:noAutofit/>
          </a:bodyPr>
          <a:lstStyle/>
          <a:p>
            <a:r>
              <a:rPr lang="en-US" sz="1867" dirty="0"/>
              <a:t>Brookline, MA</a:t>
            </a:r>
          </a:p>
          <a:p>
            <a:endParaRPr lang="en-US" sz="1867" dirty="0"/>
          </a:p>
          <a:p>
            <a:r>
              <a:rPr lang="en-US" sz="1867" dirty="0"/>
              <a:t>Consultant, Coach, &amp; Trainer</a:t>
            </a:r>
          </a:p>
          <a:p>
            <a:endParaRPr lang="en-US" sz="1867" dirty="0"/>
          </a:p>
          <a:p>
            <a:r>
              <a:rPr lang="en-US" sz="1867" dirty="0"/>
              <a:t>Microsoft MVP for Visual Studio ALM</a:t>
            </a:r>
          </a:p>
          <a:p>
            <a:endParaRPr lang="en-US" sz="1867" dirty="0"/>
          </a:p>
          <a:p>
            <a:r>
              <a:rPr lang="en-US" sz="1867" dirty="0"/>
              <a:t>Scrum, Team Foundation Server, Software Testing, </a:t>
            </a:r>
            <a:br>
              <a:rPr lang="en-US" sz="1867" dirty="0"/>
            </a:br>
            <a:r>
              <a:rPr lang="en-US" sz="1867" dirty="0"/>
              <a:t>Software Architecture</a:t>
            </a:r>
          </a:p>
          <a:p>
            <a:endParaRPr lang="en-US" sz="1867" dirty="0"/>
          </a:p>
          <a:p>
            <a:r>
              <a:rPr lang="en-US" sz="1867" dirty="0"/>
              <a:t>Scrum.org Classes</a:t>
            </a:r>
          </a:p>
          <a:p>
            <a:pPr lvl="1"/>
            <a:r>
              <a:rPr lang="en-US" sz="1600" dirty="0"/>
              <a:t>Professional Scrum Master (PSM)</a:t>
            </a:r>
          </a:p>
          <a:p>
            <a:pPr lvl="1"/>
            <a:r>
              <a:rPr lang="en-US" sz="1600" dirty="0"/>
              <a:t>Professional Scrum Developer (PSD)</a:t>
            </a:r>
          </a:p>
          <a:p>
            <a:pPr lvl="1"/>
            <a:r>
              <a:rPr lang="en-US" sz="1600" dirty="0"/>
              <a:t>Professional Scrum Foundations (PSF)</a:t>
            </a:r>
          </a:p>
          <a:p>
            <a:endParaRPr lang="en-US" sz="1867" dirty="0"/>
          </a:p>
          <a:p>
            <a:r>
              <a:rPr lang="en-US" sz="1867" dirty="0"/>
              <a:t>www.benday.com, benday@benday.com, @</a:t>
            </a:r>
            <a:r>
              <a:rPr lang="en-US" sz="1867" dirty="0" err="1"/>
              <a:t>benday</a:t>
            </a:r>
            <a:endParaRPr lang="en-US" sz="1867" dirty="0"/>
          </a:p>
          <a:p>
            <a:endParaRPr lang="en-US" sz="1867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213" y="5592764"/>
            <a:ext cx="4064000" cy="533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981" y="2682657"/>
            <a:ext cx="4381500" cy="135826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5200" y="4495800"/>
            <a:ext cx="1993280" cy="806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56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Got a database?</a:t>
            </a:r>
            <a:br>
              <a:rPr lang="en-US" dirty="0" smtClean="0"/>
            </a:br>
            <a:r>
              <a:rPr lang="en-US" dirty="0" smtClean="0"/>
              <a:t>Then SSDT is essential to your </a:t>
            </a:r>
            <a:br>
              <a:rPr lang="en-US" dirty="0" smtClean="0"/>
            </a:br>
            <a:r>
              <a:rPr lang="en-US" dirty="0" smtClean="0"/>
              <a:t>DevOps “story”.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5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SSDT &amp; TFS Build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TFS Build compiles your code</a:t>
            </a:r>
          </a:p>
          <a:p>
            <a:pPr lvl="1"/>
            <a:r>
              <a:rPr lang="en-US" dirty="0" smtClean="0"/>
              <a:t>App code</a:t>
            </a:r>
          </a:p>
          <a:p>
            <a:pPr lvl="1"/>
            <a:r>
              <a:rPr lang="en-US" dirty="0" smtClean="0"/>
              <a:t>Database code</a:t>
            </a:r>
          </a:p>
          <a:p>
            <a:pPr lvl="1"/>
            <a:endParaRPr lang="en-US" dirty="0"/>
          </a:p>
          <a:p>
            <a:r>
              <a:rPr lang="en-US" dirty="0" smtClean="0"/>
              <a:t>TFS Build runs tests &amp; verifies</a:t>
            </a:r>
          </a:p>
          <a:p>
            <a:endParaRPr lang="en-US" dirty="0"/>
          </a:p>
          <a:p>
            <a:r>
              <a:rPr lang="en-US" dirty="0" smtClean="0"/>
              <a:t>TFS Build can deploy your stuff</a:t>
            </a:r>
          </a:p>
          <a:p>
            <a:endParaRPr lang="en-US" dirty="0"/>
          </a:p>
          <a:p>
            <a:r>
              <a:rPr lang="en-US" dirty="0" smtClean="0"/>
              <a:t>SSDT gives you a way to do incremental deploys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19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SqlPackage.exe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SSDT command line tool</a:t>
            </a:r>
          </a:p>
          <a:p>
            <a:endParaRPr lang="en-US" dirty="0"/>
          </a:p>
          <a:p>
            <a:r>
              <a:rPr lang="en-US" dirty="0"/>
              <a:t>C:\Program Files (x86)\Microsoft Visual Studio 14.0</a:t>
            </a:r>
            <a:r>
              <a:rPr lang="en-US" dirty="0" smtClean="0"/>
              <a:t>\</a:t>
            </a:r>
            <a:br>
              <a:rPr lang="en-US" dirty="0" smtClean="0"/>
            </a:br>
            <a:r>
              <a:rPr lang="en-US" dirty="0" smtClean="0"/>
              <a:t>Common7\IDE\Extensions\Microsoft\SQLDB\DAC\120</a:t>
            </a:r>
          </a:p>
          <a:p>
            <a:endParaRPr lang="en-US" dirty="0"/>
          </a:p>
          <a:p>
            <a:r>
              <a:rPr lang="en-US" dirty="0" smtClean="0"/>
              <a:t>Actions:</a:t>
            </a:r>
          </a:p>
          <a:p>
            <a:pPr lvl="1"/>
            <a:r>
              <a:rPr lang="en-US" dirty="0" smtClean="0"/>
              <a:t>Extract, </a:t>
            </a:r>
            <a:r>
              <a:rPr lang="en-US" dirty="0" err="1" smtClean="0"/>
              <a:t>DeployReport</a:t>
            </a:r>
            <a:r>
              <a:rPr lang="en-US" dirty="0" smtClean="0"/>
              <a:t>, </a:t>
            </a:r>
            <a:r>
              <a:rPr lang="en-US" dirty="0" err="1" smtClean="0"/>
              <a:t>DriftReport</a:t>
            </a:r>
            <a:r>
              <a:rPr lang="en-US" dirty="0" smtClean="0"/>
              <a:t>, Publish, Script, Export, Import, Pipe</a:t>
            </a:r>
          </a:p>
          <a:p>
            <a:pPr lvl="1"/>
            <a:endParaRPr lang="en-US" dirty="0"/>
          </a:p>
          <a:p>
            <a:r>
              <a:rPr lang="en-US" dirty="0" smtClean="0"/>
              <a:t>Publish = deploy your database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35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sqlpackage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action:Publish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sourceFile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:"$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dacpacPath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 /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targetconnectionstring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:"$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connectionString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331703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</a:t>
            </a:r>
            <a:br>
              <a:rPr lang="en-US" dirty="0" smtClean="0"/>
            </a:br>
            <a:r>
              <a:rPr lang="en-US" dirty="0" smtClean="0"/>
              <a:t>Deploy to production;</a:t>
            </a:r>
            <a:br>
              <a:rPr lang="en-US" dirty="0" smtClean="0"/>
            </a:br>
            <a:r>
              <a:rPr lang="en-US" dirty="0" smtClean="0"/>
              <a:t>Insert some data;</a:t>
            </a:r>
            <a:br>
              <a:rPr lang="en-US" dirty="0" smtClean="0"/>
            </a:br>
            <a:r>
              <a:rPr lang="en-US" dirty="0" smtClean="0"/>
              <a:t>Make a change in the </a:t>
            </a:r>
            <a:r>
              <a:rPr lang="en-US" dirty="0" err="1" smtClean="0"/>
              <a:t>db</a:t>
            </a:r>
            <a:r>
              <a:rPr lang="en-US" dirty="0" smtClean="0"/>
              <a:t> schema;</a:t>
            </a:r>
            <a:br>
              <a:rPr lang="en-US" dirty="0" smtClean="0"/>
            </a:br>
            <a:r>
              <a:rPr lang="en-US" dirty="0" smtClean="0"/>
              <a:t>Do an incremental deploy;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83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</a:t>
            </a:r>
            <a:br>
              <a:rPr lang="en-US" dirty="0" smtClean="0"/>
            </a:br>
            <a:r>
              <a:rPr lang="en-US" dirty="0" smtClean="0"/>
              <a:t>Create a TFS build;</a:t>
            </a:r>
            <a:br>
              <a:rPr lang="en-US" dirty="0" smtClean="0"/>
            </a:br>
            <a:r>
              <a:rPr lang="en-US" dirty="0" smtClean="0"/>
              <a:t>Deploy the database as part of the build;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842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schema comparisons?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6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lookup data?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42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database references?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81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build variables?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20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C:\Users\Benjamin\AppData\Local\Temp\SNAGHTML1c5085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0" y="1588531"/>
            <a:ext cx="7010400" cy="4902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500" y="-37009"/>
            <a:ext cx="4128459" cy="12798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0" y="228252"/>
            <a:ext cx="10515600" cy="749300"/>
          </a:xfrm>
        </p:spPr>
        <p:txBody>
          <a:bodyPr>
            <a:noAutofit/>
          </a:bodyPr>
          <a:lstStyle/>
          <a:p>
            <a:r>
              <a:rPr lang="en-US" sz="5400" dirty="0" smtClean="0"/>
              <a:t>Got                       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89950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cleaning up </a:t>
            </a:r>
            <a:br>
              <a:rPr lang="en-US" dirty="0" smtClean="0"/>
            </a:br>
            <a:r>
              <a:rPr lang="en-US" dirty="0" smtClean="0"/>
              <a:t>nasty old databases?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11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76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last 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20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Thanks.</a:t>
            </a:r>
            <a:br>
              <a:rPr lang="en-US" dirty="0" smtClean="0"/>
            </a:br>
            <a:r>
              <a:rPr lang="en-US" sz="1800" dirty="0" smtClean="0">
                <a:hlinkClick r:id="rId2"/>
              </a:rPr>
              <a:t>benday@benday.com</a:t>
            </a:r>
            <a:r>
              <a:rPr lang="en-US" sz="1800" dirty="0" smtClean="0"/>
              <a:t> | www.benday.com</a:t>
            </a:r>
            <a:endParaRPr lang="en-US" dirty="0"/>
          </a:p>
        </p:txBody>
      </p:sp>
      <p:pic>
        <p:nvPicPr>
          <p:cNvPr id="6" name="Picture 4" descr="benday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29100" y="4595732"/>
            <a:ext cx="3733800" cy="754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27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159" y="1690688"/>
            <a:ext cx="10515600" cy="4351338"/>
          </a:xfrm>
        </p:spPr>
        <p:txBody>
          <a:bodyPr/>
          <a:lstStyle/>
          <a:p>
            <a:r>
              <a:rPr lang="en-US" dirty="0" smtClean="0"/>
              <a:t>Fresh!  Just released in August!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500" y="-37009"/>
            <a:ext cx="4128459" cy="1279823"/>
          </a:xfrm>
          <a:prstGeom prst="rect">
            <a:avLst/>
          </a:prstGeom>
        </p:spPr>
      </p:pic>
      <p:pic>
        <p:nvPicPr>
          <p:cNvPr id="6" name="Picture 2" descr="https://bendayblog.blob.core.windows.net/wp-public/2015/08/img_55c4b3e7cb7c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208" y="2338671"/>
            <a:ext cx="7988213" cy="441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76237" y="228252"/>
            <a:ext cx="10515600" cy="749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/>
              <a:t>Got                      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9258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Server Data Tools = </a:t>
            </a:r>
            <a:br>
              <a:rPr lang="en-US" dirty="0" smtClean="0"/>
            </a:br>
            <a:r>
              <a:rPr lang="en-US" dirty="0" smtClean="0"/>
              <a:t>SSDT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3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SSDT = </a:t>
            </a:r>
            <a:br>
              <a:rPr lang="en-US" dirty="0" smtClean="0"/>
            </a:br>
            <a:r>
              <a:rPr lang="en-US" dirty="0" smtClean="0"/>
              <a:t>Version Control for </a:t>
            </a:r>
            <a:br>
              <a:rPr lang="en-US" dirty="0" smtClean="0"/>
            </a:br>
            <a:r>
              <a:rPr lang="en-US" dirty="0" smtClean="0"/>
              <a:t>SQL Server Schemas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96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</a:t>
            </a:r>
            <a:br>
              <a:rPr lang="en-US" dirty="0" smtClean="0"/>
            </a:br>
            <a:r>
              <a:rPr lang="en-US" dirty="0" smtClean="0"/>
              <a:t>Import &amp; Build a Database;</a:t>
            </a:r>
            <a:br>
              <a:rPr lang="en-US" dirty="0" smtClean="0"/>
            </a:br>
            <a:r>
              <a:rPr lang="en-US" dirty="0" smtClean="0"/>
              <a:t>What’s under the hood?;</a:t>
            </a:r>
            <a:br>
              <a:rPr lang="en-US" dirty="0" smtClean="0"/>
            </a:br>
            <a:r>
              <a:rPr lang="en-US" dirty="0" smtClean="0"/>
              <a:t>Put it under version control;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interesting?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DevOps</a:t>
            </a:r>
          </a:p>
          <a:p>
            <a:pPr lvl="1"/>
            <a:r>
              <a:rPr lang="en-US" dirty="0" smtClean="0"/>
              <a:t>Stability</a:t>
            </a:r>
          </a:p>
          <a:p>
            <a:pPr lvl="1"/>
            <a:r>
              <a:rPr lang="en-US" dirty="0" smtClean="0"/>
              <a:t>Reliability</a:t>
            </a:r>
          </a:p>
          <a:p>
            <a:pPr lvl="1"/>
            <a:r>
              <a:rPr lang="en-US" dirty="0" smtClean="0"/>
              <a:t>Repeatability</a:t>
            </a:r>
          </a:p>
          <a:p>
            <a:pPr lvl="1"/>
            <a:r>
              <a:rPr lang="en-US" dirty="0" smtClean="0"/>
              <a:t>Release-ability</a:t>
            </a:r>
          </a:p>
          <a:p>
            <a:pPr lvl="1"/>
            <a:endParaRPr lang="en-US" dirty="0"/>
          </a:p>
          <a:p>
            <a:r>
              <a:rPr lang="en-US" dirty="0" smtClean="0"/>
              <a:t>Sanity</a:t>
            </a:r>
          </a:p>
          <a:p>
            <a:endParaRPr lang="en-US" dirty="0"/>
          </a:p>
          <a:p>
            <a:r>
              <a:rPr lang="en-US" dirty="0" smtClean="0"/>
              <a:t>Starts breaking the tyranny of the shared dev database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1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Development Databases are </a:t>
            </a:r>
            <a:br>
              <a:rPr lang="en-US" dirty="0" smtClean="0"/>
            </a:br>
            <a:r>
              <a:rPr lang="en-US" dirty="0" smtClean="0"/>
              <a:t>Pure Evil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881688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Fuzzy version control</a:t>
            </a:r>
          </a:p>
          <a:p>
            <a:endParaRPr lang="en-US" dirty="0"/>
          </a:p>
          <a:p>
            <a:r>
              <a:rPr lang="en-US" dirty="0" smtClean="0"/>
              <a:t>Encourages terrible and/or </a:t>
            </a:r>
            <a:br>
              <a:rPr lang="en-US" dirty="0" smtClean="0"/>
            </a:br>
            <a:r>
              <a:rPr lang="en-US" dirty="0" smtClean="0"/>
              <a:t>wobbly testing practices</a:t>
            </a:r>
          </a:p>
          <a:p>
            <a:endParaRPr lang="en-US" dirty="0"/>
          </a:p>
          <a:p>
            <a:r>
              <a:rPr lang="en-US" dirty="0" smtClean="0"/>
              <a:t>Devs are on top of each other</a:t>
            </a:r>
          </a:p>
          <a:p>
            <a:endParaRPr lang="en-US" dirty="0"/>
          </a:p>
          <a:p>
            <a:r>
              <a:rPr lang="en-US" dirty="0" smtClean="0"/>
              <a:t>Permissions problems</a:t>
            </a:r>
          </a:p>
          <a:p>
            <a:endParaRPr lang="en-US" dirty="0"/>
          </a:p>
          <a:p>
            <a:r>
              <a:rPr lang="en-US" dirty="0" smtClean="0"/>
              <a:t>HIPAA?  Customer data?  Privacy?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30" name="Picture 6" descr="emperor palpatine good good - Good...good... the path to the dark side is paved with shared dev databa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325" y="1743075"/>
            <a:ext cx="4286249" cy="428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84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Visual Studio Live! New York 2015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isual Studio Live! Redmond 2014 1">
        <a:dk1>
          <a:srgbClr val="303030"/>
        </a:dk1>
        <a:lt1>
          <a:srgbClr val="FFFFFF"/>
        </a:lt1>
        <a:dk2>
          <a:srgbClr val="000000"/>
        </a:dk2>
        <a:lt2>
          <a:srgbClr val="DEDEE0"/>
        </a:lt2>
        <a:accent1>
          <a:srgbClr val="AD0101"/>
        </a:accent1>
        <a:accent2>
          <a:srgbClr val="726056"/>
        </a:accent2>
        <a:accent3>
          <a:srgbClr val="AAAAAA"/>
        </a:accent3>
        <a:accent4>
          <a:srgbClr val="DADADA"/>
        </a:accent4>
        <a:accent5>
          <a:srgbClr val="D3AAAA"/>
        </a:accent5>
        <a:accent6>
          <a:srgbClr val="67564D"/>
        </a:accent6>
        <a:hlink>
          <a:srgbClr val="D26900"/>
        </a:hlink>
        <a:folHlink>
          <a:srgbClr val="D8924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sual Studio Live! Redmond 2014 2">
        <a:dk1>
          <a:srgbClr val="000000"/>
        </a:dk1>
        <a:lt1>
          <a:srgbClr val="FFFFFE"/>
        </a:lt1>
        <a:dk2>
          <a:srgbClr val="007397"/>
        </a:dk2>
        <a:lt2>
          <a:srgbClr val="636463"/>
        </a:lt2>
        <a:accent1>
          <a:srgbClr val="A01420"/>
        </a:accent1>
        <a:accent2>
          <a:srgbClr val="726056"/>
        </a:accent2>
        <a:accent3>
          <a:srgbClr val="FFFFFE"/>
        </a:accent3>
        <a:accent4>
          <a:srgbClr val="000000"/>
        </a:accent4>
        <a:accent5>
          <a:srgbClr val="CDAAAB"/>
        </a:accent5>
        <a:accent6>
          <a:srgbClr val="67564D"/>
        </a:accent6>
        <a:hlink>
          <a:srgbClr val="007397"/>
        </a:hlink>
        <a:folHlink>
          <a:srgbClr val="162F4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7498</TotalTime>
  <Words>401</Words>
  <Application>Microsoft Office PowerPoint</Application>
  <PresentationFormat>Widescreen</PresentationFormat>
  <Paragraphs>121</Paragraphs>
  <Slides>33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5" baseType="lpstr">
      <vt:lpstr>Arial</vt:lpstr>
      <vt:lpstr>Arial Bold</vt:lpstr>
      <vt:lpstr>Calibri</vt:lpstr>
      <vt:lpstr>Courier New</vt:lpstr>
      <vt:lpstr>ＭＳ Ｐゴシック</vt:lpstr>
      <vt:lpstr>Myriad Pro</vt:lpstr>
      <vt:lpstr>Myriad Pro Light</vt:lpstr>
      <vt:lpstr>Segoe UI</vt:lpstr>
      <vt:lpstr>Times New Roman</vt:lpstr>
      <vt:lpstr>Wingdings</vt:lpstr>
      <vt:lpstr>Office Theme</vt:lpstr>
      <vt:lpstr>1_Visual Studio Live! New York 2015</vt:lpstr>
      <vt:lpstr>PowerPoint Presentation</vt:lpstr>
      <vt:lpstr>Benjamin Day</vt:lpstr>
      <vt:lpstr>Got                       ?</vt:lpstr>
      <vt:lpstr>PowerPoint Presentation</vt:lpstr>
      <vt:lpstr>SQL Server Data Tools =  SSDT</vt:lpstr>
      <vt:lpstr>SSDT =  Version Control for  SQL Server Schemas</vt:lpstr>
      <vt:lpstr>Demo: Import &amp; Build a Database; What’s under the hood?; Put it under version control;</vt:lpstr>
      <vt:lpstr>Why is this interesting?</vt:lpstr>
      <vt:lpstr>Shared Development Databases are  Pure Evil</vt:lpstr>
      <vt:lpstr>Application Code is Half the Battle</vt:lpstr>
      <vt:lpstr>The Application Breaks with  the Wrong Version of the Database</vt:lpstr>
      <vt:lpstr>You can’t release the application without the database.</vt:lpstr>
      <vt:lpstr>You can’t say that you’ve tested the application without the database.</vt:lpstr>
      <vt:lpstr>A good testing strategy requires  knowing what you’re actually testing.</vt:lpstr>
      <vt:lpstr>So how do you know what you’re testing?</vt:lpstr>
      <vt:lpstr>So how do you know what you’re testing?</vt:lpstr>
      <vt:lpstr>You need SSDT to get  your database under source control.  Track it. Build it. Release it.</vt:lpstr>
      <vt:lpstr>DevOps?</vt:lpstr>
      <vt:lpstr>DevOps</vt:lpstr>
      <vt:lpstr>Got a database? Then SSDT is essential to your  DevOps “story”.</vt:lpstr>
      <vt:lpstr>SSDT &amp; TFS Build</vt:lpstr>
      <vt:lpstr>SqlPackage.exe</vt:lpstr>
      <vt:lpstr>sqlpackage /action:Publish /sourceFile:"$dacpacPath" /targetconnectionstring:"$connectionString"</vt:lpstr>
      <vt:lpstr>Demo: Deploy to production; Insert some data; Make a change in the db schema; Do an incremental deploy;</vt:lpstr>
      <vt:lpstr>Demo:  Create a TFS build; Deploy the database as part of the build;</vt:lpstr>
      <vt:lpstr>What about schema comparisons?</vt:lpstr>
      <vt:lpstr>What about lookup data?</vt:lpstr>
      <vt:lpstr>What about database references? </vt:lpstr>
      <vt:lpstr>What about build variables?</vt:lpstr>
      <vt:lpstr>What about cleaning up  nasty old databases?</vt:lpstr>
      <vt:lpstr>Demo</vt:lpstr>
      <vt:lpstr>Any last questions?</vt:lpstr>
      <vt:lpstr>Thanks. benday@benday.com | www.benday.com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with  Visual Studio 2013 &amp;  Team Foundation Server 2013</dc:title>
  <dc:creator>Benjamin Day</dc:creator>
  <cp:lastModifiedBy>Benjamin Day</cp:lastModifiedBy>
  <cp:revision>142</cp:revision>
  <dcterms:created xsi:type="dcterms:W3CDTF">2013-10-03T21:22:58Z</dcterms:created>
  <dcterms:modified xsi:type="dcterms:W3CDTF">2015-11-17T15:39:47Z</dcterms:modified>
</cp:coreProperties>
</file>