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8" r:id="rId2"/>
    <p:sldId id="321" r:id="rId3"/>
    <p:sldId id="32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 autoAdjust="0"/>
  </p:normalViewPr>
  <p:slideViewPr>
    <p:cSldViewPr>
      <p:cViewPr varScale="1">
        <p:scale>
          <a:sx n="157" d="100"/>
          <a:sy n="157" d="100"/>
        </p:scale>
        <p:origin x="61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1"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Visual Studio </a:t>
            </a:r>
            <a:r>
              <a:rPr lang="en-US" dirty="0" smtClean="0"/>
              <a:t>Live! San Francisco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4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1145D-0C6A-427A-BFFB-BA49C7DEF5D3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E5AA1C-3A4A-4E86-88DD-FDD0A0056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88B0C-D0FA-4593-BF38-A7BA3E9A5D6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94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1200" smtClean="0">
                <a:latin typeface="Franklin Gothic Medium" panose="020B0603020102020204" pitchFamily="34" charset="0"/>
              </a:rPr>
              <a:t>Team Foundation Server Setup/Installation - www.RichardHaleShawGroup.com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Copyright © 1998 - 2006, The Richard Hale Shaw Group, Inc. - Printing/duplication prohibited without the expressed, written permission of the author.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62EE2E48-2F75-4A55-AD64-BBC5280A8114}" type="slidenum">
              <a:rPr lang="en-US" sz="1200">
                <a:latin typeface="Franklin Gothic Medium" panose="020B0603020102020204" pitchFamily="34" charset="0"/>
              </a:rPr>
              <a:pPr/>
              <a:t>6</a:t>
            </a:fld>
            <a:endParaRPr lang="en-US" sz="1200">
              <a:latin typeface="Franklin Gothic Medium" panose="020B0603020102020204" pitchFamily="34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600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1200" smtClean="0">
                <a:latin typeface="Franklin Gothic Medium" panose="020B0603020102020204" pitchFamily="34" charset="0"/>
              </a:rPr>
              <a:t>Team Foundation Server Setup/Installation - www.RichardHaleShawGroup.com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Copyright © 1998 - 2006, The Richard Hale Shaw Group, Inc. - Printing/duplication prohibited without the expressed, written permission of the author.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5016E56C-7FAD-4CE3-8816-C5122783CB18}" type="slidenum">
              <a:rPr lang="en-US" sz="1200">
                <a:latin typeface="Franklin Gothic Medium" panose="020B0603020102020204" pitchFamily="34" charset="0"/>
              </a:rPr>
              <a:pPr/>
              <a:t>7</a:t>
            </a:fld>
            <a:endParaRPr lang="en-US" sz="1200">
              <a:latin typeface="Franklin Gothic Medium" panose="020B0603020102020204" pitchFamily="34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240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314450"/>
          </a:xfrm>
        </p:spPr>
        <p:txBody>
          <a:bodyPr/>
          <a:lstStyle>
            <a:lvl1pPr marL="0" indent="0" algn="ctr">
              <a:buFont typeface="Arial" pitchFamily="-72" charset="0"/>
              <a:buNone/>
              <a:defRPr>
                <a:latin typeface="Arial Bold" pitchFamily="-7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SF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San Francis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314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6314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86AD8-D031-4E57-A880-97BEE7625BF5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E31E-3DDB-4319-BC51-F5022B7F3C8D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54003"/>
          </a:xfrm>
        </p:spPr>
        <p:txBody>
          <a:bodyPr/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9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54003"/>
          </a:xfrm>
        </p:spPr>
        <p:txBody>
          <a:bodyPr/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4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95536" y="4731545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benday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#</a:t>
            </a:r>
            <a:r>
              <a:rPr lang="en-US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vslive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61" r:id="rId8"/>
    <p:sldLayoutId id="2147483662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anose="020B0604020202020204" pitchFamily="34" charset="0"/>
          <a:ea typeface="ＭＳ Ｐゴシック" pitchFamily="-72" charset="-128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1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dphoto.org/PictureDetail.php?mat=&amp;pg=830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martinfowler.com/articles/mocksArentStubs.html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enday.com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1" y="1085850"/>
            <a:ext cx="7313613" cy="1028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79" tIns="44448" rIns="90379" bIns="44448" anchor="b">
            <a:prstTxWarp prst="textNoShape">
              <a:avLst/>
            </a:prstTxWarp>
          </a:bodyPr>
          <a:lstStyle/>
          <a:p>
            <a:pPr algn="ctr" defTabSz="896938" eaLnBrk="0" hangingPunct="0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Better Unit Tests through Design Patterns: Repository, Adapter, Mocks, and more…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33838" y="2255044"/>
            <a:ext cx="3987800" cy="10025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5923" tIns="42962" rIns="85923" bIns="42962">
            <a:prstTxWarp prst="textNoShape">
              <a:avLst/>
            </a:prstTxWarp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Benjamin Day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benday</a:t>
            </a: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7263" y="3147814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apps need to be testable.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How would you test this?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1818086" y="1113235"/>
            <a:ext cx="5526881" cy="5381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440" y="1157906"/>
            <a:ext cx="3211121" cy="38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Design For Testability?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9150" y="1152440"/>
            <a:ext cx="3886200" cy="3480282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would you test this?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you have to take the plane up for a spin?</a:t>
            </a:r>
          </a:p>
          <a:p>
            <a:endParaRPr lang="en-US" dirty="0" smtClean="0"/>
          </a:p>
          <a:p>
            <a:r>
              <a:rPr lang="en-US" dirty="0"/>
              <a:t>Build it so you can test it.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152440"/>
            <a:ext cx="2773017" cy="33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apps need to be testable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You need to design for testability.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unit</a:t>
            </a:r>
            <a:r>
              <a:rPr lang="en-US" dirty="0" smtClean="0"/>
              <a:t> test is not the same as </a:t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i="1" dirty="0" smtClean="0"/>
              <a:t>integration</a:t>
            </a:r>
            <a:r>
              <a:rPr lang="en-US" dirty="0" smtClean="0"/>
              <a:t>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Avoid End-to-End Integration Tests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dirty="0" smtClean="0"/>
              <a:t>Does a good test…</a:t>
            </a:r>
          </a:p>
          <a:p>
            <a:pPr>
              <a:buFont typeface="Times" panose="02020603050405020304" pitchFamily="18" charset="0"/>
              <a:buNone/>
            </a:pPr>
            <a:endParaRPr lang="en-US" dirty="0" smtClean="0"/>
          </a:p>
          <a:p>
            <a:r>
              <a:rPr lang="en-US" dirty="0" smtClean="0"/>
              <a:t>…really have to write all the way to the database?</a:t>
            </a:r>
          </a:p>
          <a:p>
            <a:endParaRPr lang="en-US" dirty="0" smtClean="0"/>
          </a:p>
          <a:p>
            <a:r>
              <a:rPr lang="en-US" dirty="0" smtClean="0"/>
              <a:t>…really have to have a running REST service on the other end of that call?</a:t>
            </a:r>
          </a:p>
          <a:p>
            <a:endParaRPr lang="en-US" dirty="0" smtClean="0"/>
          </a:p>
          <a:p>
            <a:r>
              <a:rPr lang="en-US" dirty="0" smtClean="0"/>
              <a:t>…really need to make a call to the mainframe?</a:t>
            </a:r>
          </a:p>
        </p:txBody>
      </p:sp>
    </p:spTree>
    <p:extLst>
      <p:ext uri="{BB962C8B-B14F-4D97-AF65-F5344CB8AC3E}">
        <p14:creationId xmlns:p14="http://schemas.microsoft.com/office/powerpoint/2010/main" val="26281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called a </a:t>
            </a:r>
            <a:r>
              <a:rPr lang="en-US" i="1" u="sng" dirty="0" smtClean="0"/>
              <a:t>unit</a:t>
            </a:r>
            <a:r>
              <a:rPr lang="en-US" i="1" dirty="0" smtClean="0"/>
              <a:t> </a:t>
            </a:r>
            <a:r>
              <a:rPr lang="en-US" dirty="0" smtClean="0"/>
              <a:t>test.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Small units of functionality</a:t>
            </a:r>
          </a:p>
          <a:p>
            <a:endParaRPr lang="en-US" dirty="0" smtClean="0"/>
          </a:p>
          <a:p>
            <a:r>
              <a:rPr lang="en-US" dirty="0" smtClean="0"/>
              <a:t>Tested in isolation</a:t>
            </a:r>
          </a:p>
          <a:p>
            <a:endParaRPr lang="en-US" dirty="0" smtClean="0"/>
          </a:p>
          <a:p>
            <a:r>
              <a:rPr lang="en-US" dirty="0" smtClean="0"/>
              <a:t>If you designed for testability, you (probably) can test in isolation.</a:t>
            </a:r>
          </a:p>
          <a:p>
            <a:endParaRPr lang="en-US" dirty="0" smtClean="0"/>
          </a:p>
          <a:p>
            <a:r>
              <a:rPr lang="en-US" dirty="0" smtClean="0"/>
              <a:t>If you </a:t>
            </a:r>
            <a:r>
              <a:rPr lang="en-US" i="1" dirty="0" smtClean="0"/>
              <a:t>didn’t</a:t>
            </a:r>
            <a:r>
              <a:rPr lang="en-US" dirty="0" smtClean="0"/>
              <a:t>, you probably have a monolithic app.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409" y="242313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“How am I supposed to test </a:t>
            </a:r>
            <a:r>
              <a:rPr lang="en-US" i="1" dirty="0" smtClean="0"/>
              <a:t>THAT</a:t>
            </a:r>
            <a:r>
              <a:rPr lang="en-US" dirty="0" smtClean="0"/>
              <a:t>?!”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962520" y="4784517"/>
            <a:ext cx="4304707" cy="308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i="1" dirty="0">
                <a:hlinkClick r:id="rId2"/>
              </a:rPr>
              <a:t>http://www.pdphoto.org/PictureDetail.php?mat=&amp;pg=8307</a:t>
            </a:r>
            <a:endParaRPr lang="en-US" sz="1500" i="1" dirty="0"/>
          </a:p>
        </p:txBody>
      </p:sp>
      <p:pic>
        <p:nvPicPr>
          <p:cNvPr id="1029" name="Picture 5" descr="http://www.pdphoto.org/jons/pictures4/yosemite_40_bg_090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20" y="1130652"/>
            <a:ext cx="4816653" cy="36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reative Commons Licen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12" y="4794566"/>
            <a:ext cx="628561" cy="2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It’ll be a lot easier if you </a:t>
            </a:r>
            <a:br>
              <a:rPr lang="en-US" dirty="0" smtClean="0"/>
            </a:br>
            <a:r>
              <a:rPr lang="en-US" dirty="0" smtClean="0"/>
              <a:t>design for testability.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an app hard to test?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Tightly coupled</a:t>
            </a:r>
          </a:p>
          <a:p>
            <a:endParaRPr lang="en-US" dirty="0"/>
          </a:p>
          <a:p>
            <a:r>
              <a:rPr lang="en-US" dirty="0" smtClean="0"/>
              <a:t>Hidden or embedded dependencies</a:t>
            </a:r>
          </a:p>
          <a:p>
            <a:endParaRPr lang="en-US" dirty="0"/>
          </a:p>
          <a:p>
            <a:r>
              <a:rPr lang="en-US" dirty="0" smtClean="0"/>
              <a:t>Required data &amp; databases</a:t>
            </a:r>
          </a:p>
          <a:p>
            <a:endParaRPr lang="en-US" dirty="0"/>
          </a:p>
          <a:p>
            <a:r>
              <a:rPr lang="en-US" dirty="0" smtClean="0"/>
              <a:t>Insane amounts of setup code for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Benjamin Day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Brookline, MA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Consultant, Coach, &amp; Trainer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Microsoft MVP for Visual Studio ALM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Team Foundation Server, Software Testing, Scrum, Software Architecture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Scrum.org Classes</a:t>
            </a:r>
          </a:p>
          <a:p>
            <a:pPr marL="457200" lvl="1" indent="0">
              <a:buNone/>
            </a:pPr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Professional Scrum Foundations (PSF)</a:t>
            </a:r>
          </a:p>
          <a:p>
            <a:pPr marL="457200" lvl="1" indent="0">
              <a:buNone/>
            </a:pPr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Professional Scrum Master (PSM)</a:t>
            </a:r>
          </a:p>
          <a:p>
            <a:pPr marL="457200" lvl="1" indent="0">
              <a:buNone/>
            </a:pPr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Professional Scrum Developer (PSD)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www.benday.com, benday@benday.com, @</a:t>
            </a:r>
            <a:r>
              <a:rPr lang="en-US" sz="1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benday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771550"/>
            <a:ext cx="3407220" cy="6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VP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187" y="1806638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35646"/>
            <a:ext cx="1358626" cy="1358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710" y="2994272"/>
            <a:ext cx="2173575" cy="527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624" y="3856147"/>
            <a:ext cx="3078610" cy="6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to test usually also means</a:t>
            </a:r>
            <a:br>
              <a:rPr lang="en-US" dirty="0" smtClean="0"/>
            </a:br>
            <a:r>
              <a:rPr lang="en-US" dirty="0" smtClean="0"/>
              <a:t>hard to maintain.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will help you to create a more testable &amp; maintainable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Design Pattern?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Well-known and accepted solution to a common problem</a:t>
            </a:r>
          </a:p>
          <a:p>
            <a:endParaRPr lang="en-US" dirty="0"/>
          </a:p>
          <a:p>
            <a:r>
              <a:rPr lang="en-US" dirty="0" smtClean="0"/>
              <a:t>Avoid re-inventing the wheel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in architecture.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2" y="345167"/>
            <a:ext cx="5753396" cy="44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57" y="179564"/>
            <a:ext cx="5753396" cy="379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24" y="1954924"/>
            <a:ext cx="2308428" cy="29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Popularized in Software by this book…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91" y="1454369"/>
            <a:ext cx="5152822" cy="2751083"/>
          </a:xfrm>
        </p:spPr>
      </p:pic>
    </p:spTree>
    <p:extLst>
      <p:ext uri="{BB962C8B-B14F-4D97-AF65-F5344CB8AC3E}">
        <p14:creationId xmlns:p14="http://schemas.microsoft.com/office/powerpoint/2010/main" val="30325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for this talk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Dependency Injection</a:t>
            </a:r>
          </a:p>
          <a:p>
            <a:pPr lvl="1"/>
            <a:r>
              <a:rPr lang="en-US" dirty="0" smtClean="0"/>
              <a:t>Flexibility</a:t>
            </a:r>
          </a:p>
          <a:p>
            <a:endParaRPr lang="en-US" dirty="0" smtClean="0"/>
          </a:p>
          <a:p>
            <a:r>
              <a:rPr lang="en-US" dirty="0" smtClean="0"/>
              <a:t>Repository</a:t>
            </a:r>
          </a:p>
          <a:p>
            <a:pPr lvl="1"/>
            <a:r>
              <a:rPr lang="en-US" dirty="0" smtClean="0"/>
              <a:t>Data Access</a:t>
            </a:r>
          </a:p>
          <a:p>
            <a:pPr lvl="1"/>
            <a:endParaRPr lang="en-US" dirty="0"/>
          </a:p>
          <a:p>
            <a:r>
              <a:rPr lang="en-US" dirty="0" smtClean="0"/>
              <a:t>Adapter</a:t>
            </a:r>
          </a:p>
          <a:p>
            <a:pPr lvl="1"/>
            <a:r>
              <a:rPr lang="en-US" dirty="0" smtClean="0"/>
              <a:t>Single-Responsibility Principle</a:t>
            </a:r>
          </a:p>
          <a:p>
            <a:pPr lvl="1"/>
            <a:r>
              <a:rPr lang="en-US" dirty="0" smtClean="0"/>
              <a:t>Keeps tedious, bug-prone code contained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Encapsulates algorithms &amp; business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Model-View-Controller</a:t>
            </a:r>
          </a:p>
          <a:p>
            <a:pPr lvl="1"/>
            <a:r>
              <a:rPr lang="en-US" dirty="0" smtClean="0"/>
              <a:t>Isolates User Interface </a:t>
            </a:r>
            <a:r>
              <a:rPr lang="en-US" i="1" dirty="0" smtClean="0"/>
              <a:t>Implementation </a:t>
            </a: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the User Interface </a:t>
            </a:r>
            <a:r>
              <a:rPr lang="en-US" i="1" dirty="0" smtClean="0"/>
              <a:t>Logic</a:t>
            </a:r>
          </a:p>
          <a:p>
            <a:pPr lvl="1"/>
            <a:r>
              <a:rPr lang="en-US" dirty="0" smtClean="0"/>
              <a:t>Testable User Interfaces</a:t>
            </a:r>
          </a:p>
          <a:p>
            <a:pPr lvl="1"/>
            <a:r>
              <a:rPr lang="en-US" dirty="0" smtClean="0"/>
              <a:t>Model-View-</a:t>
            </a:r>
            <a:r>
              <a:rPr lang="en-US" dirty="0" err="1" smtClean="0"/>
              <a:t>ViewModel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 in a testable system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75" dirty="0"/>
              <a:t>(Testable, obviously.)</a:t>
            </a:r>
          </a:p>
          <a:p>
            <a:pPr lvl="1"/>
            <a:endParaRPr lang="en-US" sz="2475" dirty="0"/>
          </a:p>
          <a:p>
            <a:r>
              <a:rPr lang="en-US" sz="2475" dirty="0"/>
              <a:t>Well-organized</a:t>
            </a:r>
          </a:p>
          <a:p>
            <a:endParaRPr lang="en-US" sz="2475" dirty="0"/>
          </a:p>
          <a:p>
            <a:r>
              <a:rPr lang="en-US" sz="2475" dirty="0"/>
              <a:t>Flexible</a:t>
            </a:r>
          </a:p>
        </p:txBody>
      </p:sp>
    </p:spTree>
    <p:extLst>
      <p:ext uri="{BB962C8B-B14F-4D97-AF65-F5344CB8AC3E}">
        <p14:creationId xmlns:p14="http://schemas.microsoft.com/office/powerpoint/2010/main" val="17657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 in a testable system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2647" dirty="0"/>
              <a:t>(Testable, obviously.)</a:t>
            </a:r>
          </a:p>
          <a:p>
            <a:pPr lvl="1"/>
            <a:endParaRPr lang="en-US" sz="2347" dirty="0"/>
          </a:p>
          <a:p>
            <a:r>
              <a:rPr lang="en-US" sz="2647" dirty="0"/>
              <a:t>Well-organized</a:t>
            </a:r>
          </a:p>
          <a:p>
            <a:pPr lvl="1"/>
            <a:r>
              <a:rPr lang="en-US" sz="2347" dirty="0"/>
              <a:t>Single Responsibility Principle (SRP)</a:t>
            </a:r>
          </a:p>
          <a:p>
            <a:pPr lvl="1"/>
            <a:r>
              <a:rPr lang="en-US" sz="2347" dirty="0"/>
              <a:t>Layered (example: n-tier)</a:t>
            </a:r>
          </a:p>
          <a:p>
            <a:pPr lvl="1"/>
            <a:endParaRPr lang="en-US" sz="2647" dirty="0"/>
          </a:p>
          <a:p>
            <a:r>
              <a:rPr lang="en-US" sz="2647" dirty="0"/>
              <a:t>Flexible</a:t>
            </a:r>
          </a:p>
          <a:p>
            <a:pPr lvl="1"/>
            <a:r>
              <a:rPr lang="en-US" sz="2347" dirty="0"/>
              <a:t>Code to interfaces rather than concrete types</a:t>
            </a:r>
            <a:endParaRPr lang="en-US" sz="2047" dirty="0"/>
          </a:p>
          <a:p>
            <a:pPr lvl="1"/>
            <a:r>
              <a:rPr lang="en-US" sz="2347" dirty="0"/>
              <a:t>Dependency Injection</a:t>
            </a:r>
          </a:p>
          <a:p>
            <a:pPr lvl="1"/>
            <a:r>
              <a:rPr lang="en-US" sz="2400" dirty="0"/>
              <a:t>Interface Segregation Principle (ISP)</a:t>
            </a:r>
          </a:p>
          <a:p>
            <a:pPr lvl="1"/>
            <a:endParaRPr lang="en-US" sz="2347" dirty="0"/>
          </a:p>
        </p:txBody>
      </p:sp>
    </p:spTree>
    <p:extLst>
      <p:ext uri="{BB962C8B-B14F-4D97-AF65-F5344CB8AC3E}">
        <p14:creationId xmlns:p14="http://schemas.microsoft.com/office/powerpoint/2010/main" val="3068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Online courses at Pluralsight.com</a:t>
            </a:r>
            <a:endParaRPr lang="en-US" sz="3200" dirty="0"/>
          </a:p>
        </p:txBody>
      </p:sp>
      <p:pic>
        <p:nvPicPr>
          <p:cNvPr id="1026" name="Picture 2" descr="C:\Users\Benjamin\AppData\Local\Temp\SNAGHTML1c5085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08" y="1429974"/>
            <a:ext cx="4624625" cy="323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99743"/>
            <a:ext cx="2602632" cy="5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Responsibility Principle:</a:t>
            </a:r>
            <a:br>
              <a:rPr lang="en-US" dirty="0" smtClean="0"/>
            </a:br>
            <a:r>
              <a:rPr lang="en-US" dirty="0" smtClean="0"/>
              <a:t>An object should have only</a:t>
            </a:r>
            <a:br>
              <a:rPr lang="en-US" dirty="0" smtClean="0"/>
            </a:br>
            <a:r>
              <a:rPr lang="en-US" dirty="0" smtClean="0"/>
              <a:t>one reason to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01930" y="892121"/>
            <a:ext cx="8740142" cy="1638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41315" y="4720346"/>
            <a:ext cx="7260107" cy="2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9" dirty="0"/>
              <a:t>http://lostechies.com/derickbailey/files/2011/03/SingleResponsibilityPrinciple2_71060858.jpg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45" y="4720347"/>
            <a:ext cx="681692" cy="284816"/>
          </a:xfrm>
          <a:prstGeom prst="rect">
            <a:avLst/>
          </a:prstGeom>
        </p:spPr>
      </p:pic>
      <p:pic>
        <p:nvPicPr>
          <p:cNvPr id="2050" name="Picture 2" descr="http://lostechies.com/derickbailey/files/2011/03/SingleResponsibilityPrinciple2_71060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00" y="124336"/>
            <a:ext cx="5635337" cy="45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Segregation Principle:</a:t>
            </a:r>
            <a:br>
              <a:rPr lang="en-US" dirty="0" smtClean="0"/>
            </a:br>
            <a:r>
              <a:rPr lang="en-US" dirty="0" smtClean="0"/>
              <a:t>“no client should be forced to depend on methods it does not use.”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Injection: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“Don’t get too attached.”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01930" y="892121"/>
            <a:ext cx="8740142" cy="16383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7495" y="4670403"/>
            <a:ext cx="7260107" cy="2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9" dirty="0"/>
              <a:t>http://lostechies.com/derickbailey/files/2011/03/DependencyInversionPrinciple_0278F9E2.jpg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292" y="4624171"/>
            <a:ext cx="681692" cy="284816"/>
          </a:xfrm>
          <a:prstGeom prst="rect">
            <a:avLst/>
          </a:prstGeom>
        </p:spPr>
      </p:pic>
      <p:pic>
        <p:nvPicPr>
          <p:cNvPr id="3074" name="Picture 2" descr="http://lostechies.com/derickbailey/files/2011/03/DependencyInversionPrinciple_0278F9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95" y="330688"/>
            <a:ext cx="5252489" cy="420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 Dependencies on Constructor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168099"/>
            <a:ext cx="4040188" cy="385079"/>
          </a:xfrm>
        </p:spPr>
        <p:txBody>
          <a:bodyPr/>
          <a:lstStyle/>
          <a:p>
            <a:r>
              <a:rPr lang="en-US" i="1" u="sng" dirty="0" smtClean="0"/>
              <a:t>Less Awesome</a:t>
            </a:r>
            <a:endParaRPr lang="en-US" i="1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6" y="1168099"/>
            <a:ext cx="4041776" cy="385079"/>
          </a:xfrm>
        </p:spPr>
        <p:txBody>
          <a:bodyPr/>
          <a:lstStyle/>
          <a:p>
            <a:r>
              <a:rPr lang="en-US" i="1" u="sng" dirty="0" smtClean="0"/>
              <a:t>Now With More Awesome</a:t>
            </a:r>
            <a:endParaRPr lang="en-US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63262"/>
            <a:ext cx="3306100" cy="320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29" y="1663263"/>
            <a:ext cx="2978591" cy="32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does DI help with testability?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Helps you focus on the testing task at hand</a:t>
            </a:r>
          </a:p>
          <a:p>
            <a:pPr lvl="1"/>
            <a:r>
              <a:rPr lang="en-US" dirty="0" smtClean="0"/>
              <a:t>Only test what you’re trying to test.  Skip everything else.</a:t>
            </a:r>
          </a:p>
          <a:p>
            <a:endParaRPr lang="en-US" dirty="0" smtClean="0"/>
          </a:p>
          <a:p>
            <a:r>
              <a:rPr lang="en-US" dirty="0" smtClean="0"/>
              <a:t>Makes interface-driven programming simple</a:t>
            </a:r>
          </a:p>
          <a:p>
            <a:endParaRPr lang="en-US" dirty="0" smtClean="0"/>
          </a:p>
          <a:p>
            <a:r>
              <a:rPr lang="en-US" dirty="0" smtClean="0"/>
              <a:t>Interface-driven programming + DI lets you use mocks and stubs in your tests.</a:t>
            </a:r>
          </a:p>
        </p:txBody>
      </p:sp>
    </p:spTree>
    <p:extLst>
      <p:ext uri="{BB962C8B-B14F-4D97-AF65-F5344CB8AC3E}">
        <p14:creationId xmlns:p14="http://schemas.microsoft.com/office/powerpoint/2010/main" val="10844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“Mocks &amp; Stubs?”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Mocks vs. Stubs vs. </a:t>
            </a:r>
            <a:br>
              <a:rPr lang="en-US" dirty="0" smtClean="0"/>
            </a:br>
            <a:r>
              <a:rPr lang="en-US" dirty="0" smtClean="0"/>
              <a:t>Dummies vs. Fakes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Martin Fowler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http://martinfowler.com/articles/mocksArentStubs.html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Dummy = passed but not used</a:t>
            </a:r>
          </a:p>
          <a:p>
            <a:endParaRPr lang="en-US" dirty="0" smtClean="0"/>
          </a:p>
          <a:p>
            <a:r>
              <a:rPr lang="en-US" dirty="0" smtClean="0"/>
              <a:t>Fake = “shortcut” implementation</a:t>
            </a:r>
          </a:p>
          <a:p>
            <a:endParaRPr lang="en-US" dirty="0" smtClean="0"/>
          </a:p>
          <a:p>
            <a:r>
              <a:rPr lang="en-US" dirty="0" smtClean="0"/>
              <a:t>Stub = Only pretends to work, returns pre-defined answer</a:t>
            </a:r>
          </a:p>
          <a:p>
            <a:endParaRPr lang="en-US" dirty="0" smtClean="0"/>
          </a:p>
          <a:p>
            <a:r>
              <a:rPr lang="en-US" dirty="0" smtClean="0"/>
              <a:t>Mock = Used to test expectations, requires verification at the end of test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78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Demos:</a:t>
            </a:r>
            <a:br>
              <a:rPr lang="en-US" dirty="0" smtClean="0"/>
            </a:br>
            <a:r>
              <a:rPr lang="en-US" dirty="0" err="1" smtClean="0"/>
              <a:t>PersonService</a:t>
            </a:r>
            <a:r>
              <a:rPr lang="en-US" dirty="0" smtClean="0"/>
              <a:t> saves</a:t>
            </a:r>
            <a:br>
              <a:rPr lang="en-US" dirty="0" smtClean="0"/>
            </a:br>
            <a:r>
              <a:rPr lang="en-US" dirty="0" smtClean="0"/>
              <a:t>valid person objects with </a:t>
            </a:r>
            <a:br>
              <a:rPr lang="en-US" dirty="0" smtClean="0"/>
            </a:br>
            <a:r>
              <a:rPr lang="en-US" dirty="0" smtClean="0"/>
              <a:t>unique user names.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/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</a:p>
          <a:p>
            <a:endParaRPr lang="en-US" dirty="0"/>
          </a:p>
          <a:p>
            <a:r>
              <a:rPr lang="en-US" dirty="0" smtClean="0"/>
              <a:t>Design for Testability</a:t>
            </a:r>
          </a:p>
          <a:p>
            <a:endParaRPr lang="en-US" dirty="0"/>
          </a:p>
          <a:p>
            <a:r>
              <a:rPr lang="en-US" dirty="0" smtClean="0"/>
              <a:t>What’s a Design Pattern?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Design Patterns for Testability</a:t>
            </a:r>
          </a:p>
          <a:p>
            <a:endParaRPr lang="en-US" dirty="0" smtClean="0"/>
          </a:p>
          <a:p>
            <a:r>
              <a:rPr lang="en-US" dirty="0" smtClean="0"/>
              <a:t>Patterns for User Interface Testing</a:t>
            </a:r>
          </a:p>
          <a:p>
            <a:pPr lvl="1"/>
            <a:r>
              <a:rPr lang="en-US" dirty="0" smtClean="0"/>
              <a:t>Server-side web apps</a:t>
            </a:r>
          </a:p>
          <a:p>
            <a:pPr lvl="1"/>
            <a:r>
              <a:rPr lang="en-US" dirty="0" smtClean="0"/>
              <a:t>JavaScript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Pattern</a:t>
            </a:r>
            <a:br>
              <a:rPr lang="en-US" dirty="0" smtClean="0"/>
            </a:br>
            <a:r>
              <a:rPr lang="en-US" dirty="0" smtClean="0"/>
              <a:t>encapsulates an algorithm</a:t>
            </a:r>
            <a:br>
              <a:rPr lang="en-US" dirty="0" smtClean="0"/>
            </a:br>
            <a:r>
              <a:rPr lang="en-US" dirty="0" smtClean="0"/>
              <a:t>behind an interface.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Pattern</a:t>
            </a:r>
            <a:br>
              <a:rPr lang="en-US" dirty="0" smtClean="0"/>
            </a:br>
            <a:r>
              <a:rPr lang="en-US" dirty="0" smtClean="0"/>
              <a:t>encapsulates data access logic.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29" y="243415"/>
            <a:ext cx="6633341" cy="46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Mocks for code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User Interfaces: The Redheaded Stepchild of the Unit Testing World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Not easy to automate the UI testing</a:t>
            </a:r>
          </a:p>
          <a:p>
            <a:endParaRPr lang="en-US" dirty="0" smtClean="0"/>
          </a:p>
          <a:p>
            <a:r>
              <a:rPr lang="en-US" dirty="0" smtClean="0"/>
              <a:t>Basically, automating button clicks</a:t>
            </a:r>
          </a:p>
          <a:p>
            <a:endParaRPr lang="en-US" dirty="0" smtClean="0"/>
          </a:p>
          <a:p>
            <a:r>
              <a:rPr lang="en-US" dirty="0" smtClean="0"/>
              <a:t>UI’s almost have to be tested by a human</a:t>
            </a:r>
          </a:p>
          <a:p>
            <a:pPr lvl="1"/>
            <a:r>
              <a:rPr lang="en-US" dirty="0" smtClean="0"/>
              <a:t>Computers don’t understand the “visual stuff”</a:t>
            </a:r>
          </a:p>
          <a:p>
            <a:pPr lvl="1"/>
            <a:r>
              <a:rPr lang="en-US" dirty="0" smtClean="0"/>
              <a:t>Colors, fonts, </a:t>
            </a:r>
            <a:r>
              <a:rPr lang="en-US" dirty="0" err="1" smtClean="0"/>
              <a:t>etc</a:t>
            </a:r>
            <a:r>
              <a:rPr lang="en-US" dirty="0" smtClean="0"/>
              <a:t> are hard to unit test for</a:t>
            </a:r>
          </a:p>
          <a:p>
            <a:pPr lvl="1"/>
            <a:r>
              <a:rPr lang="en-US" dirty="0" smtClean="0"/>
              <a:t>“This doesn’t look right” errors</a:t>
            </a:r>
          </a:p>
          <a:p>
            <a:endParaRPr lang="en-US" dirty="0" smtClean="0"/>
          </a:p>
          <a:p>
            <a:r>
              <a:rPr lang="en-US" dirty="0" smtClean="0"/>
              <a:t>The rest is:</a:t>
            </a:r>
          </a:p>
          <a:p>
            <a:pPr lvl="1"/>
            <a:r>
              <a:rPr lang="en-US" dirty="0" smtClean="0"/>
              <a:t>Exercising the application</a:t>
            </a:r>
          </a:p>
          <a:p>
            <a:pPr lvl="1"/>
            <a:r>
              <a:rPr lang="en-US" dirty="0" smtClean="0"/>
              <a:t>Checking that fields have the right data</a:t>
            </a:r>
          </a:p>
          <a:p>
            <a:pPr lvl="1"/>
            <a:r>
              <a:rPr lang="en-US" dirty="0" smtClean="0"/>
              <a:t>Checking field visibility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3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$0.02.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problem by not solving the problem</a:t>
            </a:r>
          </a:p>
          <a:p>
            <a:endParaRPr lang="en-US" dirty="0" smtClean="0"/>
          </a:p>
          <a:p>
            <a:r>
              <a:rPr lang="en-US" dirty="0" smtClean="0"/>
              <a:t>Find a way to minimize what you can’t automate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5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Solution.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as much logic as possible out of the UI</a:t>
            </a:r>
          </a:p>
          <a:p>
            <a:pPr lvl="1"/>
            <a:r>
              <a:rPr lang="en-US" dirty="0" smtClean="0"/>
              <a:t>Shouldn’t be more than a handful of assignments</a:t>
            </a:r>
          </a:p>
          <a:p>
            <a:pPr lvl="1"/>
            <a:r>
              <a:rPr lang="en-US" dirty="0" smtClean="0"/>
              <a:t>Nothing smart</a:t>
            </a:r>
          </a:p>
          <a:p>
            <a:pPr lvl="1"/>
            <a:r>
              <a:rPr lang="en-US" dirty="0" smtClean="0"/>
              <a:t>Real work is handled by the “business” tier</a:t>
            </a:r>
          </a:p>
          <a:p>
            <a:endParaRPr lang="en-US" dirty="0" smtClean="0"/>
          </a:p>
          <a:p>
            <a:r>
              <a:rPr lang="en-US" dirty="0" smtClean="0"/>
              <a:t>Test the UI separate from everything else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25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 Patterns for UI Testability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Model-View-Controller (MVC)</a:t>
            </a:r>
          </a:p>
          <a:p>
            <a:pPr lvl="1"/>
            <a:r>
              <a:rPr lang="en-US" dirty="0" smtClean="0"/>
              <a:t>ASP.NET MVC</a:t>
            </a:r>
          </a:p>
          <a:p>
            <a:endParaRPr lang="en-US" dirty="0" smtClean="0"/>
          </a:p>
          <a:p>
            <a:r>
              <a:rPr lang="en-US" dirty="0" smtClean="0"/>
              <a:t>Model-View-Presenter (MVP)</a:t>
            </a:r>
          </a:p>
          <a:p>
            <a:pPr lvl="1"/>
            <a:r>
              <a:rPr lang="en-US" dirty="0" smtClean="0"/>
              <a:t>Windows Forms</a:t>
            </a:r>
          </a:p>
          <a:p>
            <a:pPr lvl="1"/>
            <a:r>
              <a:rPr lang="en-US" dirty="0" smtClean="0"/>
              <a:t>ASP.NET Web Forms</a:t>
            </a:r>
          </a:p>
          <a:p>
            <a:endParaRPr lang="en-US" dirty="0" smtClean="0"/>
          </a:p>
          <a:p>
            <a:r>
              <a:rPr lang="en-US" dirty="0" smtClean="0"/>
              <a:t>Model-View-</a:t>
            </a:r>
            <a:r>
              <a:rPr lang="en-US" dirty="0" err="1" smtClean="0"/>
              <a:t>ViewModel</a:t>
            </a:r>
            <a:r>
              <a:rPr lang="en-US" dirty="0" smtClean="0"/>
              <a:t> (MVVM)</a:t>
            </a:r>
          </a:p>
          <a:p>
            <a:pPr lvl="1"/>
            <a:r>
              <a:rPr lang="en-US" dirty="0" err="1" smtClean="0"/>
              <a:t>AngularJS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Silverlight</a:t>
            </a:r>
          </a:p>
          <a:p>
            <a:pPr lvl="1"/>
            <a:r>
              <a:rPr lang="en-US" dirty="0" smtClean="0"/>
              <a:t>WPF</a:t>
            </a:r>
          </a:p>
          <a:p>
            <a:pPr lvl="1"/>
            <a:r>
              <a:rPr lang="en-US" dirty="0" smtClean="0"/>
              <a:t>Windows Phone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4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is that the </a:t>
            </a:r>
            <a:br>
              <a:rPr lang="en-US" dirty="0" smtClean="0"/>
            </a:br>
            <a:r>
              <a:rPr lang="en-US" dirty="0" smtClean="0"/>
              <a:t>user interface becomes </a:t>
            </a:r>
            <a:br>
              <a:rPr lang="en-US" dirty="0" smtClean="0"/>
            </a:br>
            <a:r>
              <a:rPr lang="en-US" dirty="0" smtClean="0"/>
              <a:t>an abstraction.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 is about unit testing &amp; </a:t>
            </a:r>
            <a:br>
              <a:rPr lang="en-US" dirty="0" smtClean="0"/>
            </a:br>
            <a:r>
              <a:rPr lang="en-US" dirty="0" smtClean="0"/>
              <a:t>test-driven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Search for a president using</a:t>
            </a:r>
            <a:br>
              <a:rPr lang="en-US" dirty="0" smtClean="0"/>
            </a:br>
            <a:r>
              <a:rPr lang="en-US" dirty="0" smtClean="0"/>
              <a:t>Model-View-Controller (MVC)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also relevant </a:t>
            </a:r>
            <a:br>
              <a:rPr lang="en-US" dirty="0" smtClean="0"/>
            </a:br>
            <a:r>
              <a:rPr lang="en-US" dirty="0" smtClean="0"/>
              <a:t>in the JavaScript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/ MVVM with </a:t>
            </a:r>
            <a:r>
              <a:rPr lang="en-US" dirty="0" err="1" smtClean="0"/>
              <a:t>AngularJS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tested by Jasmine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AngularJS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JavaScript library for data binding</a:t>
            </a:r>
          </a:p>
          <a:p>
            <a:endParaRPr lang="en-US" dirty="0"/>
          </a:p>
          <a:p>
            <a:r>
              <a:rPr lang="en-US" dirty="0" smtClean="0"/>
              <a:t>Logic goes into Controllers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ViewModel</a:t>
            </a:r>
            <a:r>
              <a:rPr lang="en-US" smtClean="0"/>
              <a:t>?)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HTML becomes a thin layer over the Controllers</a:t>
            </a:r>
          </a:p>
          <a:p>
            <a:pPr lvl="1"/>
            <a:r>
              <a:rPr lang="en-US" dirty="0" smtClean="0"/>
              <a:t>“Views”</a:t>
            </a:r>
          </a:p>
          <a:p>
            <a:endParaRPr lang="en-US" dirty="0"/>
          </a:p>
          <a:p>
            <a:r>
              <a:rPr lang="en-US" dirty="0" smtClean="0"/>
              <a:t>Testing effort is focused on the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AngularJS</a:t>
            </a:r>
            <a:r>
              <a:rPr lang="en-US" dirty="0" smtClean="0"/>
              <a:t> is easily, readily tested by</a:t>
            </a:r>
            <a:br>
              <a:rPr lang="en-US" dirty="0" smtClean="0"/>
            </a:br>
            <a:r>
              <a:rPr lang="en-US" dirty="0" smtClean="0"/>
              <a:t>Jasmine 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A simple calculator with </a:t>
            </a:r>
            <a:br>
              <a:rPr lang="en-US" dirty="0" smtClean="0"/>
            </a:br>
            <a:r>
              <a:rPr lang="en-US" dirty="0" err="1" smtClean="0"/>
              <a:t>AngularJS</a:t>
            </a:r>
            <a:r>
              <a:rPr lang="en-US" dirty="0" smtClean="0"/>
              <a:t> and Jasmine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“Ok.  Great.  </a:t>
            </a:r>
            <a:br>
              <a:rPr lang="en-US" dirty="0" smtClean="0"/>
            </a:br>
            <a:r>
              <a:rPr lang="en-US" dirty="0" smtClean="0"/>
              <a:t>But what about </a:t>
            </a:r>
            <a:r>
              <a:rPr lang="en-US" smtClean="0"/>
              <a:t>something </a:t>
            </a:r>
            <a:br>
              <a:rPr lang="en-US" smtClean="0"/>
            </a:br>
            <a:r>
              <a:rPr lang="en-US" smtClean="0"/>
              <a:t>useful with data?”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Tip:</a:t>
            </a:r>
            <a:br>
              <a:rPr lang="en-US" dirty="0" smtClean="0"/>
            </a:br>
            <a:r>
              <a:rPr lang="en-US" dirty="0" smtClean="0"/>
              <a:t>Service-oriented applications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i="1" u="sng" dirty="0" smtClean="0"/>
              <a:t>two</a:t>
            </a:r>
            <a:r>
              <a:rPr lang="en-US" dirty="0" smtClean="0"/>
              <a:t> apps.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Injection is built</a:t>
            </a:r>
            <a:br>
              <a:rPr lang="en-US" dirty="0" smtClean="0"/>
            </a:br>
            <a:r>
              <a:rPr lang="en-US" dirty="0" smtClean="0"/>
              <a:t>in to </a:t>
            </a:r>
            <a:r>
              <a:rPr lang="en-US" dirty="0" err="1" smtClean="0"/>
              <a:t>AngularJS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to back-end services get wrapped in classes called “Services”.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Test-Driven Development?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 code with proof that it works</a:t>
            </a:r>
          </a:p>
          <a:p>
            <a:pPr lvl="1"/>
            <a:r>
              <a:rPr lang="en-US" dirty="0" smtClean="0"/>
              <a:t>Code that validates other code</a:t>
            </a:r>
          </a:p>
          <a:p>
            <a:pPr lvl="1"/>
            <a:r>
              <a:rPr lang="en-US" dirty="0" smtClean="0"/>
              <a:t>Small chunks of “is it working?”</a:t>
            </a:r>
          </a:p>
          <a:p>
            <a:endParaRPr lang="en-US" dirty="0" smtClean="0"/>
          </a:p>
          <a:p>
            <a:r>
              <a:rPr lang="en-US" dirty="0" smtClean="0"/>
              <a:t>Small chunks = Unit Tests</a:t>
            </a:r>
          </a:p>
          <a:p>
            <a:endParaRPr lang="en-US" dirty="0" smtClean="0"/>
          </a:p>
          <a:p>
            <a:r>
              <a:rPr lang="en-US" dirty="0" smtClean="0"/>
              <a:t>“Never write a single line of code unless you have a failing automated test.”</a:t>
            </a:r>
          </a:p>
          <a:p>
            <a:pPr lvl="1"/>
            <a:r>
              <a:rPr lang="en-US" dirty="0" smtClean="0"/>
              <a:t>Kent Beck, “Test-Driven Development”, </a:t>
            </a:r>
            <a:br>
              <a:rPr lang="en-US" dirty="0" smtClean="0"/>
            </a:br>
            <a:r>
              <a:rPr lang="en-US" dirty="0" smtClean="0"/>
              <a:t>Addison-Wesley</a:t>
            </a:r>
          </a:p>
        </p:txBody>
      </p:sp>
    </p:spTree>
    <p:extLst>
      <p:ext uri="{BB962C8B-B14F-4D97-AF65-F5344CB8AC3E}">
        <p14:creationId xmlns:p14="http://schemas.microsoft.com/office/powerpoint/2010/main" val="14945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President Search with a REST-based</a:t>
            </a:r>
            <a:br>
              <a:rPr lang="en-US" dirty="0" smtClean="0"/>
            </a:br>
            <a:r>
              <a:rPr lang="en-US" dirty="0" smtClean="0"/>
              <a:t>service, </a:t>
            </a:r>
            <a:r>
              <a:rPr lang="en-US" dirty="0" err="1" smtClean="0"/>
              <a:t>AngularJS</a:t>
            </a:r>
            <a:r>
              <a:rPr lang="en-US" dirty="0" smtClean="0"/>
              <a:t>, &amp; Jasmine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Summary, Part 1: The Patterns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Dependency Injection</a:t>
            </a:r>
          </a:p>
          <a:p>
            <a:pPr lvl="1"/>
            <a:r>
              <a:rPr lang="en-US" dirty="0" smtClean="0"/>
              <a:t>Flexibility</a:t>
            </a:r>
          </a:p>
          <a:p>
            <a:endParaRPr lang="en-US" dirty="0" smtClean="0"/>
          </a:p>
          <a:p>
            <a:r>
              <a:rPr lang="en-US" dirty="0" smtClean="0"/>
              <a:t>Repository</a:t>
            </a:r>
          </a:p>
          <a:p>
            <a:pPr lvl="1"/>
            <a:r>
              <a:rPr lang="en-US" dirty="0" smtClean="0"/>
              <a:t>Data Access</a:t>
            </a:r>
          </a:p>
          <a:p>
            <a:pPr lvl="1"/>
            <a:endParaRPr lang="en-US" dirty="0"/>
          </a:p>
          <a:p>
            <a:r>
              <a:rPr lang="en-US" dirty="0" smtClean="0"/>
              <a:t>Adapter</a:t>
            </a:r>
          </a:p>
          <a:p>
            <a:pPr lvl="1"/>
            <a:r>
              <a:rPr lang="en-US" dirty="0" smtClean="0"/>
              <a:t>Single-Responsibility Principle</a:t>
            </a:r>
          </a:p>
          <a:p>
            <a:pPr lvl="1"/>
            <a:r>
              <a:rPr lang="en-US" dirty="0" smtClean="0"/>
              <a:t>Keeps tedious, bug-prone code contained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Encapsulates algorithms &amp; business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Model-View-Controller</a:t>
            </a:r>
          </a:p>
          <a:p>
            <a:pPr lvl="1"/>
            <a:r>
              <a:rPr lang="en-US" dirty="0" smtClean="0"/>
              <a:t>Isolates User Interface </a:t>
            </a:r>
            <a:r>
              <a:rPr lang="en-US" i="1" dirty="0" smtClean="0"/>
              <a:t>Implementation </a:t>
            </a: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the User Interface </a:t>
            </a:r>
            <a:r>
              <a:rPr lang="en-US" i="1" dirty="0" smtClean="0"/>
              <a:t>Logic</a:t>
            </a:r>
          </a:p>
          <a:p>
            <a:pPr lvl="1"/>
            <a:r>
              <a:rPr lang="en-US" dirty="0" smtClean="0"/>
              <a:t>Testable User Interfaces</a:t>
            </a:r>
          </a:p>
          <a:p>
            <a:pPr lvl="1"/>
            <a:r>
              <a:rPr lang="en-US" dirty="0" smtClean="0"/>
              <a:t>Model-View-</a:t>
            </a:r>
            <a:r>
              <a:rPr lang="en-US" dirty="0" err="1" smtClean="0"/>
              <a:t>ViewModel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Summary, Part 2: The Big 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</a:p>
          <a:p>
            <a:endParaRPr lang="en-US" dirty="0"/>
          </a:p>
          <a:p>
            <a:r>
              <a:rPr lang="en-US" dirty="0" smtClean="0"/>
              <a:t>Design for Testability</a:t>
            </a:r>
          </a:p>
          <a:p>
            <a:endParaRPr lang="en-US" dirty="0"/>
          </a:p>
          <a:p>
            <a:r>
              <a:rPr lang="en-US" dirty="0" smtClean="0"/>
              <a:t>What’s a Design Pattern?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Design Patterns for Testability</a:t>
            </a:r>
          </a:p>
          <a:p>
            <a:endParaRPr lang="en-US" dirty="0" smtClean="0"/>
          </a:p>
          <a:p>
            <a:r>
              <a:rPr lang="en-US" dirty="0" smtClean="0"/>
              <a:t>Patterns for User Interface Testing</a:t>
            </a:r>
          </a:p>
          <a:p>
            <a:pPr lvl="1"/>
            <a:r>
              <a:rPr lang="en-US" dirty="0" smtClean="0"/>
              <a:t>Server-side web apps</a:t>
            </a:r>
          </a:p>
          <a:p>
            <a:pPr lvl="1"/>
            <a:r>
              <a:rPr lang="en-US" dirty="0" smtClean="0"/>
              <a:t>JavaScript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last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Thanks.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50" dirty="0">
                <a:latin typeface="Segoe UI" panose="020B0502040204020203" pitchFamily="34" charset="0"/>
                <a:cs typeface="Segoe UI" panose="020B0502040204020203" pitchFamily="34" charset="0"/>
              </a:rPr>
              <a:t>benday@benday.com | </a:t>
            </a:r>
            <a:r>
              <a:rPr lang="en-US" sz="135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www.benday.com</a:t>
            </a:r>
            <a:r>
              <a:rPr lang="en-US" sz="135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35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50" dirty="0" smtClean="0"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13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benday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4" descr="benday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3446800"/>
            <a:ext cx="2800350" cy="56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Use TDD?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High-quality code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Fewer bugs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Bugs are easier to diagnose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Encourages you to think about…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…what you’re building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…how you know you’re done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…how you know it works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Less time in the debugger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Tests </a:t>
            </a:r>
            <a:r>
              <a:rPr lang="en-US" dirty="0"/>
              <a:t>that say when something works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Easier maintenance</a:t>
            </a:r>
            <a:r>
              <a:rPr lang="en-US" dirty="0">
                <a:sym typeface="Wingdings" panose="05000000000000000000" pitchFamily="2" charset="2"/>
              </a:rPr>
              <a:t>, refactoring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Self-documenting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Helps you to know if it’s working a lot faster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Tends to push you into better/cleaner architecture.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shouldn’t need QA to</a:t>
            </a:r>
            <a:br>
              <a:rPr lang="en-US" dirty="0" smtClean="0"/>
            </a:br>
            <a:r>
              <a:rPr lang="en-US" dirty="0" smtClean="0"/>
              <a:t>tell you that your stuff doesn’t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apps need to be tested.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ual Studio Live! SF 2015">
  <a:themeElements>
    <a:clrScheme name="Visual Studio Live! Redmond 2014 2">
      <a:dk1>
        <a:srgbClr val="000000"/>
      </a:dk1>
      <a:lt1>
        <a:srgbClr val="FFFFFE"/>
      </a:lt1>
      <a:dk2>
        <a:srgbClr val="007397"/>
      </a:dk2>
      <a:lt2>
        <a:srgbClr val="636463"/>
      </a:lt2>
      <a:accent1>
        <a:srgbClr val="A01420"/>
      </a:accent1>
      <a:accent2>
        <a:srgbClr val="726056"/>
      </a:accent2>
      <a:accent3>
        <a:srgbClr val="FFFFFE"/>
      </a:accent3>
      <a:accent4>
        <a:srgbClr val="000000"/>
      </a:accent4>
      <a:accent5>
        <a:srgbClr val="CDAAAB"/>
      </a:accent5>
      <a:accent6>
        <a:srgbClr val="67564D"/>
      </a:accent6>
      <a:hlink>
        <a:srgbClr val="007397"/>
      </a:hlink>
      <a:folHlink>
        <a:srgbClr val="162F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1065</Words>
  <Application>Microsoft Office PowerPoint</Application>
  <PresentationFormat>On-screen Show (16:9)</PresentationFormat>
  <Paragraphs>269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ＭＳ Ｐゴシック</vt:lpstr>
      <vt:lpstr>Arial</vt:lpstr>
      <vt:lpstr>Arial Bold</vt:lpstr>
      <vt:lpstr>Calibri</vt:lpstr>
      <vt:lpstr>Franklin Gothic Medium</vt:lpstr>
      <vt:lpstr>Segoe UI</vt:lpstr>
      <vt:lpstr>Times</vt:lpstr>
      <vt:lpstr>Wingdings</vt:lpstr>
      <vt:lpstr>Visual Studio Live! SF 2015</vt:lpstr>
      <vt:lpstr>PowerPoint Presentation</vt:lpstr>
      <vt:lpstr>Benjamin Day</vt:lpstr>
      <vt:lpstr>Online courses at Pluralsight.com</vt:lpstr>
      <vt:lpstr>Agenda / Overview</vt:lpstr>
      <vt:lpstr>This talk is about unit testing &amp;  test-driven development.</vt:lpstr>
      <vt:lpstr>What is Test-Driven Development?</vt:lpstr>
      <vt:lpstr>Why Use TDD?</vt:lpstr>
      <vt:lpstr>You shouldn’t need QA to tell you that your stuff doesn’t work.</vt:lpstr>
      <vt:lpstr>Your apps need to be tested.</vt:lpstr>
      <vt:lpstr>Your apps need to be testable.</vt:lpstr>
      <vt:lpstr>How would you test this?</vt:lpstr>
      <vt:lpstr>What is Design For Testability?</vt:lpstr>
      <vt:lpstr>Your apps need to be testable. You need to design for testability.</vt:lpstr>
      <vt:lpstr>A unit test is not the same as  an integration test.</vt:lpstr>
      <vt:lpstr>Avoid End-to-End Integration Tests</vt:lpstr>
      <vt:lpstr>It’s called a unit test.</vt:lpstr>
      <vt:lpstr>“How am I supposed to test THAT?!”</vt:lpstr>
      <vt:lpstr>It’ll be a lot easier if you  design for testability.</vt:lpstr>
      <vt:lpstr>What makes an app hard to test?</vt:lpstr>
      <vt:lpstr>Hard to test usually also means hard to maintain.</vt:lpstr>
      <vt:lpstr>Design Patterns will help you to create a more testable &amp; maintainable application.</vt:lpstr>
      <vt:lpstr>What’s a Design Pattern?</vt:lpstr>
      <vt:lpstr>Design patterns in architecture.</vt:lpstr>
      <vt:lpstr>PowerPoint Presentation</vt:lpstr>
      <vt:lpstr>PowerPoint Presentation</vt:lpstr>
      <vt:lpstr>Popularized in Software by this book…</vt:lpstr>
      <vt:lpstr>Design Patterns for this talk</vt:lpstr>
      <vt:lpstr>Design goals in a testable system</vt:lpstr>
      <vt:lpstr>Design goals in a testable system</vt:lpstr>
      <vt:lpstr>Single Responsibility Principle: An object should have only one reason to change.</vt:lpstr>
      <vt:lpstr>PowerPoint Presentation</vt:lpstr>
      <vt:lpstr>Interface Segregation Principle: “no client should be forced to depend on methods it does not use.”</vt:lpstr>
      <vt:lpstr>Dependency Injection: “Don’t get too attached.”</vt:lpstr>
      <vt:lpstr>PowerPoint Presentation</vt:lpstr>
      <vt:lpstr>Advertise Dependencies on Constructor</vt:lpstr>
      <vt:lpstr>Why does DI help with testability?</vt:lpstr>
      <vt:lpstr>“Mocks &amp; Stubs?”</vt:lpstr>
      <vt:lpstr>Mocks vs. Stubs vs.  Dummies vs. Fakes</vt:lpstr>
      <vt:lpstr>Demos: PersonService saves valid person objects with  unique user names.</vt:lpstr>
      <vt:lpstr>Strategy Pattern encapsulates an algorithm behind an interface.</vt:lpstr>
      <vt:lpstr>Repository Pattern encapsulates data access logic.</vt:lpstr>
      <vt:lpstr>PowerPoint Presentation</vt:lpstr>
      <vt:lpstr>Demo: Mocks for code coverage</vt:lpstr>
      <vt:lpstr>User Interface Testing</vt:lpstr>
      <vt:lpstr>User Interfaces: The Redheaded Stepchild of the Unit Testing World</vt:lpstr>
      <vt:lpstr>My $0.02.</vt:lpstr>
      <vt:lpstr>The Solution.</vt:lpstr>
      <vt:lpstr>Design Patterns for UI Testability</vt:lpstr>
      <vt:lpstr>The idea is that the  user interface becomes  an abstraction.</vt:lpstr>
      <vt:lpstr>Demo: Search for a president using Model-View-Controller (MVC)</vt:lpstr>
      <vt:lpstr>This is also relevant  in the JavaScript world.</vt:lpstr>
      <vt:lpstr>MVC / MVVM with AngularJS, tested by Jasmine</vt:lpstr>
      <vt:lpstr>What is AngularJS?</vt:lpstr>
      <vt:lpstr>AngularJS is easily, readily tested by Jasmine tests.</vt:lpstr>
      <vt:lpstr>Demo: A simple calculator with  AngularJS and Jasmine Tests</vt:lpstr>
      <vt:lpstr>“Ok.  Great.   But what about something  useful with data?”</vt:lpstr>
      <vt:lpstr>Tip: Service-oriented applications are two apps.</vt:lpstr>
      <vt:lpstr>Dependency Injection is built in to AngularJS.</vt:lpstr>
      <vt:lpstr>Calls to back-end services get wrapped in classes called “Services”.  </vt:lpstr>
      <vt:lpstr>Demo: President Search with a REST-based service, AngularJS, &amp; Jasmine</vt:lpstr>
      <vt:lpstr>Summary, Part 1: The Patterns</vt:lpstr>
      <vt:lpstr>Summary, Part 2: The Big Picture</vt:lpstr>
      <vt:lpstr>Any last questions?</vt:lpstr>
      <vt:lpstr>Thanks. benday@benday.com | www.benday.com @benday</vt:lpstr>
    </vt:vector>
  </TitlesOfParts>
  <Company>1105 Media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Sutton</dc:creator>
  <cp:lastModifiedBy>Benjamin Day</cp:lastModifiedBy>
  <cp:revision>135</cp:revision>
  <dcterms:created xsi:type="dcterms:W3CDTF">2012-12-07T00:48:42Z</dcterms:created>
  <dcterms:modified xsi:type="dcterms:W3CDTF">2015-06-18T23:39:03Z</dcterms:modified>
</cp:coreProperties>
</file>