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258" r:id="rId3"/>
    <p:sldId id="259" r:id="rId4"/>
    <p:sldId id="260" r:id="rId5"/>
    <p:sldId id="354" r:id="rId6"/>
    <p:sldId id="380" r:id="rId7"/>
    <p:sldId id="356" r:id="rId8"/>
    <p:sldId id="357" r:id="rId9"/>
    <p:sldId id="358" r:id="rId10"/>
    <p:sldId id="359" r:id="rId11"/>
    <p:sldId id="360" r:id="rId12"/>
    <p:sldId id="379" r:id="rId13"/>
    <p:sldId id="361" r:id="rId14"/>
    <p:sldId id="362" r:id="rId15"/>
    <p:sldId id="363" r:id="rId16"/>
    <p:sldId id="376" r:id="rId17"/>
    <p:sldId id="364" r:id="rId18"/>
    <p:sldId id="367" r:id="rId19"/>
    <p:sldId id="369" r:id="rId20"/>
    <p:sldId id="370" r:id="rId21"/>
    <p:sldId id="371" r:id="rId22"/>
    <p:sldId id="372" r:id="rId23"/>
    <p:sldId id="377" r:id="rId24"/>
    <p:sldId id="373" r:id="rId25"/>
    <p:sldId id="375" r:id="rId26"/>
    <p:sldId id="378" r:id="rId27"/>
    <p:sldId id="351" r:id="rId28"/>
    <p:sldId id="35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5" autoAdjust="0"/>
    <p:restoredTop sz="94660" autoAdjust="0"/>
  </p:normalViewPr>
  <p:slideViewPr>
    <p:cSldViewPr>
      <p:cViewPr varScale="1">
        <p:scale>
          <a:sx n="173" d="100"/>
          <a:sy n="173" d="100"/>
        </p:scale>
        <p:origin x="92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 smtClean="0">
                <a:latin typeface="Arial" pitchFamily="34" charset="0"/>
                <a:cs typeface="Arial" pitchFamily="34" charset="0"/>
              </a:rPr>
              <a:t>Visual Studio Live! Las Vegas 2015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909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1"/>
            <a:ext cx="7772400" cy="1450181"/>
          </a:xfrm>
          <a:noFill/>
        </p:spPr>
        <p:txBody>
          <a:bodyPr anchor="b"/>
          <a:lstStyle>
            <a:lvl1pPr algn="r">
              <a:defRPr sz="2400" b="1">
                <a:latin typeface="Myriad Pro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000250"/>
            <a:ext cx="6400800" cy="1314450"/>
          </a:xfrm>
        </p:spPr>
        <p:txBody>
          <a:bodyPr/>
          <a:lstStyle>
            <a:lvl1pPr marL="0" indent="0" algn="r">
              <a:buNone/>
              <a:defRPr b="0">
                <a:latin typeface="Myriad Pro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ppt support_titl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50"/>
            <a:ext cx="88750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39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374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0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1200150"/>
            <a:ext cx="6172200" cy="2971800"/>
          </a:xfrm>
          <a:solidFill>
            <a:srgbClr val="FFFFCC"/>
          </a:solidFill>
          <a:ln w="9525">
            <a:solidFill>
              <a:schemeClr val="tx1"/>
            </a:solidFill>
          </a:ln>
        </p:spPr>
        <p:txBody>
          <a:bodyPr/>
          <a:lstStyle>
            <a:lvl1pPr>
              <a:buNone/>
              <a:defRPr sz="1350" b="0">
                <a:latin typeface="Consolas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2510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2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rtlCol="0"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702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6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25CD3B-343E-4B0B-BB54-5A79F36E2195}" type="datetimeFigureOut">
              <a:rPr lang="en-US" smtClean="0">
                <a:solidFill>
                  <a:prstClr val="black"/>
                </a:solidFill>
              </a:rPr>
              <a:pPr/>
              <a:t>3/19/2015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8ED09E-E04E-4400-ABAE-3CA49ED2D5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6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25CD3B-343E-4B0B-BB54-5A79F36E2195}" type="datetimeFigureOut">
              <a:rPr lang="en-US" smtClean="0">
                <a:solidFill>
                  <a:prstClr val="black"/>
                </a:solidFill>
              </a:rPr>
              <a:pPr/>
              <a:t>3/19/2015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8ED09E-E04E-4400-ABAE-3CA49ED2D5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25CD3B-343E-4B0B-BB54-5A79F36E2195}" type="datetimeFigureOut">
              <a:rPr lang="en-US" smtClean="0">
                <a:solidFill>
                  <a:prstClr val="black"/>
                </a:solidFill>
              </a:rPr>
              <a:pPr/>
              <a:t>3/19/2015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8ED09E-E04E-4400-ABAE-3CA49ED2D5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7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25CD3B-343E-4B0B-BB54-5A79F36E2195}" type="datetimeFigureOut">
              <a:rPr lang="en-US" smtClean="0">
                <a:solidFill>
                  <a:prstClr val="black"/>
                </a:solidFill>
              </a:rPr>
              <a:pPr/>
              <a:t>3/19/2015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8ED09E-E04E-4400-ABAE-3CA49ED2D5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6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325CD3B-343E-4B0B-BB54-5A79F36E2195}" type="datetimeFigureOut">
              <a:rPr lang="en-US" smtClean="0">
                <a:solidFill>
                  <a:prstClr val="black"/>
                </a:solidFill>
              </a:rPr>
              <a:pPr/>
              <a:t>3/19/2015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8ED09E-E04E-4400-ABAE-3CA49ED2D5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93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915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1915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87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257175" indent="-257175" algn="ctr" defTabSz="-10404872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Myriad Pro" pitchFamily="34" charset="0"/>
          <a:ea typeface="+mj-ea"/>
          <a:cs typeface="Segoe UI" pitchFamily="34" charset="0"/>
        </a:defRPr>
      </a:lvl1pPr>
      <a:lvl2pPr marL="257175" indent="-257175" algn="ctr" defTabSz="-10404872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257175" indent="-257175" algn="ctr" defTabSz="-10404872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257175" indent="-257175" algn="ctr" defTabSz="-10404872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257175" indent="-257175" algn="ctr" defTabSz="-10404872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342900" algn="l" eaLnBrk="1" fontAlgn="base" hangingPunct="1">
        <a:spcBef>
          <a:spcPct val="0"/>
        </a:spcBef>
        <a:spcAft>
          <a:spcPct val="0"/>
        </a:spcAft>
        <a:defRPr sz="2100" b="1">
          <a:solidFill>
            <a:schemeClr val="tx2">
              <a:alpha val="100000"/>
            </a:schemeClr>
          </a:solidFill>
          <a:latin typeface="Verdana"/>
        </a:defRPr>
      </a:lvl6pPr>
      <a:lvl7pPr marL="685800" algn="l" eaLnBrk="1" fontAlgn="base" hangingPunct="1">
        <a:spcBef>
          <a:spcPct val="0"/>
        </a:spcBef>
        <a:spcAft>
          <a:spcPct val="0"/>
        </a:spcAft>
        <a:defRPr sz="2100" b="1">
          <a:solidFill>
            <a:schemeClr val="tx2">
              <a:alpha val="100000"/>
            </a:schemeClr>
          </a:solidFill>
          <a:latin typeface="Verdana"/>
        </a:defRPr>
      </a:lvl7pPr>
      <a:lvl8pPr marL="1028700" algn="l" eaLnBrk="1" fontAlgn="base" hangingPunct="1">
        <a:spcBef>
          <a:spcPct val="0"/>
        </a:spcBef>
        <a:spcAft>
          <a:spcPct val="0"/>
        </a:spcAft>
        <a:defRPr sz="2100" b="1">
          <a:solidFill>
            <a:schemeClr val="tx2">
              <a:alpha val="100000"/>
            </a:schemeClr>
          </a:solidFill>
          <a:latin typeface="Verdana"/>
        </a:defRPr>
      </a:lvl8pPr>
      <a:lvl9pPr marL="1371600" algn="l" eaLnBrk="1" fontAlgn="base" hangingPunct="1">
        <a:spcBef>
          <a:spcPct val="0"/>
        </a:spcBef>
        <a:spcAft>
          <a:spcPct val="0"/>
        </a:spcAft>
        <a:defRPr sz="21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257175" indent="-257175" algn="l" defTabSz="-10404872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b="1">
          <a:solidFill>
            <a:schemeClr val="tx1"/>
          </a:solidFill>
          <a:latin typeface="Myriad Pro Light" pitchFamily="34" charset="0"/>
          <a:ea typeface="+mn-ea"/>
          <a:cs typeface="Segoe UI" pitchFamily="34" charset="0"/>
        </a:defRPr>
      </a:lvl1pPr>
      <a:lvl2pPr marL="557213" indent="-214313" algn="l" defTabSz="-10404872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>
          <a:solidFill>
            <a:schemeClr val="tx1"/>
          </a:solidFill>
          <a:latin typeface="Myriad Pro" pitchFamily="34" charset="0"/>
          <a:cs typeface="Segoe UI" pitchFamily="34" charset="0"/>
        </a:defRPr>
      </a:lvl2pPr>
      <a:lvl3pPr marL="857250" indent="-171450" algn="l" defTabSz="-10404872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200">
          <a:solidFill>
            <a:schemeClr val="tx1"/>
          </a:solidFill>
          <a:latin typeface="Myriad Pro" pitchFamily="34" charset="0"/>
          <a:cs typeface="Segoe UI" pitchFamily="34" charset="0"/>
        </a:defRPr>
      </a:lvl3pPr>
      <a:lvl4pPr marL="1200150" indent="-171450" algn="l" defTabSz="-10404872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050">
          <a:solidFill>
            <a:schemeClr val="tx1"/>
          </a:solidFill>
          <a:latin typeface="Myriad Pro" pitchFamily="34" charset="0"/>
          <a:cs typeface="Segoe UI" pitchFamily="34" charset="0"/>
        </a:defRPr>
      </a:lvl4pPr>
      <a:lvl5pPr marL="1543050" indent="-171450" algn="l" defTabSz="-10404872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900">
          <a:solidFill>
            <a:schemeClr val="tx1"/>
          </a:solidFill>
          <a:latin typeface="Myriad Pro" pitchFamily="34" charset="0"/>
          <a:cs typeface="Segoe UI" pitchFamily="34" charset="0"/>
        </a:defRPr>
      </a:lvl5pPr>
      <a:lvl6pPr marL="1885950" indent="-17145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050" b="1">
          <a:solidFill>
            <a:schemeClr val="tx1">
              <a:alpha val="100000"/>
            </a:schemeClr>
          </a:solidFill>
          <a:latin typeface="+mn-lt"/>
        </a:defRPr>
      </a:lvl6pPr>
      <a:lvl7pPr marL="2228850" indent="-17145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050" b="1">
          <a:solidFill>
            <a:schemeClr val="tx1">
              <a:alpha val="100000"/>
            </a:schemeClr>
          </a:solidFill>
          <a:latin typeface="+mn-lt"/>
        </a:defRPr>
      </a:lvl7pPr>
      <a:lvl8pPr marL="2571750" indent="-17145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050" b="1">
          <a:solidFill>
            <a:schemeClr val="tx1">
              <a:alpha val="100000"/>
            </a:schemeClr>
          </a:solidFill>
          <a:latin typeface="+mn-lt"/>
        </a:defRPr>
      </a:lvl8pPr>
      <a:lvl9pPr marL="2914650" indent="-17145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05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3429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685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0287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17145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057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24003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807944"/>
            <a:ext cx="7343775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b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Real World Scrum with 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Team Foundation Server 2013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51200" y="2831881"/>
            <a:ext cx="39878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Benjamin Day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r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@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benday</a:t>
            </a:r>
            <a:endParaRPr lang="en-US" sz="2400" b="1" dirty="0" smtClean="0">
              <a:solidFill>
                <a:srgbClr val="FFFF00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C00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1400" dirty="0">
              <a:latin typeface="Times New Roman" pitchFamily="28" charset="0"/>
              <a:cs typeface="+mn-cs"/>
            </a:endParaRPr>
          </a:p>
        </p:txBody>
      </p:sp>
      <p:pic>
        <p:nvPicPr>
          <p:cNvPr id="8" name="Picture 7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48" y="2804593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</a:t>
            </a:r>
            <a:br>
              <a:rPr lang="en-US" dirty="0" smtClean="0"/>
            </a:br>
            <a:r>
              <a:rPr lang="en-US" dirty="0" smtClean="0"/>
              <a:t>done, working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3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25303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TFS fit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TFS + Scrum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Backlog management</a:t>
            </a:r>
          </a:p>
          <a:p>
            <a:endParaRPr lang="en-US" dirty="0" smtClean="0"/>
          </a:p>
          <a:p>
            <a:r>
              <a:rPr lang="en-US" dirty="0" smtClean="0"/>
              <a:t>Sprint Planning</a:t>
            </a:r>
          </a:p>
          <a:p>
            <a:endParaRPr lang="en-US" dirty="0"/>
          </a:p>
          <a:p>
            <a:r>
              <a:rPr lang="en-US" dirty="0" smtClean="0"/>
              <a:t>Sprint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TFS + Scrum + Real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Backlog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Sprint Planning</a:t>
            </a:r>
            <a:endParaRPr lang="en-US" dirty="0"/>
          </a:p>
          <a:p>
            <a:r>
              <a:rPr lang="en-US" dirty="0" smtClean="0"/>
              <a:t>Sprint Management</a:t>
            </a:r>
            <a:endParaRPr lang="en-US" dirty="0"/>
          </a:p>
          <a:p>
            <a:r>
              <a:rPr lang="en-US" dirty="0" smtClean="0"/>
              <a:t>Definition of Done</a:t>
            </a:r>
          </a:p>
          <a:p>
            <a:r>
              <a:rPr lang="en-US" dirty="0" smtClean="0"/>
              <a:t>Test Case Management</a:t>
            </a:r>
          </a:p>
          <a:p>
            <a:r>
              <a:rPr lang="en-US" dirty="0" smtClean="0"/>
              <a:t>Automated Builds</a:t>
            </a:r>
          </a:p>
          <a:p>
            <a:r>
              <a:rPr lang="en-US" dirty="0" smtClean="0"/>
              <a:t>Automated Testing</a:t>
            </a:r>
          </a:p>
          <a:p>
            <a:r>
              <a:rPr lang="en-US" dirty="0" smtClean="0"/>
              <a:t>Release Management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Feedback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15102"/>
              </p:ext>
            </p:extLst>
          </p:nvPr>
        </p:nvGraphicFramePr>
        <p:xfrm>
          <a:off x="304801" y="514355"/>
          <a:ext cx="8458199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7"/>
                <a:gridCol w="1723382"/>
                <a:gridCol w="835627"/>
                <a:gridCol w="544127"/>
                <a:gridCol w="641100"/>
                <a:gridCol w="856595"/>
                <a:gridCol w="170551"/>
                <a:gridCol w="885378"/>
                <a:gridCol w="333822"/>
                <a:gridCol w="608970"/>
                <a:gridCol w="754234"/>
                <a:gridCol w="770396"/>
              </a:tblGrid>
              <a:tr h="203456"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Scrum Events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Supporting Activities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94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Planning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Daily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Review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Retrospective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Product Ownership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Best Practices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Enterprise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Work Items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Backlog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Sprint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Scrum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Burndown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Kanban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Velocity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Cumulative Flow Diagram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Capacity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Charts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Source Control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Code Reviews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Lightweight Code Commenting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Unit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Build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Automated Builds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Lab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Release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24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SharePoint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Rooms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Home Page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Feedback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PowerPoint Storyboarding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Testing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 Case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Defect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Load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0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 </a:t>
            </a:r>
            <a:br>
              <a:rPr lang="en-US" dirty="0" smtClean="0"/>
            </a:br>
            <a:r>
              <a:rPr lang="en-US" u="sng" dirty="0" smtClean="0"/>
              <a:t>Definition of Done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written </a:t>
            </a:r>
            <a:r>
              <a:rPr lang="en-US" dirty="0" err="1" smtClean="0"/>
              <a:t>DoD</a:t>
            </a:r>
            <a:r>
              <a:rPr lang="en-US" dirty="0" smtClean="0"/>
              <a:t> is a list of</a:t>
            </a:r>
            <a:br>
              <a:rPr lang="en-US" dirty="0" smtClean="0"/>
            </a:br>
            <a:r>
              <a:rPr lang="en-US" i="1" dirty="0" smtClean="0"/>
              <a:t>everything</a:t>
            </a:r>
            <a:r>
              <a:rPr lang="en-US" dirty="0" smtClean="0"/>
              <a:t> that is required</a:t>
            </a:r>
            <a:br>
              <a:rPr lang="en-US" dirty="0" smtClean="0"/>
            </a:br>
            <a:r>
              <a:rPr lang="en-US" dirty="0" smtClean="0"/>
              <a:t>before you can say a PBI is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hint: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lot more than</a:t>
            </a:r>
            <a:br>
              <a:rPr lang="en-US" dirty="0" smtClean="0"/>
            </a:br>
            <a:r>
              <a:rPr lang="en-US" dirty="0" smtClean="0"/>
              <a:t>“the code compiles and is checked in.”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Benjamin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 smtClean="0"/>
          </a:p>
          <a:p>
            <a:r>
              <a:rPr lang="en-US" sz="1400" dirty="0" smtClean="0"/>
              <a:t>Consultant</a:t>
            </a:r>
            <a:r>
              <a:rPr lang="en-US" sz="1400" dirty="0"/>
              <a:t>, Coach, &amp; Trainer</a:t>
            </a:r>
          </a:p>
          <a:p>
            <a:endParaRPr lang="en-US" sz="1400" dirty="0" smtClean="0"/>
          </a:p>
          <a:p>
            <a:r>
              <a:rPr lang="en-US" sz="1400" dirty="0" smtClean="0"/>
              <a:t>Microsoft </a:t>
            </a:r>
            <a:r>
              <a:rPr lang="en-US" sz="1400" dirty="0"/>
              <a:t>MVP for Visual Studio ALM</a:t>
            </a:r>
          </a:p>
          <a:p>
            <a:endParaRPr lang="en-US" sz="1400" dirty="0" smtClean="0"/>
          </a:p>
          <a:p>
            <a:r>
              <a:rPr lang="en-US" sz="1400" dirty="0" smtClean="0"/>
              <a:t>Scrum</a:t>
            </a:r>
            <a:r>
              <a:rPr lang="en-US" sz="1400" dirty="0"/>
              <a:t>, </a:t>
            </a:r>
            <a:r>
              <a:rPr lang="en-US" sz="1400" dirty="0" smtClean="0"/>
              <a:t>Team </a:t>
            </a:r>
            <a:r>
              <a:rPr lang="en-US" sz="1400" dirty="0"/>
              <a:t>Foundation Server, Software Testing, </a:t>
            </a:r>
            <a:br>
              <a:rPr lang="en-US" sz="1400" dirty="0"/>
            </a:br>
            <a:r>
              <a:rPr lang="en-US" sz="1400" dirty="0" smtClean="0"/>
              <a:t>Software </a:t>
            </a:r>
            <a:r>
              <a:rPr lang="en-US" sz="1400" dirty="0"/>
              <a:t>Architecture</a:t>
            </a:r>
          </a:p>
          <a:p>
            <a:endParaRPr lang="en-US" sz="1400" dirty="0" smtClean="0"/>
          </a:p>
          <a:p>
            <a:r>
              <a:rPr lang="en-US" sz="1400" dirty="0" smtClean="0"/>
              <a:t>Scrum.org </a:t>
            </a:r>
            <a:r>
              <a:rPr lang="en-US" sz="1400" dirty="0"/>
              <a:t>Classes</a:t>
            </a:r>
          </a:p>
          <a:p>
            <a:pPr lvl="1"/>
            <a:r>
              <a:rPr lang="en-US" sz="1200" dirty="0"/>
              <a:t>Professional Scrum </a:t>
            </a:r>
            <a:r>
              <a:rPr lang="en-US" sz="1200" dirty="0" smtClean="0"/>
              <a:t>Master </a:t>
            </a:r>
            <a:r>
              <a:rPr lang="en-US" sz="1200" dirty="0"/>
              <a:t>(</a:t>
            </a:r>
            <a:r>
              <a:rPr lang="en-US" sz="1200" dirty="0" smtClean="0"/>
              <a:t>PSM)</a:t>
            </a:r>
          </a:p>
          <a:p>
            <a:pPr lvl="1"/>
            <a:r>
              <a:rPr lang="en-US" sz="1200" dirty="0" smtClean="0"/>
              <a:t>Professional </a:t>
            </a:r>
            <a:r>
              <a:rPr lang="en-US" sz="1200" dirty="0"/>
              <a:t>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 smtClean="0"/>
          </a:p>
          <a:p>
            <a:r>
              <a:rPr lang="en-US" sz="1400" dirty="0" smtClean="0"/>
              <a:t>www.benday.com</a:t>
            </a:r>
            <a:r>
              <a:rPr lang="en-US" sz="1400" dirty="0"/>
              <a:t>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Definition of Done (</a:t>
            </a:r>
            <a:r>
              <a:rPr lang="en-US" dirty="0" err="1" smtClean="0"/>
              <a:t>DoD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15382" y="806109"/>
            <a:ext cx="2901255" cy="6179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Development / Coder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15382" y="1424043"/>
            <a:ext cx="2901255" cy="3387560"/>
          </a:xfrm>
        </p:spPr>
        <p:txBody>
          <a:bodyPr>
            <a:normAutofit/>
          </a:bodyPr>
          <a:lstStyle/>
          <a:p>
            <a:r>
              <a:rPr lang="en-US" sz="1350" dirty="0"/>
              <a:t>Code is written with </a:t>
            </a:r>
            <a:br>
              <a:rPr lang="en-US" sz="1350" dirty="0"/>
            </a:br>
            <a:r>
              <a:rPr lang="en-US" sz="1350" dirty="0"/>
              <a:t>unit tests</a:t>
            </a:r>
          </a:p>
          <a:p>
            <a:r>
              <a:rPr lang="en-US" sz="1350" dirty="0"/>
              <a:t>Unit tests have a minimum of 75% code coverage</a:t>
            </a:r>
          </a:p>
          <a:p>
            <a:r>
              <a:rPr lang="en-US" sz="1350" dirty="0"/>
              <a:t>Code has been merged to Main</a:t>
            </a:r>
          </a:p>
          <a:p>
            <a:r>
              <a:rPr lang="en-US" sz="1350" dirty="0"/>
              <a:t>Code compiles and unit tests pass when run as part of an automated build</a:t>
            </a:r>
          </a:p>
          <a:p>
            <a:r>
              <a:rPr lang="en-US" sz="1350" dirty="0"/>
              <a:t>Database schema objects are checked in to TFS</a:t>
            </a:r>
          </a:p>
          <a:p>
            <a:r>
              <a:rPr lang="en-US" sz="1350" dirty="0"/>
              <a:t>Database upgrade script is written and in TFS</a:t>
            </a:r>
          </a:p>
          <a:p>
            <a:r>
              <a:rPr lang="en-US" sz="1350" dirty="0"/>
              <a:t>Code reviewed by someone other than the original author</a:t>
            </a:r>
          </a:p>
          <a:p>
            <a:endParaRPr lang="en-US" sz="135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14863" y="806109"/>
            <a:ext cx="2915543" cy="6179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Testing, Deployment, 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863" y="1424043"/>
            <a:ext cx="2915543" cy="33875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Written QA test plan</a:t>
            </a:r>
          </a:p>
          <a:p>
            <a:r>
              <a:rPr lang="en-US" dirty="0" smtClean="0"/>
              <a:t>Tested with QA test plan by someone other than the original author</a:t>
            </a:r>
          </a:p>
          <a:p>
            <a:r>
              <a:rPr lang="en-US" dirty="0" smtClean="0"/>
              <a:t>Deployed and tested in Staging environment</a:t>
            </a:r>
          </a:p>
          <a:p>
            <a:r>
              <a:rPr lang="en-US" dirty="0" smtClean="0"/>
              <a:t>Automated UI tests are </a:t>
            </a:r>
            <a:br>
              <a:rPr lang="en-US" dirty="0" smtClean="0"/>
            </a:br>
            <a:r>
              <a:rPr lang="en-US" dirty="0" smtClean="0"/>
              <a:t>written and pass</a:t>
            </a:r>
          </a:p>
          <a:p>
            <a:r>
              <a:rPr lang="en-US" dirty="0" smtClean="0"/>
              <a:t>No Severity 1 or 2 bugs</a:t>
            </a:r>
          </a:p>
          <a:p>
            <a:r>
              <a:rPr lang="en-US" dirty="0" smtClean="0"/>
              <a:t>Reviewed by Product Owner</a:t>
            </a:r>
          </a:p>
          <a:p>
            <a:r>
              <a:rPr lang="en-US" dirty="0" smtClean="0"/>
              <a:t>Passes acceptance criteria for the PBI</a:t>
            </a:r>
          </a:p>
          <a:p>
            <a:r>
              <a:rPr lang="en-US" dirty="0" smtClean="0"/>
              <a:t>Known deployment &amp; rollback plan</a:t>
            </a:r>
          </a:p>
          <a:p>
            <a:r>
              <a:rPr lang="en-US" dirty="0" smtClean="0"/>
              <a:t>Deployment plan reviewed by Ops</a:t>
            </a:r>
          </a:p>
          <a:p>
            <a:r>
              <a:rPr lang="en-US" dirty="0" smtClean="0"/>
              <a:t>Database changes reviewed by DBAs</a:t>
            </a:r>
          </a:p>
          <a:p>
            <a:r>
              <a:rPr lang="en-US" dirty="0" smtClean="0"/>
              <a:t>Load tested</a:t>
            </a:r>
          </a:p>
          <a:p>
            <a:r>
              <a:rPr lang="en-US" dirty="0" smtClean="0"/>
              <a:t>Deployed to Production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3747" y="1063540"/>
            <a:ext cx="2962890" cy="36637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29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6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 Written </a:t>
            </a:r>
            <a:r>
              <a:rPr lang="en-US" dirty="0" err="1" smtClean="0"/>
              <a:t>DoD</a:t>
            </a:r>
            <a:r>
              <a:rPr lang="en-US" dirty="0" smtClean="0"/>
              <a:t> so Important?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Makes it clear what all the steps are</a:t>
            </a:r>
          </a:p>
          <a:p>
            <a:endParaRPr lang="en-US" dirty="0"/>
          </a:p>
          <a:p>
            <a:r>
              <a:rPr lang="en-US" dirty="0" smtClean="0"/>
              <a:t>Everyone can look at the steps </a:t>
            </a:r>
            <a:r>
              <a:rPr lang="en-US" dirty="0" smtClean="0">
                <a:sym typeface="Wingdings" panose="05000000000000000000" pitchFamily="2" charset="2"/>
              </a:rPr>
              <a:t> a </a:t>
            </a:r>
            <a:r>
              <a:rPr lang="en-US" dirty="0" smtClean="0"/>
              <a:t>shared understanding</a:t>
            </a:r>
          </a:p>
          <a:p>
            <a:endParaRPr lang="en-US" dirty="0"/>
          </a:p>
          <a:p>
            <a:r>
              <a:rPr lang="en-US" dirty="0" smtClean="0"/>
              <a:t>Helps with team-based estimation</a:t>
            </a:r>
          </a:p>
          <a:p>
            <a:endParaRPr lang="en-US" dirty="0"/>
          </a:p>
          <a:p>
            <a:r>
              <a:rPr lang="en-US" dirty="0" smtClean="0"/>
              <a:t>Helps minimize or eliminate Technical Debt</a:t>
            </a:r>
          </a:p>
          <a:p>
            <a:endParaRPr lang="en-US" dirty="0"/>
          </a:p>
          <a:p>
            <a:r>
              <a:rPr lang="en-US" dirty="0" smtClean="0"/>
              <a:t>Helps to manage management expectations</a:t>
            </a:r>
          </a:p>
          <a:p>
            <a:endParaRPr lang="en-US" dirty="0"/>
          </a:p>
          <a:p>
            <a:r>
              <a:rPr lang="en-US" dirty="0" smtClean="0"/>
              <a:t>Helps with the “two second change”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TFS + Visual Studio + MTM</a:t>
            </a:r>
            <a:br>
              <a:rPr lang="en-US" dirty="0" smtClean="0"/>
            </a:br>
            <a:r>
              <a:rPr lang="en-US" dirty="0" smtClean="0"/>
              <a:t>help you to automate your</a:t>
            </a:r>
            <a:br>
              <a:rPr lang="en-US" dirty="0" smtClean="0"/>
            </a:br>
            <a:r>
              <a:rPr lang="en-US" dirty="0" smtClean="0"/>
              <a:t>DoD.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</a:t>
            </a:r>
            <a:r>
              <a:rPr lang="en-US" smtClean="0"/>
              <a:t>a lot of demos…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Backlog Management / Refinement</a:t>
            </a:r>
          </a:p>
          <a:p>
            <a:r>
              <a:rPr lang="en-US" dirty="0" smtClean="0"/>
              <a:t>Sprint Planning</a:t>
            </a:r>
          </a:p>
          <a:p>
            <a:r>
              <a:rPr lang="en-US" dirty="0" smtClean="0"/>
              <a:t>Daily Scrum</a:t>
            </a:r>
          </a:p>
          <a:p>
            <a:endParaRPr lang="en-US" dirty="0"/>
          </a:p>
          <a:p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Home Page</a:t>
            </a:r>
          </a:p>
          <a:p>
            <a:pPr lvl="1"/>
            <a:r>
              <a:rPr lang="en-US" dirty="0" smtClean="0"/>
              <a:t>Team Rooms</a:t>
            </a:r>
          </a:p>
          <a:p>
            <a:pPr lvl="1"/>
            <a:r>
              <a:rPr lang="en-US" dirty="0" smtClean="0"/>
              <a:t>Charting</a:t>
            </a:r>
          </a:p>
          <a:p>
            <a:r>
              <a:rPr lang="en-US" dirty="0" smtClean="0"/>
              <a:t>“QA” Test Tracking</a:t>
            </a:r>
          </a:p>
          <a:p>
            <a:r>
              <a:rPr lang="en-US" dirty="0" smtClean="0"/>
              <a:t>Automated Build + DoD</a:t>
            </a:r>
          </a:p>
          <a:p>
            <a:r>
              <a:rPr lang="en-US" dirty="0" smtClean="0"/>
              <a:t>Lightweight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8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Benjamin\AppData\Local\Temp\SNAGHTML1c47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063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2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5" y="4196521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41038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           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now, </a:t>
            </a:r>
            <a:br>
              <a:rPr lang="en-US" dirty="0" smtClean="0"/>
            </a:br>
            <a:r>
              <a:rPr lang="en-US" dirty="0" smtClean="0"/>
              <a:t>the fastest Scrum </a:t>
            </a:r>
            <a:br>
              <a:rPr lang="en-US" dirty="0" smtClean="0"/>
            </a:br>
            <a:r>
              <a:rPr lang="en-US" dirty="0" smtClean="0"/>
              <a:t>overview of all time...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28759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</a:t>
            </a:r>
            <a:br>
              <a:rPr lang="en-US" dirty="0" smtClean="0"/>
            </a:br>
            <a:r>
              <a:rPr lang="en-US" dirty="0" smtClean="0"/>
              <a:t>done, working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yourself honest.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risk in </a:t>
            </a:r>
            <a:br>
              <a:rPr lang="en-US" dirty="0" smtClean="0"/>
            </a:br>
            <a:r>
              <a:rPr lang="en-US" dirty="0" smtClean="0"/>
              <a:t>the face of uncertainty.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4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waste.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9140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o-what-when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pphire">
      <a:majorFont>
        <a:latin typeface="Myriad Pro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Words>491</Words>
  <Application>Microsoft Office PowerPoint</Application>
  <PresentationFormat>On-screen Show (16:9)</PresentationFormat>
  <Paragraphs>268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Consolas</vt:lpstr>
      <vt:lpstr>Myriad Pro</vt:lpstr>
      <vt:lpstr>Myriad Pro Light</vt:lpstr>
      <vt:lpstr>Segoe UI</vt:lpstr>
      <vt:lpstr>Times New Roman</vt:lpstr>
      <vt:lpstr>Verdana</vt:lpstr>
      <vt:lpstr>Wingdings</vt:lpstr>
      <vt:lpstr>Visual Studio Live! Redmond 2014</vt:lpstr>
      <vt:lpstr>who-what-when</vt:lpstr>
      <vt:lpstr>PowerPoint Presentation</vt:lpstr>
      <vt:lpstr>Benjamin Day</vt:lpstr>
      <vt:lpstr>Got                          ?</vt:lpstr>
      <vt:lpstr>And now,  the fastest Scrum  overview of all time...</vt:lpstr>
      <vt:lpstr>PowerPoint Presentation</vt:lpstr>
      <vt:lpstr>It’s all about  done, working software.</vt:lpstr>
      <vt:lpstr>Keep yourself honest.</vt:lpstr>
      <vt:lpstr>Manage your risk in  the face of uncertainty.</vt:lpstr>
      <vt:lpstr>Eliminate waste.</vt:lpstr>
      <vt:lpstr>It’s all about  done, working software.</vt:lpstr>
      <vt:lpstr>PowerPoint Presentation</vt:lpstr>
      <vt:lpstr>Where does TFS fit in?</vt:lpstr>
      <vt:lpstr>TFS + Scrum</vt:lpstr>
      <vt:lpstr>TFS + Scrum + Real World</vt:lpstr>
      <vt:lpstr>PowerPoint Presentation</vt:lpstr>
      <vt:lpstr>Do you have a  Definition of Done?</vt:lpstr>
      <vt:lpstr>A written DoD is a list of everything that is required before you can say a PBI is Done.</vt:lpstr>
      <vt:lpstr>Here’s a hint:</vt:lpstr>
      <vt:lpstr>It’s a lot more than “the code compiles and is checked in.”</vt:lpstr>
      <vt:lpstr>Sample Definition of Done (DoD)</vt:lpstr>
      <vt:lpstr>Why is a Written DoD so Important?</vt:lpstr>
      <vt:lpstr>TFS + Visual Studio + MTM help you to automate your DoD.</vt:lpstr>
      <vt:lpstr>And now a lot of demos…</vt:lpstr>
      <vt:lpstr>Demos</vt:lpstr>
      <vt:lpstr>PowerPoint Presentation</vt:lpstr>
      <vt:lpstr>Any last questions?</vt:lpstr>
      <vt:lpstr>Thank you.</vt:lpstr>
    </vt:vector>
  </TitlesOfParts>
  <Company>1105 Media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Sutton</dc:creator>
  <cp:lastModifiedBy>Benjamin Day</cp:lastModifiedBy>
  <cp:revision>152</cp:revision>
  <dcterms:created xsi:type="dcterms:W3CDTF">2012-12-07T00:48:42Z</dcterms:created>
  <dcterms:modified xsi:type="dcterms:W3CDTF">2015-03-19T15:25:11Z</dcterms:modified>
</cp:coreProperties>
</file>