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103"/>
  </p:notesMasterIdLst>
  <p:handoutMasterIdLst>
    <p:handoutMasterId r:id="rId104"/>
  </p:handoutMasterIdLst>
  <p:sldIdLst>
    <p:sldId id="1381" r:id="rId5"/>
    <p:sldId id="1457" r:id="rId6"/>
    <p:sldId id="1458" r:id="rId7"/>
    <p:sldId id="1459" r:id="rId8"/>
    <p:sldId id="1460" r:id="rId9"/>
    <p:sldId id="1461" r:id="rId10"/>
    <p:sldId id="1462" r:id="rId11"/>
    <p:sldId id="1463" r:id="rId12"/>
    <p:sldId id="1464" r:id="rId13"/>
    <p:sldId id="1465" r:id="rId14"/>
    <p:sldId id="1466" r:id="rId15"/>
    <p:sldId id="1467" r:id="rId16"/>
    <p:sldId id="1468" r:id="rId17"/>
    <p:sldId id="1470" r:id="rId18"/>
    <p:sldId id="1471" r:id="rId19"/>
    <p:sldId id="1472" r:id="rId20"/>
    <p:sldId id="1473" r:id="rId21"/>
    <p:sldId id="1474" r:id="rId22"/>
    <p:sldId id="1475" r:id="rId23"/>
    <p:sldId id="1476" r:id="rId24"/>
    <p:sldId id="1477" r:id="rId25"/>
    <p:sldId id="1478" r:id="rId26"/>
    <p:sldId id="1479" r:id="rId27"/>
    <p:sldId id="1480" r:id="rId28"/>
    <p:sldId id="1481" r:id="rId29"/>
    <p:sldId id="1482" r:id="rId30"/>
    <p:sldId id="1484" r:id="rId31"/>
    <p:sldId id="1483" r:id="rId32"/>
    <p:sldId id="1485" r:id="rId33"/>
    <p:sldId id="1486" r:id="rId34"/>
    <p:sldId id="1487" r:id="rId35"/>
    <p:sldId id="1469" r:id="rId36"/>
    <p:sldId id="1488" r:id="rId37"/>
    <p:sldId id="1489" r:id="rId38"/>
    <p:sldId id="1491" r:id="rId39"/>
    <p:sldId id="1490" r:id="rId40"/>
    <p:sldId id="1492" r:id="rId41"/>
    <p:sldId id="1493" r:id="rId42"/>
    <p:sldId id="1494" r:id="rId43"/>
    <p:sldId id="1454" r:id="rId44"/>
    <p:sldId id="1453" r:id="rId45"/>
    <p:sldId id="1495" r:id="rId46"/>
    <p:sldId id="1496" r:id="rId47"/>
    <p:sldId id="1498" r:id="rId48"/>
    <p:sldId id="1499" r:id="rId49"/>
    <p:sldId id="1500" r:id="rId50"/>
    <p:sldId id="1497" r:id="rId51"/>
    <p:sldId id="1501" r:id="rId52"/>
    <p:sldId id="1502" r:id="rId53"/>
    <p:sldId id="1503" r:id="rId54"/>
    <p:sldId id="1504" r:id="rId55"/>
    <p:sldId id="1519" r:id="rId56"/>
    <p:sldId id="1506" r:id="rId57"/>
    <p:sldId id="1507" r:id="rId58"/>
    <p:sldId id="1508" r:id="rId59"/>
    <p:sldId id="1509" r:id="rId60"/>
    <p:sldId id="1510" r:id="rId61"/>
    <p:sldId id="1511" r:id="rId62"/>
    <p:sldId id="1512" r:id="rId63"/>
    <p:sldId id="1513" r:id="rId64"/>
    <p:sldId id="1514" r:id="rId65"/>
    <p:sldId id="1515" r:id="rId66"/>
    <p:sldId id="1516" r:id="rId67"/>
    <p:sldId id="1518" r:id="rId68"/>
    <p:sldId id="1505" r:id="rId69"/>
    <p:sldId id="1529" r:id="rId70"/>
    <p:sldId id="1522" r:id="rId71"/>
    <p:sldId id="1523" r:id="rId72"/>
    <p:sldId id="1531" r:id="rId73"/>
    <p:sldId id="1530" r:id="rId74"/>
    <p:sldId id="1524" r:id="rId75"/>
    <p:sldId id="1525" r:id="rId76"/>
    <p:sldId id="1549" r:id="rId77"/>
    <p:sldId id="1526" r:id="rId78"/>
    <p:sldId id="1528" r:id="rId79"/>
    <p:sldId id="1536" r:id="rId80"/>
    <p:sldId id="1551" r:id="rId81"/>
    <p:sldId id="1552" r:id="rId82"/>
    <p:sldId id="1553" r:id="rId83"/>
    <p:sldId id="1554" r:id="rId84"/>
    <p:sldId id="1539" r:id="rId85"/>
    <p:sldId id="1541" r:id="rId86"/>
    <p:sldId id="1540" r:id="rId87"/>
    <p:sldId id="1542" r:id="rId88"/>
    <p:sldId id="1544" r:id="rId89"/>
    <p:sldId id="1543" r:id="rId90"/>
    <p:sldId id="1545" r:id="rId91"/>
    <p:sldId id="1538" r:id="rId92"/>
    <p:sldId id="1546" r:id="rId93"/>
    <p:sldId id="1547" r:id="rId94"/>
    <p:sldId id="1548" r:id="rId95"/>
    <p:sldId id="1455" r:id="rId96"/>
    <p:sldId id="1550" r:id="rId97"/>
    <p:sldId id="1456" r:id="rId98"/>
    <p:sldId id="1416" r:id="rId99"/>
    <p:sldId id="1417" r:id="rId100"/>
    <p:sldId id="1414" r:id="rId101"/>
    <p:sldId id="1132" r:id="rId102"/>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s" id="{D9E33DAE-991B-4408-AA25-CD30B25D166E}">
          <p14:sldIdLst>
            <p14:sldId id="1381"/>
            <p14:sldId id="1457"/>
            <p14:sldId id="1458"/>
          </p14:sldIdLst>
        </p14:section>
        <p14:section name="Intro" id="{34B9D0C1-5418-4796-A108-3C1574307A54}">
          <p14:sldIdLst>
            <p14:sldId id="1459"/>
            <p14:sldId id="1460"/>
            <p14:sldId id="1461"/>
            <p14:sldId id="1462"/>
            <p14:sldId id="1463"/>
            <p14:sldId id="1464"/>
            <p14:sldId id="1465"/>
            <p14:sldId id="1466"/>
            <p14:sldId id="1467"/>
            <p14:sldId id="1468"/>
            <p14:sldId id="1470"/>
            <p14:sldId id="1471"/>
            <p14:sldId id="1472"/>
            <p14:sldId id="1473"/>
            <p14:sldId id="1474"/>
            <p14:sldId id="1475"/>
            <p14:sldId id="1476"/>
            <p14:sldId id="1477"/>
            <p14:sldId id="1478"/>
            <p14:sldId id="1479"/>
            <p14:sldId id="1480"/>
            <p14:sldId id="1481"/>
            <p14:sldId id="1482"/>
            <p14:sldId id="1484"/>
            <p14:sldId id="1483"/>
            <p14:sldId id="1485"/>
            <p14:sldId id="1486"/>
            <p14:sldId id="1487"/>
            <p14:sldId id="1469"/>
            <p14:sldId id="1488"/>
            <p14:sldId id="1489"/>
            <p14:sldId id="1491"/>
            <p14:sldId id="1490"/>
            <p14:sldId id="1492"/>
            <p14:sldId id="1493"/>
            <p14:sldId id="1494"/>
            <p14:sldId id="1454"/>
            <p14:sldId id="1453"/>
            <p14:sldId id="1495"/>
            <p14:sldId id="1496"/>
            <p14:sldId id="1498"/>
            <p14:sldId id="1499"/>
            <p14:sldId id="1500"/>
            <p14:sldId id="1497"/>
          </p14:sldIdLst>
        </p14:section>
        <p14:section name="Fixing the problem." id="{45D7AC4F-3666-45EE-B2F7-B94D6A7466BF}">
          <p14:sldIdLst>
            <p14:sldId id="1501"/>
            <p14:sldId id="1502"/>
            <p14:sldId id="1503"/>
            <p14:sldId id="1504"/>
            <p14:sldId id="1519"/>
            <p14:sldId id="1506"/>
            <p14:sldId id="1507"/>
            <p14:sldId id="1508"/>
            <p14:sldId id="1509"/>
            <p14:sldId id="1510"/>
            <p14:sldId id="1511"/>
            <p14:sldId id="1512"/>
            <p14:sldId id="1513"/>
            <p14:sldId id="1514"/>
            <p14:sldId id="1515"/>
            <p14:sldId id="1516"/>
          </p14:sldIdLst>
        </p14:section>
        <p14:section name="Enuf talk. Time for demos." id="{39143E59-1705-4E28-9B01-349A55F66DAA}">
          <p14:sldIdLst>
            <p14:sldId id="1518"/>
            <p14:sldId id="1505"/>
            <p14:sldId id="1529"/>
            <p14:sldId id="1522"/>
            <p14:sldId id="1523"/>
            <p14:sldId id="1531"/>
            <p14:sldId id="1530"/>
            <p14:sldId id="1524"/>
            <p14:sldId id="1525"/>
            <p14:sldId id="1549"/>
            <p14:sldId id="1526"/>
            <p14:sldId id="1528"/>
            <p14:sldId id="1536"/>
            <p14:sldId id="1551"/>
            <p14:sldId id="1552"/>
            <p14:sldId id="1553"/>
            <p14:sldId id="1554"/>
            <p14:sldId id="1539"/>
            <p14:sldId id="1541"/>
            <p14:sldId id="1540"/>
            <p14:sldId id="1542"/>
            <p14:sldId id="1544"/>
            <p14:sldId id="1543"/>
            <p14:sldId id="1545"/>
            <p14:sldId id="1538"/>
            <p14:sldId id="1546"/>
            <p14:sldId id="1547"/>
          </p14:sldIdLst>
        </p14:section>
        <p14:section name="Closing" id="{FEF80608-434D-46E0-ABF1-B2D22FFE2B24}">
          <p14:sldIdLst>
            <p14:sldId id="1548"/>
            <p14:sldId id="1455"/>
            <p14:sldId id="1550"/>
            <p14:sldId id="1456"/>
          </p14:sldIdLst>
        </p14:section>
        <p14:section name="Ending stuff" id="{55A79149-E8AF-4642-9C82-BF771094E072}">
          <p14:sldIdLst>
            <p14:sldId id="1416"/>
            <p14:sldId id="1417"/>
            <p14:sldId id="1414"/>
            <p14:sldId id="113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68" autoAdjust="0"/>
    <p:restoredTop sz="95730" autoAdjust="0"/>
  </p:normalViewPr>
  <p:slideViewPr>
    <p:cSldViewPr snapToObjects="1">
      <p:cViewPr varScale="1">
        <p:scale>
          <a:sx n="111" d="100"/>
          <a:sy n="111" d="100"/>
        </p:scale>
        <p:origin x="414" y="63"/>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viewProps" Target="viewProp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notesMaster" Target="notesMasters/notesMaster1.xml"/><Relationship Id="rId108"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ableStyles" Target="tableStyle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3/15/2016</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3/15/2016</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3/15/2016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3/15/2016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20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http://en.wikipedia.org/wiki/File:Monkey-typing.jpg</a:t>
            </a: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3/15/2016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2131344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3/15/2016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95</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3/15/2016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96</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3/15/2016</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97</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3/15/2016</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Just some text">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5"/>
            <a:ext cx="11889564" cy="6478588"/>
          </a:xfrm>
        </p:spPr>
        <p:txBody>
          <a:bodyPr anchor="ctr"/>
          <a:lstStyle>
            <a:lvl1pPr algn="ctr">
              <a:defRPr/>
            </a:lvl1pPr>
          </a:lstStyle>
          <a:p>
            <a:r>
              <a:rPr lang="en-US" smtClean="0"/>
              <a:t>Click to edit Master title style</a:t>
            </a:r>
            <a:endParaRPr lang="en-US" dirty="0"/>
          </a:p>
        </p:txBody>
      </p:sp>
    </p:spTree>
    <p:extLst>
      <p:ext uri="{BB962C8B-B14F-4D97-AF65-F5344CB8AC3E}">
        <p14:creationId xmlns:p14="http://schemas.microsoft.com/office/powerpoint/2010/main" val="3079994506"/>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Just Words">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5"/>
            <a:ext cx="11889564" cy="6478588"/>
          </a:xfrm>
        </p:spPr>
        <p:txBody>
          <a:bodyPr anchor="ctr"/>
          <a:lstStyle>
            <a:lvl1pPr algn="ctr">
              <a:defRPr/>
            </a:lvl1pPr>
          </a:lstStyle>
          <a:p>
            <a:r>
              <a:rPr lang="en-US" smtClean="0"/>
              <a:t>Click to edit Master title style</a:t>
            </a:r>
            <a:endParaRPr lang="en-US" dirty="0"/>
          </a:p>
        </p:txBody>
      </p:sp>
    </p:spTree>
    <p:extLst>
      <p:ext uri="{BB962C8B-B14F-4D97-AF65-F5344CB8AC3E}">
        <p14:creationId xmlns:p14="http://schemas.microsoft.com/office/powerpoint/2010/main" val="544013036"/>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lstStyle>
            <a:lvl1pPr>
              <a:defRPr b="1">
                <a:latin typeface="Myriad Pro"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74640" y="1212851"/>
            <a:ext cx="11887198" cy="1503040"/>
          </a:xfrm>
        </p:spPr>
        <p:txBody>
          <a:bodyPr rtlCol="0"/>
          <a:lstStyle>
            <a:lvl1pPr>
              <a:buClrTx/>
              <a:buFont typeface="Wingdings" pitchFamily="2" charset="2"/>
              <a:buChar char="§"/>
              <a:defRPr sz="2040" b="1">
                <a:latin typeface="Myriad Pro Light" pitchFamily="34" charset="0"/>
              </a:defRPr>
            </a:lvl1pPr>
            <a:lvl2pPr>
              <a:buClrTx/>
              <a:buFont typeface="Wingdings" pitchFamily="2" charset="2"/>
              <a:buChar char="o"/>
              <a:defRPr sz="1836" b="0">
                <a:latin typeface="Myriad Pro" pitchFamily="34" charset="0"/>
              </a:defRPr>
            </a:lvl2pPr>
            <a:lvl3pPr>
              <a:buClrTx/>
              <a:buFont typeface="Wingdings" pitchFamily="2" charset="2"/>
              <a:buChar char="o"/>
              <a:defRPr sz="1632" b="0">
                <a:latin typeface="Myriad Pro" pitchFamily="34" charset="0"/>
              </a:defRPr>
            </a:lvl3pPr>
            <a:lvl4pPr>
              <a:buClrTx/>
              <a:buFont typeface="Wingdings" pitchFamily="2" charset="2"/>
              <a:buChar char="o"/>
              <a:defRPr sz="1428" b="0">
                <a:latin typeface="Myriad Pro" pitchFamily="34" charset="0"/>
              </a:defRPr>
            </a:lvl4pPr>
            <a:lvl5pPr>
              <a:buClrTx/>
              <a:buFont typeface="Wingdings" pitchFamily="2" charset="2"/>
              <a:buChar char="o"/>
              <a:defRPr sz="1224" b="0">
                <a:latin typeface="Myriad Pro"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2392105"/>
      </p:ext>
    </p:extLst>
  </p:cSld>
  <p:clrMapOvr>
    <a:masterClrMapping/>
  </p:clrMapOvr>
  <p:transition>
    <p:fade/>
  </p:transition>
  <p:timing>
    <p:tnLst>
      <p:par>
        <p:cTn id="1" dur="indefinite" restart="never" nodeType="tmRoot"/>
      </p:par>
    </p:tnLst>
  </p:timing>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2396" y="4494631"/>
            <a:ext cx="10571004" cy="1389190"/>
          </a:xfrm>
        </p:spPr>
        <p:txBody>
          <a:bodyPr anchor="t"/>
          <a:lstStyle>
            <a:lvl1pPr algn="l">
              <a:defRPr sz="4080" b="1" cap="all"/>
            </a:lvl1pPr>
          </a:lstStyle>
          <a:p>
            <a:r>
              <a:rPr lang="en-US" smtClean="0"/>
              <a:t>Click to edit Master title style</a:t>
            </a:r>
            <a:endParaRPr lang="en-US"/>
          </a:p>
        </p:txBody>
      </p:sp>
      <p:sp>
        <p:nvSpPr>
          <p:cNvPr id="3" name="Text Placeholder 2"/>
          <p:cNvSpPr>
            <a:spLocks noGrp="1"/>
          </p:cNvSpPr>
          <p:nvPr>
            <p:ph type="body" idx="1"/>
          </p:nvPr>
        </p:nvSpPr>
        <p:spPr>
          <a:xfrm>
            <a:off x="982396" y="4027452"/>
            <a:ext cx="10571004" cy="467179"/>
          </a:xfrm>
        </p:spPr>
        <p:txBody>
          <a:bodyPr anchor="b"/>
          <a:lstStyle>
            <a:lvl1pPr marL="0" indent="0">
              <a:buNone/>
              <a:defRPr sz="2040"/>
            </a:lvl1pPr>
            <a:lvl2pPr marL="466298" indent="0">
              <a:buNone/>
              <a:defRPr sz="1836"/>
            </a:lvl2pPr>
            <a:lvl3pPr marL="932597" indent="0">
              <a:buNone/>
              <a:defRPr sz="1632"/>
            </a:lvl3pPr>
            <a:lvl4pPr marL="1398895" indent="0">
              <a:buNone/>
              <a:defRPr sz="1428"/>
            </a:lvl4pPr>
            <a:lvl5pPr marL="1865193" indent="0">
              <a:buNone/>
              <a:defRPr sz="1428"/>
            </a:lvl5pPr>
            <a:lvl6pPr marL="2331491" indent="0">
              <a:buNone/>
              <a:defRPr sz="1428"/>
            </a:lvl6pPr>
            <a:lvl7pPr marL="2797790" indent="0">
              <a:buNone/>
              <a:defRPr sz="1428"/>
            </a:lvl7pPr>
            <a:lvl8pPr marL="3264088" indent="0">
              <a:buNone/>
              <a:defRPr sz="1428"/>
            </a:lvl8pPr>
            <a:lvl9pPr marL="3730386" indent="0">
              <a:buNone/>
              <a:defRPr sz="1428"/>
            </a:lvl9pPr>
          </a:lstStyle>
          <a:p>
            <a:pPr lvl="0"/>
            <a:r>
              <a:rPr lang="en-US" smtClean="0"/>
              <a:t>Click to edit Master text styles</a:t>
            </a:r>
          </a:p>
        </p:txBody>
      </p:sp>
    </p:spTree>
    <p:extLst>
      <p:ext uri="{BB962C8B-B14F-4D97-AF65-F5344CB8AC3E}">
        <p14:creationId xmlns:p14="http://schemas.microsoft.com/office/powerpoint/2010/main" val="191124183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1824" y="280105"/>
            <a:ext cx="11192828" cy="116575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21824" y="1694438"/>
            <a:ext cx="5494936" cy="523733"/>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4" name="Content Placeholder 3"/>
          <p:cNvSpPr>
            <a:spLocks noGrp="1"/>
          </p:cNvSpPr>
          <p:nvPr>
            <p:ph sz="half" idx="2"/>
          </p:nvPr>
        </p:nvSpPr>
        <p:spPr>
          <a:xfrm>
            <a:off x="621824" y="2218171"/>
            <a:ext cx="5494936" cy="1732205"/>
          </a:xfrm>
        </p:spPr>
        <p:txBody>
          <a:bodyPr/>
          <a:lstStyle>
            <a:lvl1pPr>
              <a:defRPr sz="2448"/>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317557" y="1694438"/>
            <a:ext cx="5497095" cy="523733"/>
          </a:xfrm>
        </p:spPr>
        <p:txBody>
          <a:bodyPr anchor="b"/>
          <a:lstStyle>
            <a:lvl1pPr marL="0" indent="0">
              <a:buNone/>
              <a:defRPr sz="2448" b="1"/>
            </a:lvl1pPr>
            <a:lvl2pPr marL="466298" indent="0">
              <a:buNone/>
              <a:defRPr sz="2040" b="1"/>
            </a:lvl2pPr>
            <a:lvl3pPr marL="932597" indent="0">
              <a:buNone/>
              <a:defRPr sz="1836" b="1"/>
            </a:lvl3pPr>
            <a:lvl4pPr marL="1398895" indent="0">
              <a:buNone/>
              <a:defRPr sz="1632" b="1"/>
            </a:lvl4pPr>
            <a:lvl5pPr marL="1865193" indent="0">
              <a:buNone/>
              <a:defRPr sz="1632" b="1"/>
            </a:lvl5pPr>
            <a:lvl6pPr marL="2331491" indent="0">
              <a:buNone/>
              <a:defRPr sz="1632" b="1"/>
            </a:lvl6pPr>
            <a:lvl7pPr marL="2797790" indent="0">
              <a:buNone/>
              <a:defRPr sz="1632" b="1"/>
            </a:lvl7pPr>
            <a:lvl8pPr marL="3264088" indent="0">
              <a:buNone/>
              <a:defRPr sz="1632" b="1"/>
            </a:lvl8pPr>
            <a:lvl9pPr marL="3730386" indent="0">
              <a:buNone/>
              <a:defRPr sz="1632" b="1"/>
            </a:lvl9pPr>
          </a:lstStyle>
          <a:p>
            <a:pPr lvl="0"/>
            <a:r>
              <a:rPr lang="en-US" smtClean="0"/>
              <a:t>Click to edit Master text styles</a:t>
            </a:r>
          </a:p>
        </p:txBody>
      </p:sp>
      <p:sp>
        <p:nvSpPr>
          <p:cNvPr id="6" name="Content Placeholder 5"/>
          <p:cNvSpPr>
            <a:spLocks noGrp="1"/>
          </p:cNvSpPr>
          <p:nvPr>
            <p:ph sz="quarter" idx="4"/>
          </p:nvPr>
        </p:nvSpPr>
        <p:spPr>
          <a:xfrm>
            <a:off x="6317557" y="2218171"/>
            <a:ext cx="5497095" cy="1732205"/>
          </a:xfrm>
        </p:spPr>
        <p:txBody>
          <a:bodyPr/>
          <a:lstStyle>
            <a:lvl1pPr>
              <a:defRPr sz="2448"/>
            </a:lvl1pPr>
            <a:lvl2pPr>
              <a:defRPr sz="2040"/>
            </a:lvl2pPr>
            <a:lvl3pPr>
              <a:defRPr sz="1836"/>
            </a:lvl3pPr>
            <a:lvl4pPr>
              <a:defRPr sz="1632"/>
            </a:lvl4pPr>
            <a:lvl5pPr>
              <a:defRPr sz="1632"/>
            </a:lvl5pPr>
            <a:lvl6pPr>
              <a:defRPr sz="1632"/>
            </a:lvl6pPr>
            <a:lvl7pPr>
              <a:defRPr sz="1632"/>
            </a:lvl7pPr>
            <a:lvl8pPr>
              <a:defRPr sz="1632"/>
            </a:lvl8pPr>
            <a:lvl9pPr>
              <a:defRPr sz="16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598883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8"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81" r:id="rId12"/>
    <p:sldLayoutId id="2147484282" r:id="rId13"/>
    <p:sldLayoutId id="2147484212" r:id="rId14"/>
    <p:sldLayoutId id="2147484086" r:id="rId15"/>
    <p:sldLayoutId id="2147484211" r:id="rId16"/>
    <p:sldLayoutId id="2147484100" r:id="rId17"/>
    <p:sldLayoutId id="2147484213" r:id="rId18"/>
    <p:sldLayoutId id="2147484089" r:id="rId19"/>
    <p:sldLayoutId id="2147484214" r:id="rId20"/>
    <p:sldLayoutId id="2147484092" r:id="rId21"/>
    <p:sldLayoutId id="2147484190" r:id="rId22"/>
    <p:sldLayoutId id="2147484195" r:id="rId23"/>
    <p:sldLayoutId id="2147484209" r:id="rId24"/>
    <p:sldLayoutId id="2147484196" r:id="rId25"/>
    <p:sldLayoutId id="2147484208" r:id="rId26"/>
    <p:sldLayoutId id="2147484192" r:id="rId27"/>
    <p:sldLayoutId id="2147484093" r:id="rId28"/>
    <p:sldLayoutId id="2147484127" r:id="rId29"/>
    <p:sldLayoutId id="2147484128" r:id="rId30"/>
    <p:sldLayoutId id="2147484129" r:id="rId31"/>
    <p:sldLayoutId id="2147484203" r:id="rId32"/>
    <p:sldLayoutId id="2147484272" r:id="rId33"/>
    <p:sldLayoutId id="2147484283" r:id="rId34"/>
    <p:sldLayoutId id="2147484284" r:id="rId35"/>
    <p:sldLayoutId id="2147484285"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pdphoto.org/PictureDetail.php?mat=&amp;pg=8307" TargetMode="Externa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hyperlink" Target="http://martinfowler.com/eaaCatalog/repository.html"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28.png"/><Relationship Id="rId4" Type="http://schemas.openxmlformats.org/officeDocument/2006/relationships/image" Target="../media/image27.png"/></Relationships>
</file>

<file path=ppt/slides/_rels/slide9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30.png"/></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I become a </a:t>
            </a:r>
            <a:br>
              <a:rPr lang="en-US" dirty="0" smtClean="0"/>
            </a:br>
            <a:r>
              <a:rPr lang="en-US" dirty="0" smtClean="0"/>
              <a:t>VB6 &amp; Java programmer.</a:t>
            </a:r>
            <a:endParaRPr lang="en-US" dirty="0"/>
          </a:p>
        </p:txBody>
      </p:sp>
    </p:spTree>
    <p:extLst>
      <p:ext uri="{BB962C8B-B14F-4D97-AF65-F5344CB8AC3E}">
        <p14:creationId xmlns:p14="http://schemas.microsoft.com/office/powerpoint/2010/main" val="266915674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Object-oriented.</a:t>
            </a:r>
            <a:endParaRPr lang="en-US" dirty="0"/>
          </a:p>
        </p:txBody>
      </p:sp>
    </p:spTree>
    <p:extLst>
      <p:ext uri="{BB962C8B-B14F-4D97-AF65-F5344CB8AC3E}">
        <p14:creationId xmlns:p14="http://schemas.microsoft.com/office/powerpoint/2010/main" val="404974714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 of my time in the debugger.</a:t>
            </a:r>
            <a:endParaRPr lang="en-US" dirty="0"/>
          </a:p>
        </p:txBody>
      </p:sp>
    </p:spTree>
    <p:extLst>
      <p:ext uri="{BB962C8B-B14F-4D97-AF65-F5344CB8AC3E}">
        <p14:creationId xmlns:p14="http://schemas.microsoft.com/office/powerpoint/2010/main" val="242743021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so much less time </a:t>
            </a:r>
            <a:br>
              <a:rPr lang="en-US" dirty="0" smtClean="0"/>
            </a:br>
            <a:r>
              <a:rPr lang="en-US" dirty="0" smtClean="0"/>
              <a:t>in the debugger?</a:t>
            </a:r>
            <a:endParaRPr lang="en-US" dirty="0"/>
          </a:p>
        </p:txBody>
      </p:sp>
    </p:spTree>
    <p:extLst>
      <p:ext uri="{BB962C8B-B14F-4D97-AF65-F5344CB8AC3E}">
        <p14:creationId xmlns:p14="http://schemas.microsoft.com/office/powerpoint/2010/main" val="378228581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Bugs are encapsulated.</a:t>
            </a:r>
            <a:endParaRPr lang="en-US" dirty="0"/>
          </a:p>
        </p:txBody>
      </p:sp>
    </p:spTree>
    <p:extLst>
      <p:ext uri="{BB962C8B-B14F-4D97-AF65-F5344CB8AC3E}">
        <p14:creationId xmlns:p14="http://schemas.microsoft.com/office/powerpoint/2010/main" val="420014701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learn C#.</a:t>
            </a:r>
            <a:endParaRPr lang="en-US" dirty="0"/>
          </a:p>
        </p:txBody>
      </p:sp>
    </p:spTree>
    <p:extLst>
      <p:ext uri="{BB962C8B-B14F-4D97-AF65-F5344CB8AC3E}">
        <p14:creationId xmlns:p14="http://schemas.microsoft.com/office/powerpoint/2010/main" val="68884219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Still 50 % of my life </a:t>
            </a:r>
            <a:br>
              <a:rPr lang="en-US" dirty="0" smtClean="0"/>
            </a:br>
            <a:r>
              <a:rPr lang="en-US" dirty="0" smtClean="0"/>
              <a:t>in the debugger.</a:t>
            </a:r>
            <a:endParaRPr lang="en-US" dirty="0"/>
          </a:p>
        </p:txBody>
      </p:sp>
    </p:spTree>
    <p:extLst>
      <p:ext uri="{BB962C8B-B14F-4D97-AF65-F5344CB8AC3E}">
        <p14:creationId xmlns:p14="http://schemas.microsoft.com/office/powerpoint/2010/main" val="158573776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someone tells me about </a:t>
            </a:r>
            <a:br>
              <a:rPr lang="en-US" dirty="0" smtClean="0"/>
            </a:br>
            <a:r>
              <a:rPr lang="en-US" dirty="0" smtClean="0"/>
              <a:t>this thing called “unit testing.”</a:t>
            </a:r>
            <a:endParaRPr lang="en-US" dirty="0"/>
          </a:p>
        </p:txBody>
      </p:sp>
    </p:spTree>
    <p:extLst>
      <p:ext uri="{BB962C8B-B14F-4D97-AF65-F5344CB8AC3E}">
        <p14:creationId xmlns:p14="http://schemas.microsoft.com/office/powerpoint/2010/main" val="30534937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that’s the dumbest thing </a:t>
            </a:r>
            <a:br>
              <a:rPr lang="en-US" dirty="0" smtClean="0"/>
            </a:br>
            <a:r>
              <a:rPr lang="en-US" dirty="0" smtClean="0"/>
              <a:t>I’ve ever heard.”</a:t>
            </a:r>
            <a:endParaRPr lang="en-US" dirty="0"/>
          </a:p>
        </p:txBody>
      </p:sp>
    </p:spTree>
    <p:extLst>
      <p:ext uri="{BB962C8B-B14F-4D97-AF65-F5344CB8AC3E}">
        <p14:creationId xmlns:p14="http://schemas.microsoft.com/office/powerpoint/2010/main" val="80261105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don’t need another </a:t>
            </a:r>
            <a:br>
              <a:rPr lang="en-US" dirty="0" smtClean="0"/>
            </a:br>
            <a:r>
              <a:rPr lang="en-US" dirty="0" smtClean="0"/>
              <a:t>test harness for my code.”</a:t>
            </a:r>
            <a:endParaRPr lang="en-US" dirty="0"/>
          </a:p>
        </p:txBody>
      </p:sp>
    </p:spTree>
    <p:extLst>
      <p:ext uri="{BB962C8B-B14F-4D97-AF65-F5344CB8AC3E}">
        <p14:creationId xmlns:p14="http://schemas.microsoft.com/office/powerpoint/2010/main" val="166023360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Zero to Hero: Untested to Tested with Microsoft Fakes Using Visual Studio</a:t>
            </a:r>
          </a:p>
        </p:txBody>
      </p:sp>
      <p:sp>
        <p:nvSpPr>
          <p:cNvPr id="3" name="Text Placeholder 2"/>
          <p:cNvSpPr>
            <a:spLocks noGrp="1"/>
          </p:cNvSpPr>
          <p:nvPr>
            <p:ph type="body" sz="quarter" idx="14"/>
          </p:nvPr>
        </p:nvSpPr>
        <p:spPr/>
        <p:txBody>
          <a:bodyPr/>
          <a:lstStyle/>
          <a:p>
            <a:r>
              <a:rPr lang="en-US" dirty="0" smtClean="0"/>
              <a:t>Benjamin Day</a:t>
            </a:r>
            <a:endParaRPr lang="en-US" dirty="0"/>
          </a:p>
        </p:txBody>
      </p:sp>
      <p:pic>
        <p:nvPicPr>
          <p:cNvPr id="4" name="Picture 3" descr="MVPLogo_Small"/>
          <p:cNvPicPr>
            <a:picLocks noChangeAspect="1" noChangeArrowheads="1"/>
          </p:cNvPicPr>
          <p:nvPr/>
        </p:nvPicPr>
        <p:blipFill>
          <a:blip r:embed="rId3" cstate="print"/>
          <a:srcRect/>
          <a:stretch>
            <a:fillRect/>
          </a:stretch>
        </p:blipFill>
        <p:spPr bwMode="auto">
          <a:xfrm>
            <a:off x="5837237" y="4487862"/>
            <a:ext cx="714375" cy="1123950"/>
          </a:xfrm>
          <a:prstGeom prst="rect">
            <a:avLst/>
          </a:prstGeom>
          <a:noFill/>
          <a:ln w="9525">
            <a:noFill/>
            <a:miter lim="800000"/>
            <a:headEnd/>
            <a:tailEnd/>
          </a:ln>
        </p:spPr>
      </p:pic>
    </p:spTree>
    <p:extLst>
      <p:ext uri="{BB962C8B-B14F-4D97-AF65-F5344CB8AC3E}">
        <p14:creationId xmlns:p14="http://schemas.microsoft.com/office/powerpoint/2010/main" val="16314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(Ignore.)</a:t>
            </a:r>
            <a:endParaRPr lang="en-US" dirty="0"/>
          </a:p>
        </p:txBody>
      </p:sp>
      <p:pic>
        <p:nvPicPr>
          <p:cNvPr id="4" name="Picture 3"/>
          <p:cNvPicPr>
            <a:picLocks noChangeAspect="1"/>
          </p:cNvPicPr>
          <p:nvPr/>
        </p:nvPicPr>
        <p:blipFill>
          <a:blip r:embed="rId2"/>
          <a:stretch>
            <a:fillRect/>
          </a:stretch>
        </p:blipFill>
        <p:spPr>
          <a:xfrm>
            <a:off x="3716208" y="1830301"/>
            <a:ext cx="5004057" cy="3333921"/>
          </a:xfrm>
          <a:prstGeom prst="rect">
            <a:avLst/>
          </a:prstGeom>
        </p:spPr>
      </p:pic>
    </p:spTree>
    <p:extLst>
      <p:ext uri="{BB962C8B-B14F-4D97-AF65-F5344CB8AC3E}">
        <p14:creationId xmlns:p14="http://schemas.microsoft.com/office/powerpoint/2010/main" val="345427218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(Ignore.)</a:t>
            </a:r>
            <a:endParaRPr lang="en-US" dirty="0"/>
          </a:p>
        </p:txBody>
      </p:sp>
    </p:spTree>
    <p:extLst>
      <p:ext uri="{BB962C8B-B14F-4D97-AF65-F5344CB8AC3E}">
        <p14:creationId xmlns:p14="http://schemas.microsoft.com/office/powerpoint/2010/main" val="226031173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some point, </a:t>
            </a:r>
            <a:br>
              <a:rPr lang="en-US" dirty="0" smtClean="0"/>
            </a:br>
            <a:r>
              <a:rPr lang="en-US" dirty="0" smtClean="0"/>
              <a:t>someone paid me to </a:t>
            </a:r>
            <a:br>
              <a:rPr lang="en-US" dirty="0" smtClean="0"/>
            </a:br>
            <a:r>
              <a:rPr lang="en-US" dirty="0" smtClean="0"/>
              <a:t>write a course on unit testing. </a:t>
            </a:r>
            <a:endParaRPr lang="en-US" dirty="0"/>
          </a:p>
        </p:txBody>
      </p:sp>
    </p:spTree>
    <p:extLst>
      <p:ext uri="{BB962C8B-B14F-4D97-AF65-F5344CB8AC3E}">
        <p14:creationId xmlns:p14="http://schemas.microsoft.com/office/powerpoint/2010/main" val="273397248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a:t>
            </a:r>
            <a:r>
              <a:rPr lang="en-US" dirty="0" err="1" smtClean="0"/>
              <a:t>ching</a:t>
            </a:r>
            <a:r>
              <a:rPr lang="en-US" dirty="0" smtClean="0"/>
              <a:t>.)</a:t>
            </a:r>
            <a:endParaRPr lang="en-US" dirty="0"/>
          </a:p>
        </p:txBody>
      </p:sp>
    </p:spTree>
    <p:extLst>
      <p:ext uri="{BB962C8B-B14F-4D97-AF65-F5344CB8AC3E}">
        <p14:creationId xmlns:p14="http://schemas.microsoft.com/office/powerpoint/2010/main" val="27356833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think about what you’re trying to build before you build it?”</a:t>
            </a:r>
            <a:endParaRPr lang="en-US" dirty="0"/>
          </a:p>
        </p:txBody>
      </p:sp>
    </p:spTree>
    <p:extLst>
      <p:ext uri="{BB962C8B-B14F-4D97-AF65-F5344CB8AC3E}">
        <p14:creationId xmlns:p14="http://schemas.microsoft.com/office/powerpoint/2010/main" val="302190778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you write an automated test that doesn’t even </a:t>
            </a:r>
            <a:r>
              <a:rPr lang="en-US" i="1" dirty="0" smtClean="0"/>
              <a:t>compile?!?!”</a:t>
            </a:r>
            <a:endParaRPr lang="en-US" dirty="0"/>
          </a:p>
        </p:txBody>
      </p:sp>
    </p:spTree>
    <p:extLst>
      <p:ext uri="{BB962C8B-B14F-4D97-AF65-F5344CB8AC3E}">
        <p14:creationId xmlns:p14="http://schemas.microsoft.com/office/powerpoint/2010/main" val="19628232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the code pass, then you have a failing automated test.</a:t>
            </a:r>
            <a:endParaRPr lang="en-US" dirty="0"/>
          </a:p>
        </p:txBody>
      </p:sp>
    </p:spTree>
    <p:extLst>
      <p:ext uri="{BB962C8B-B14F-4D97-AF65-F5344CB8AC3E}">
        <p14:creationId xmlns:p14="http://schemas.microsoft.com/office/powerpoint/2010/main" val="168456161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you code until the test passes?”</a:t>
            </a:r>
            <a:endParaRPr lang="en-US" dirty="0"/>
          </a:p>
        </p:txBody>
      </p:sp>
    </p:spTree>
    <p:extLst>
      <p:ext uri="{BB962C8B-B14F-4D97-AF65-F5344CB8AC3E}">
        <p14:creationId xmlns:p14="http://schemas.microsoft.com/office/powerpoint/2010/main" val="359825868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that’s just plain stupid.”</a:t>
            </a:r>
            <a:endParaRPr lang="en-US" dirty="0"/>
          </a:p>
        </p:txBody>
      </p:sp>
    </p:spTree>
    <p:extLst>
      <p:ext uri="{BB962C8B-B14F-4D97-AF65-F5344CB8AC3E}">
        <p14:creationId xmlns:p14="http://schemas.microsoft.com/office/powerpoint/2010/main" val="149836200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you noticed that I'm resistant to change and unsettled by new things</a:t>
            </a:r>
            <a:r>
              <a:rPr lang="en-US" dirty="0" smtClean="0"/>
              <a:t>?)</a:t>
            </a:r>
            <a:endParaRPr lang="en-US" dirty="0"/>
          </a:p>
        </p:txBody>
      </p:sp>
    </p:spTree>
    <p:extLst>
      <p:ext uri="{BB962C8B-B14F-4D97-AF65-F5344CB8AC3E}">
        <p14:creationId xmlns:p14="http://schemas.microsoft.com/office/powerpoint/2010/main" val="209661965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Benjamin Day</a:t>
            </a:r>
            <a:endParaRPr lang="en-US" dirty="0"/>
          </a:p>
        </p:txBody>
      </p:sp>
      <p:sp>
        <p:nvSpPr>
          <p:cNvPr id="5" name="Text Placeholder 4"/>
          <p:cNvSpPr>
            <a:spLocks noGrp="1"/>
          </p:cNvSpPr>
          <p:nvPr>
            <p:ph type="body" sz="quarter" idx="11"/>
          </p:nvPr>
        </p:nvSpPr>
        <p:spPr>
          <a:xfrm>
            <a:off x="274639" y="1212849"/>
            <a:ext cx="11889564" cy="6032421"/>
          </a:xfrm>
        </p:spPr>
        <p:txBody>
          <a:bodyPr/>
          <a:lstStyle/>
          <a:p>
            <a:r>
              <a:rPr lang="en-US" dirty="0"/>
              <a:t>Brookline, MA</a:t>
            </a:r>
          </a:p>
          <a:p>
            <a:r>
              <a:rPr lang="en-US" dirty="0"/>
              <a:t>Consultant, Coach, &amp; Trainer</a:t>
            </a:r>
          </a:p>
          <a:p>
            <a:r>
              <a:rPr lang="en-US" dirty="0"/>
              <a:t>Microsoft MVP for Visual Studio ALM</a:t>
            </a:r>
          </a:p>
          <a:p>
            <a:r>
              <a:rPr lang="en-US" dirty="0"/>
              <a:t>Team Foundation Server, Software Testing, </a:t>
            </a:r>
            <a:br>
              <a:rPr lang="en-US" dirty="0"/>
            </a:br>
            <a:r>
              <a:rPr lang="en-US" dirty="0"/>
              <a:t>Scrum, Software Architecture</a:t>
            </a:r>
          </a:p>
          <a:p>
            <a:r>
              <a:rPr lang="en-US" dirty="0"/>
              <a:t>Scrum.org Classes</a:t>
            </a:r>
          </a:p>
          <a:p>
            <a:pPr lvl="1"/>
            <a:r>
              <a:rPr lang="en-US" dirty="0"/>
              <a:t>Professional Scrum Developer (PSD)</a:t>
            </a:r>
          </a:p>
          <a:p>
            <a:pPr lvl="1"/>
            <a:r>
              <a:rPr lang="en-US" dirty="0"/>
              <a:t>Professional Scrum Foundations (PSF)</a:t>
            </a:r>
          </a:p>
          <a:p>
            <a:r>
              <a:rPr lang="en-US" dirty="0"/>
              <a:t>www.benday.com, benday@benday.com, @</a:t>
            </a:r>
            <a:r>
              <a:rPr lang="en-US" dirty="0" err="1"/>
              <a:t>benday</a:t>
            </a:r>
            <a:endParaRPr lang="en-US" dirty="0"/>
          </a:p>
          <a:p>
            <a:endParaRPr lang="en-US" dirty="0"/>
          </a:p>
        </p:txBody>
      </p:sp>
      <p:pic>
        <p:nvPicPr>
          <p:cNvPr id="6" name="Picture 5" descr="bendayLogo"/>
          <p:cNvPicPr>
            <a:picLocks noChangeAspect="1" noChangeArrowheads="1"/>
          </p:cNvPicPr>
          <p:nvPr/>
        </p:nvPicPr>
        <p:blipFill>
          <a:blip r:embed="rId2" cstate="print"/>
          <a:srcRect/>
          <a:stretch>
            <a:fillRect/>
          </a:stretch>
        </p:blipFill>
        <p:spPr bwMode="auto">
          <a:xfrm>
            <a:off x="6810840" y="1541378"/>
            <a:ext cx="4542960" cy="917575"/>
          </a:xfrm>
          <a:prstGeom prst="rect">
            <a:avLst/>
          </a:prstGeom>
          <a:noFill/>
          <a:ln w="9525">
            <a:noFill/>
            <a:miter lim="800000"/>
            <a:headEnd/>
            <a:tailEnd/>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4870" y="4746329"/>
            <a:ext cx="4194495" cy="914400"/>
          </a:xfrm>
          <a:prstGeom prst="rect">
            <a:avLst/>
          </a:prstGeom>
        </p:spPr>
      </p:pic>
    </p:spTree>
    <p:extLst>
      <p:ext uri="{BB962C8B-B14F-4D97-AF65-F5344CB8AC3E}">
        <p14:creationId xmlns:p14="http://schemas.microsoft.com/office/powerpoint/2010/main" val="301402749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I start to like it.</a:t>
            </a:r>
            <a:endParaRPr lang="en-US" dirty="0"/>
          </a:p>
        </p:txBody>
      </p:sp>
    </p:spTree>
    <p:extLst>
      <p:ext uri="{BB962C8B-B14F-4D97-AF65-F5344CB8AC3E}">
        <p14:creationId xmlns:p14="http://schemas.microsoft.com/office/powerpoint/2010/main" val="3917867877"/>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debugger time drops to near zero.</a:t>
            </a:r>
            <a:endParaRPr lang="en-US" dirty="0"/>
          </a:p>
        </p:txBody>
      </p:sp>
    </p:spTree>
    <p:extLst>
      <p:ext uri="{BB962C8B-B14F-4D97-AF65-F5344CB8AC3E}">
        <p14:creationId xmlns:p14="http://schemas.microsoft.com/office/powerpoint/2010/main" val="820671752"/>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IMHO, </a:t>
            </a:r>
            <a:br>
              <a:rPr lang="en-US" dirty="0" smtClean="0"/>
            </a:br>
            <a:r>
              <a:rPr lang="en-US" dirty="0" smtClean="0"/>
              <a:t>time in the debugger is time</a:t>
            </a:r>
            <a:br>
              <a:rPr lang="en-US" dirty="0" smtClean="0"/>
            </a:br>
            <a:r>
              <a:rPr lang="en-US" dirty="0" smtClean="0"/>
              <a:t>I’m not writing features.</a:t>
            </a:r>
            <a:endParaRPr lang="en-US" dirty="0"/>
          </a:p>
        </p:txBody>
      </p:sp>
    </p:spTree>
    <p:extLst>
      <p:ext uri="{BB962C8B-B14F-4D97-AF65-F5344CB8AC3E}">
        <p14:creationId xmlns:p14="http://schemas.microsoft.com/office/powerpoint/2010/main" val="2269638627"/>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unit testing, </a:t>
            </a:r>
            <a:br>
              <a:rPr lang="en-US" dirty="0" smtClean="0"/>
            </a:br>
            <a:r>
              <a:rPr lang="en-US" dirty="0" smtClean="0"/>
              <a:t>long lists of defects.</a:t>
            </a:r>
            <a:endParaRPr lang="en-US" dirty="0"/>
          </a:p>
        </p:txBody>
      </p:sp>
    </p:spTree>
    <p:extLst>
      <p:ext uri="{BB962C8B-B14F-4D97-AF65-F5344CB8AC3E}">
        <p14:creationId xmlns:p14="http://schemas.microsoft.com/office/powerpoint/2010/main" val="170745029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unit testing, </a:t>
            </a:r>
            <a:br>
              <a:rPr lang="en-US" dirty="0" smtClean="0"/>
            </a:br>
            <a:r>
              <a:rPr lang="en-US" dirty="0" smtClean="0"/>
              <a:t>practically no defects.</a:t>
            </a:r>
            <a:endParaRPr lang="en-US" dirty="0"/>
          </a:p>
        </p:txBody>
      </p:sp>
    </p:spTree>
    <p:extLst>
      <p:ext uri="{BB962C8B-B14F-4D97-AF65-F5344CB8AC3E}">
        <p14:creationId xmlns:p14="http://schemas.microsoft.com/office/powerpoint/2010/main" val="1271673652"/>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delivering much higher quality </a:t>
            </a:r>
            <a:br>
              <a:rPr lang="en-US" dirty="0" smtClean="0"/>
            </a:br>
            <a:r>
              <a:rPr lang="en-US" dirty="0" smtClean="0"/>
              <a:t>code to my customers.</a:t>
            </a:r>
            <a:endParaRPr lang="en-US" dirty="0"/>
          </a:p>
        </p:txBody>
      </p:sp>
    </p:spTree>
    <p:extLst>
      <p:ext uri="{BB962C8B-B14F-4D97-AF65-F5344CB8AC3E}">
        <p14:creationId xmlns:p14="http://schemas.microsoft.com/office/powerpoint/2010/main" val="10166729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Happier customers.</a:t>
            </a:r>
            <a:endParaRPr lang="en-US" dirty="0"/>
          </a:p>
        </p:txBody>
      </p:sp>
    </p:spTree>
    <p:extLst>
      <p:ext uri="{BB962C8B-B14F-4D97-AF65-F5344CB8AC3E}">
        <p14:creationId xmlns:p14="http://schemas.microsoft.com/office/powerpoint/2010/main" val="3053358165"/>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They’re no longer telling </a:t>
            </a:r>
            <a:br>
              <a:rPr lang="en-US" dirty="0" smtClean="0"/>
            </a:br>
            <a:r>
              <a:rPr lang="en-US" dirty="0" smtClean="0"/>
              <a:t>me my stuff is broken.</a:t>
            </a:r>
            <a:endParaRPr lang="en-US" dirty="0"/>
          </a:p>
        </p:txBody>
      </p:sp>
    </p:spTree>
    <p:extLst>
      <p:ext uri="{BB962C8B-B14F-4D97-AF65-F5344CB8AC3E}">
        <p14:creationId xmlns:p14="http://schemas.microsoft.com/office/powerpoint/2010/main" val="835749784"/>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Since then, I’m obsessed with </a:t>
            </a:r>
            <a:br>
              <a:rPr lang="en-US" dirty="0" smtClean="0"/>
            </a:br>
            <a:r>
              <a:rPr lang="en-US" dirty="0" smtClean="0"/>
              <a:t>making sure my code is testable.  </a:t>
            </a:r>
            <a:endParaRPr lang="en-US" dirty="0"/>
          </a:p>
        </p:txBody>
      </p:sp>
    </p:spTree>
    <p:extLst>
      <p:ext uri="{BB962C8B-B14F-4D97-AF65-F5344CB8AC3E}">
        <p14:creationId xmlns:p14="http://schemas.microsoft.com/office/powerpoint/2010/main" val="89090505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now the real world comes crashing in like a dinosaur-killing meteorite out of the emptiness of space.)</a:t>
            </a:r>
            <a:endParaRPr lang="en-US" dirty="0"/>
          </a:p>
        </p:txBody>
      </p:sp>
    </p:spTree>
    <p:extLst>
      <p:ext uri="{BB962C8B-B14F-4D97-AF65-F5344CB8AC3E}">
        <p14:creationId xmlns:p14="http://schemas.microsoft.com/office/powerpoint/2010/main" val="397349959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Let’s start out with a story.</a:t>
            </a:r>
            <a:endParaRPr lang="en-US" dirty="0"/>
          </a:p>
        </p:txBody>
      </p:sp>
    </p:spTree>
    <p:extLst>
      <p:ext uri="{BB962C8B-B14F-4D97-AF65-F5344CB8AC3E}">
        <p14:creationId xmlns:p14="http://schemas.microsoft.com/office/powerpoint/2010/main" val="296627658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6237" y="68262"/>
            <a:ext cx="9144000" cy="6858000"/>
          </a:xfrm>
          <a:prstGeom prst="rect">
            <a:avLst/>
          </a:prstGeom>
        </p:spPr>
      </p:pic>
    </p:spTree>
    <p:extLst>
      <p:ext uri="{BB962C8B-B14F-4D97-AF65-F5344CB8AC3E}">
        <p14:creationId xmlns:p14="http://schemas.microsoft.com/office/powerpoint/2010/main" val="358634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a:p>
        </p:txBody>
      </p:sp>
      <p:sp>
        <p:nvSpPr>
          <p:cNvPr id="5" name="Title 4"/>
          <p:cNvSpPr>
            <a:spLocks noGrp="1"/>
          </p:cNvSpPr>
          <p:nvPr>
            <p:ph type="title"/>
          </p:nvPr>
        </p:nvSpPr>
        <p:spPr/>
        <p:txBody>
          <a:bodyPr/>
          <a:lstStyle/>
          <a:p>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1037" y="449262"/>
            <a:ext cx="7810500" cy="5670423"/>
          </a:xfrm>
          <a:prstGeom prst="rect">
            <a:avLst/>
          </a:prstGeom>
        </p:spPr>
      </p:pic>
    </p:spTree>
    <p:extLst>
      <p:ext uri="{BB962C8B-B14F-4D97-AF65-F5344CB8AC3E}">
        <p14:creationId xmlns:p14="http://schemas.microsoft.com/office/powerpoint/2010/main" val="67359158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 don’t always get to write </a:t>
            </a:r>
            <a:br>
              <a:rPr lang="en-US" dirty="0" smtClean="0"/>
            </a:br>
            <a:r>
              <a:rPr lang="en-US" dirty="0" smtClean="0"/>
              <a:t>our code from scratch.</a:t>
            </a:r>
            <a:endParaRPr lang="en-US" dirty="0"/>
          </a:p>
        </p:txBody>
      </p:sp>
    </p:spTree>
    <p:extLst>
      <p:ext uri="{BB962C8B-B14F-4D97-AF65-F5344CB8AC3E}">
        <p14:creationId xmlns:p14="http://schemas.microsoft.com/office/powerpoint/2010/main" val="3804252512"/>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sometimes have to build </a:t>
            </a:r>
            <a:br>
              <a:rPr lang="en-US" dirty="0" smtClean="0"/>
            </a:br>
            <a:r>
              <a:rPr lang="en-US" dirty="0" smtClean="0"/>
              <a:t>on top of existing code.</a:t>
            </a:r>
            <a:endParaRPr lang="en-US" dirty="0"/>
          </a:p>
        </p:txBody>
      </p:sp>
    </p:spTree>
    <p:extLst>
      <p:ext uri="{BB962C8B-B14F-4D97-AF65-F5344CB8AC3E}">
        <p14:creationId xmlns:p14="http://schemas.microsoft.com/office/powerpoint/2010/main" val="3774332124"/>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a:t>
            </a:r>
            <a:endParaRPr lang="en-US" dirty="0"/>
          </a:p>
        </p:txBody>
      </p:sp>
    </p:spTree>
    <p:extLst>
      <p:ext uri="{BB962C8B-B14F-4D97-AF65-F5344CB8AC3E}">
        <p14:creationId xmlns:p14="http://schemas.microsoft.com/office/powerpoint/2010/main" val="252103674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Awful.</a:t>
            </a:r>
            <a:endParaRPr lang="en-US" dirty="0"/>
          </a:p>
        </p:txBody>
      </p:sp>
    </p:spTree>
    <p:extLst>
      <p:ext uri="{BB962C8B-B14F-4D97-AF65-F5344CB8AC3E}">
        <p14:creationId xmlns:p14="http://schemas.microsoft.com/office/powerpoint/2010/main" val="590373273"/>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Just-this-side-of-barely-working.</a:t>
            </a:r>
            <a:endParaRPr lang="en-US" dirty="0"/>
          </a:p>
        </p:txBody>
      </p:sp>
    </p:spTree>
    <p:extLst>
      <p:ext uri="{BB962C8B-B14F-4D97-AF65-F5344CB8AC3E}">
        <p14:creationId xmlns:p14="http://schemas.microsoft.com/office/powerpoint/2010/main" val="35987833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5"/>
            <a:ext cx="6248398" cy="6478588"/>
          </a:xfrm>
        </p:spPr>
        <p:txBody>
          <a:bodyPr/>
          <a:lstStyle/>
          <a:p>
            <a:r>
              <a:rPr lang="en-US" dirty="0" smtClean="0"/>
              <a:t>Code.</a:t>
            </a:r>
            <a:endParaRPr lang="en-US" dirty="0"/>
          </a:p>
        </p:txBody>
      </p:sp>
      <p:pic>
        <p:nvPicPr>
          <p:cNvPr id="1026" name="Picture 2" descr="http://upload.wikimedia.org/wikipedia/commons/f/f1/Monkey-typ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1232" y="1744662"/>
            <a:ext cx="6029325" cy="33909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bwMode="auto">
          <a:xfrm>
            <a:off x="8504237" y="982662"/>
            <a:ext cx="3200400" cy="658352"/>
          </a:xfrm>
          <a:prstGeom prst="wedgeRoundRectCallout">
            <a:avLst>
              <a:gd name="adj1" fmla="val -2548"/>
              <a:gd name="adj2" fmla="val 107956"/>
              <a:gd name="adj3" fmla="val 16667"/>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latin typeface="+mj-lt"/>
                <a:ea typeface="Segoe UI" pitchFamily="34" charset="0"/>
                <a:cs typeface="Segoe UI" pitchFamily="34" charset="0"/>
              </a:rPr>
              <a:t>You’re welcome.</a:t>
            </a:r>
          </a:p>
        </p:txBody>
      </p:sp>
    </p:spTree>
    <p:extLst>
      <p:ext uri="{BB962C8B-B14F-4D97-AF65-F5344CB8AC3E}">
        <p14:creationId xmlns:p14="http://schemas.microsoft.com/office/powerpoint/2010/main" val="40012202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 tried to add unit tests to </a:t>
            </a:r>
            <a:br>
              <a:rPr lang="en-US" dirty="0" smtClean="0"/>
            </a:br>
            <a:r>
              <a:rPr lang="en-US" dirty="0" smtClean="0"/>
              <a:t>an existing application?</a:t>
            </a:r>
            <a:endParaRPr lang="en-US" dirty="0"/>
          </a:p>
        </p:txBody>
      </p:sp>
    </p:spTree>
    <p:extLst>
      <p:ext uri="{BB962C8B-B14F-4D97-AF65-F5344CB8AC3E}">
        <p14:creationId xmlns:p14="http://schemas.microsoft.com/office/powerpoint/2010/main" val="2292093225"/>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Darned close to impossible.</a:t>
            </a:r>
            <a:endParaRPr lang="en-US" dirty="0"/>
          </a:p>
        </p:txBody>
      </p:sp>
    </p:spTree>
    <p:extLst>
      <p:ext uri="{BB962C8B-B14F-4D97-AF65-F5344CB8AC3E}">
        <p14:creationId xmlns:p14="http://schemas.microsoft.com/office/powerpoint/2010/main" val="402853206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beginning, I was a Pascal &amp; </a:t>
            </a:r>
            <a:br>
              <a:rPr lang="en-US" dirty="0" smtClean="0"/>
            </a:br>
            <a:r>
              <a:rPr lang="en-US" dirty="0" smtClean="0"/>
              <a:t>C programmer.</a:t>
            </a:r>
            <a:endParaRPr lang="en-US" dirty="0"/>
          </a:p>
        </p:txBody>
      </p:sp>
    </p:spTree>
    <p:extLst>
      <p:ext uri="{BB962C8B-B14F-4D97-AF65-F5344CB8AC3E}">
        <p14:creationId xmlns:p14="http://schemas.microsoft.com/office/powerpoint/2010/main" val="2362937382"/>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5749266"/>
          </a:xfrm>
        </p:spPr>
        <p:txBody>
          <a:bodyPr/>
          <a:lstStyle/>
          <a:p>
            <a:r>
              <a:rPr lang="en-US" dirty="0" smtClean="0"/>
              <a:t>When you build with TDD…</a:t>
            </a:r>
          </a:p>
          <a:p>
            <a:pPr lvl="1"/>
            <a:r>
              <a:rPr lang="en-US" dirty="0" smtClean="0"/>
              <a:t>Lots of design decisions…</a:t>
            </a:r>
          </a:p>
          <a:p>
            <a:pPr lvl="1"/>
            <a:r>
              <a:rPr lang="en-US" dirty="0" smtClean="0"/>
              <a:t>You always pick the testable one.</a:t>
            </a:r>
          </a:p>
          <a:p>
            <a:pPr lvl="1"/>
            <a:r>
              <a:rPr lang="en-US" dirty="0" smtClean="0"/>
              <a:t>Assumes automated tests.</a:t>
            </a:r>
          </a:p>
          <a:p>
            <a:pPr lvl="1"/>
            <a:r>
              <a:rPr lang="en-US" dirty="0" smtClean="0"/>
              <a:t>End result: testable &amp; maintainable.</a:t>
            </a:r>
          </a:p>
          <a:p>
            <a:endParaRPr lang="en-US" dirty="0"/>
          </a:p>
          <a:p>
            <a:r>
              <a:rPr lang="en-US" dirty="0" smtClean="0"/>
              <a:t>When you build without TDD…</a:t>
            </a:r>
          </a:p>
          <a:p>
            <a:pPr lvl="1"/>
            <a:r>
              <a:rPr lang="en-US" dirty="0" smtClean="0"/>
              <a:t>Lots of design decisions…</a:t>
            </a:r>
          </a:p>
          <a:p>
            <a:pPr lvl="1"/>
            <a:r>
              <a:rPr lang="en-US" dirty="0" smtClean="0"/>
              <a:t>You picked the one that gets it done.</a:t>
            </a:r>
          </a:p>
          <a:p>
            <a:pPr lvl="1"/>
            <a:r>
              <a:rPr lang="en-US" dirty="0" smtClean="0"/>
              <a:t>Testing is focused on integration testing &amp; QA.</a:t>
            </a:r>
          </a:p>
          <a:p>
            <a:pPr lvl="1"/>
            <a:r>
              <a:rPr lang="en-US" dirty="0" smtClean="0"/>
              <a:t>Assumes human-driven tests.</a:t>
            </a:r>
          </a:p>
          <a:p>
            <a:pPr lvl="1"/>
            <a:r>
              <a:rPr lang="en-US" dirty="0" smtClean="0"/>
              <a:t>End result: not that testable.</a:t>
            </a:r>
            <a:endParaRPr lang="en-US" dirty="0"/>
          </a:p>
        </p:txBody>
      </p:sp>
      <p:sp>
        <p:nvSpPr>
          <p:cNvPr id="3" name="Title 2"/>
          <p:cNvSpPr>
            <a:spLocks noGrp="1"/>
          </p:cNvSpPr>
          <p:nvPr>
            <p:ph type="title"/>
          </p:nvPr>
        </p:nvSpPr>
        <p:spPr/>
        <p:txBody>
          <a:bodyPr/>
          <a:lstStyle/>
          <a:p>
            <a:r>
              <a:rPr lang="en-US" dirty="0" smtClean="0"/>
              <a:t>Why is it so hard to add tests?</a:t>
            </a:r>
            <a:endParaRPr lang="en-US" dirty="0"/>
          </a:p>
        </p:txBody>
      </p:sp>
    </p:spTree>
    <p:extLst>
      <p:ext uri="{BB962C8B-B14F-4D97-AF65-F5344CB8AC3E}">
        <p14:creationId xmlns:p14="http://schemas.microsoft.com/office/powerpoint/2010/main" val="4149793640"/>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801314"/>
          </a:xfrm>
        </p:spPr>
        <p:txBody>
          <a:bodyPr/>
          <a:lstStyle/>
          <a:p>
            <a:r>
              <a:rPr lang="en-US" dirty="0" smtClean="0"/>
              <a:t>Tightly coupled</a:t>
            </a:r>
          </a:p>
          <a:p>
            <a:endParaRPr lang="en-US" dirty="0"/>
          </a:p>
          <a:p>
            <a:r>
              <a:rPr lang="en-US" dirty="0" smtClean="0"/>
              <a:t>Hidden or embedded dependencies</a:t>
            </a:r>
          </a:p>
          <a:p>
            <a:endParaRPr lang="en-US" dirty="0"/>
          </a:p>
          <a:p>
            <a:r>
              <a:rPr lang="en-US" dirty="0" smtClean="0"/>
              <a:t>Required data &amp; databases</a:t>
            </a:r>
          </a:p>
          <a:p>
            <a:endParaRPr lang="en-US" dirty="0"/>
          </a:p>
          <a:p>
            <a:r>
              <a:rPr lang="en-US" dirty="0" smtClean="0"/>
              <a:t>Usually, insane amount of setup code for the test.</a:t>
            </a:r>
            <a:endParaRPr lang="en-US" dirty="0"/>
          </a:p>
        </p:txBody>
      </p:sp>
      <p:sp>
        <p:nvSpPr>
          <p:cNvPr id="3" name="Title 2"/>
          <p:cNvSpPr>
            <a:spLocks noGrp="1"/>
          </p:cNvSpPr>
          <p:nvPr>
            <p:ph type="title"/>
          </p:nvPr>
        </p:nvSpPr>
        <p:spPr/>
        <p:txBody>
          <a:bodyPr/>
          <a:lstStyle/>
          <a:p>
            <a:r>
              <a:rPr lang="en-US" dirty="0" smtClean="0"/>
              <a:t>What makes it not testable?</a:t>
            </a:r>
            <a:endParaRPr lang="en-US" dirty="0"/>
          </a:p>
        </p:txBody>
      </p:sp>
    </p:spTree>
    <p:extLst>
      <p:ext uri="{BB962C8B-B14F-4D97-AF65-F5344CB8AC3E}">
        <p14:creationId xmlns:p14="http://schemas.microsoft.com/office/powerpoint/2010/main" val="573697031"/>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626156"/>
          </a:xfrm>
        </p:spPr>
        <p:txBody>
          <a:bodyPr/>
          <a:lstStyle/>
          <a:p>
            <a:r>
              <a:rPr lang="en-US" sz="3600" dirty="0" smtClean="0"/>
              <a:t>(Testable, obviously.)</a:t>
            </a:r>
          </a:p>
          <a:p>
            <a:endParaRPr lang="en-US" sz="3600" dirty="0" smtClean="0"/>
          </a:p>
          <a:p>
            <a:r>
              <a:rPr lang="en-US" sz="3600" dirty="0" smtClean="0"/>
              <a:t>Code to interfaces rather than concrete types</a:t>
            </a:r>
          </a:p>
          <a:p>
            <a:endParaRPr lang="en-US" sz="3600" dirty="0" smtClean="0"/>
          </a:p>
          <a:p>
            <a:r>
              <a:rPr lang="en-US" sz="3600" dirty="0" smtClean="0"/>
              <a:t>Single Responsibility Principle (SRP)</a:t>
            </a:r>
          </a:p>
          <a:p>
            <a:endParaRPr lang="en-US" sz="3600" dirty="0"/>
          </a:p>
          <a:p>
            <a:r>
              <a:rPr lang="en-US" sz="3600" dirty="0" smtClean="0"/>
              <a:t>Dependency Injection</a:t>
            </a:r>
          </a:p>
          <a:p>
            <a:endParaRPr lang="en-US" sz="3600" dirty="0"/>
          </a:p>
          <a:p>
            <a:r>
              <a:rPr lang="en-US" sz="3600" dirty="0" smtClean="0"/>
              <a:t>Layered</a:t>
            </a:r>
            <a:endParaRPr lang="en-US" sz="3600" dirty="0"/>
          </a:p>
        </p:txBody>
      </p:sp>
      <p:sp>
        <p:nvSpPr>
          <p:cNvPr id="3" name="Title 2"/>
          <p:cNvSpPr>
            <a:spLocks noGrp="1"/>
          </p:cNvSpPr>
          <p:nvPr>
            <p:ph type="title"/>
          </p:nvPr>
        </p:nvSpPr>
        <p:spPr/>
        <p:txBody>
          <a:bodyPr/>
          <a:lstStyle/>
          <a:p>
            <a:r>
              <a:rPr lang="en-US" dirty="0" smtClean="0"/>
              <a:t>Design goals in a testable system</a:t>
            </a:r>
            <a:endParaRPr lang="en-US" dirty="0"/>
          </a:p>
        </p:txBody>
      </p:sp>
    </p:spTree>
    <p:extLst>
      <p:ext uri="{BB962C8B-B14F-4D97-AF65-F5344CB8AC3E}">
        <p14:creationId xmlns:p14="http://schemas.microsoft.com/office/powerpoint/2010/main" val="2295325131"/>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Here’s a best practice…</a:t>
            </a:r>
            <a:endParaRPr lang="en-US" dirty="0"/>
          </a:p>
        </p:txBody>
      </p:sp>
    </p:spTree>
    <p:extLst>
      <p:ext uri="{BB962C8B-B14F-4D97-AF65-F5344CB8AC3E}">
        <p14:creationId xmlns:p14="http://schemas.microsoft.com/office/powerpoint/2010/main" val="1552648149"/>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For Testability.</a:t>
            </a:r>
            <a:endParaRPr lang="en-US" dirty="0"/>
          </a:p>
        </p:txBody>
      </p:sp>
    </p:spTree>
    <p:extLst>
      <p:ext uri="{BB962C8B-B14F-4D97-AF65-F5344CB8AC3E}">
        <p14:creationId xmlns:p14="http://schemas.microsoft.com/office/powerpoint/2010/main" val="347221266"/>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your app so that it can be tested.</a:t>
            </a:r>
            <a:endParaRPr lang="en-US" dirty="0"/>
          </a:p>
        </p:txBody>
      </p:sp>
    </p:spTree>
    <p:extLst>
      <p:ext uri="{BB962C8B-B14F-4D97-AF65-F5344CB8AC3E}">
        <p14:creationId xmlns:p14="http://schemas.microsoft.com/office/powerpoint/2010/main" val="378530124"/>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“Sure, Ben.  That’s nice.  </a:t>
            </a:r>
            <a:br>
              <a:rPr lang="en-US" dirty="0" smtClean="0"/>
            </a:br>
            <a:r>
              <a:rPr lang="en-US" dirty="0" smtClean="0"/>
              <a:t>So.  </a:t>
            </a:r>
            <a:r>
              <a:rPr lang="en-US" dirty="0" err="1" smtClean="0"/>
              <a:t>Uhhh</a:t>
            </a:r>
            <a:r>
              <a:rPr lang="en-US" dirty="0" smtClean="0"/>
              <a:t>.  Yah.</a:t>
            </a:r>
            <a:br>
              <a:rPr lang="en-US" dirty="0" smtClean="0"/>
            </a:br>
            <a:r>
              <a:rPr lang="en-US" dirty="0" smtClean="0"/>
              <a:t>We didn’t do that.</a:t>
            </a:r>
            <a:br>
              <a:rPr lang="en-US" dirty="0" smtClean="0"/>
            </a:br>
            <a:r>
              <a:rPr lang="en-US" dirty="0" smtClean="0"/>
              <a:t>What’s next?”</a:t>
            </a:r>
            <a:endParaRPr lang="en-US" dirty="0"/>
          </a:p>
        </p:txBody>
      </p:sp>
    </p:spTree>
    <p:extLst>
      <p:ext uri="{BB962C8B-B14F-4D97-AF65-F5344CB8AC3E}">
        <p14:creationId xmlns:p14="http://schemas.microsoft.com/office/powerpoint/2010/main" val="326861312"/>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trike="sngStrike" dirty="0" smtClean="0"/>
              <a:t>Design For Testability.</a:t>
            </a:r>
            <a:br>
              <a:rPr lang="en-US" strike="sngStrike" dirty="0" smtClean="0"/>
            </a:br>
            <a:r>
              <a:rPr lang="en-US" dirty="0" smtClean="0"/>
              <a:t>Refactor For Testability.</a:t>
            </a:r>
            <a:endParaRPr lang="en-US" dirty="0"/>
          </a:p>
        </p:txBody>
      </p:sp>
    </p:spTree>
    <p:extLst>
      <p:ext uri="{BB962C8B-B14F-4D97-AF65-F5344CB8AC3E}">
        <p14:creationId xmlns:p14="http://schemas.microsoft.com/office/powerpoint/2010/main" val="2114768134"/>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4555093"/>
          </a:xfrm>
        </p:spPr>
        <p:txBody>
          <a:bodyPr/>
          <a:lstStyle/>
          <a:p>
            <a:r>
              <a:rPr lang="en-US" dirty="0" smtClean="0"/>
              <a:t>Small units of functionality</a:t>
            </a:r>
          </a:p>
          <a:p>
            <a:r>
              <a:rPr lang="en-US" dirty="0" smtClean="0"/>
              <a:t>Tested in isolation</a:t>
            </a:r>
          </a:p>
          <a:p>
            <a:r>
              <a:rPr lang="en-US" dirty="0" smtClean="0"/>
              <a:t>Unit Test != Integration Test</a:t>
            </a:r>
          </a:p>
          <a:p>
            <a:r>
              <a:rPr lang="en-US" dirty="0" smtClean="0"/>
              <a:t>If you designed for testability, you (probably) can test in isolation.</a:t>
            </a:r>
          </a:p>
          <a:p>
            <a:r>
              <a:rPr lang="en-US" dirty="0" smtClean="0"/>
              <a:t>If you *didn’t*, testing that monolithic app looks scary.</a:t>
            </a:r>
            <a:endParaRPr lang="en-US" dirty="0"/>
          </a:p>
        </p:txBody>
      </p:sp>
      <p:sp>
        <p:nvSpPr>
          <p:cNvPr id="3" name="Title 2"/>
          <p:cNvSpPr>
            <a:spLocks noGrp="1"/>
          </p:cNvSpPr>
          <p:nvPr>
            <p:ph type="title"/>
          </p:nvPr>
        </p:nvSpPr>
        <p:spPr/>
        <p:txBody>
          <a:bodyPr/>
          <a:lstStyle/>
          <a:p>
            <a:r>
              <a:rPr lang="en-US" dirty="0" smtClean="0"/>
              <a:t>It’s called a </a:t>
            </a:r>
            <a:r>
              <a:rPr lang="en-US" i="1" u="sng" dirty="0" smtClean="0"/>
              <a:t>unit</a:t>
            </a:r>
            <a:r>
              <a:rPr lang="en-US" i="1" dirty="0" smtClean="0"/>
              <a:t> </a:t>
            </a:r>
            <a:r>
              <a:rPr lang="en-US" dirty="0" smtClean="0"/>
              <a:t>test.</a:t>
            </a:r>
            <a:endParaRPr lang="en-US" dirty="0"/>
          </a:p>
        </p:txBody>
      </p:sp>
    </p:spTree>
    <p:extLst>
      <p:ext uri="{BB962C8B-B14F-4D97-AF65-F5344CB8AC3E}">
        <p14:creationId xmlns:p14="http://schemas.microsoft.com/office/powerpoint/2010/main" val="2587744425"/>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am I supposed to test </a:t>
            </a:r>
            <a:r>
              <a:rPr lang="en-US" i="1" dirty="0" smtClean="0"/>
              <a:t>THAT</a:t>
            </a:r>
            <a:r>
              <a:rPr lang="en-US" dirty="0" smtClean="0"/>
              <a:t>?!”</a:t>
            </a:r>
            <a:endParaRPr lang="en-US" dirty="0"/>
          </a:p>
        </p:txBody>
      </p:sp>
      <p:sp>
        <p:nvSpPr>
          <p:cNvPr id="4" name="Text Placeholder 3"/>
          <p:cNvSpPr>
            <a:spLocks noGrp="1"/>
          </p:cNvSpPr>
          <p:nvPr>
            <p:ph type="body" idx="4294967295"/>
          </p:nvPr>
        </p:nvSpPr>
        <p:spPr>
          <a:xfrm>
            <a:off x="0" y="6450013"/>
            <a:ext cx="5854700" cy="419100"/>
          </a:xfrm>
        </p:spPr>
        <p:txBody>
          <a:bodyPr/>
          <a:lstStyle/>
          <a:p>
            <a:pPr marL="0" indent="0">
              <a:buNone/>
            </a:pPr>
            <a:r>
              <a:rPr lang="en-US" sz="1632" dirty="0">
                <a:hlinkClick r:id="rId2"/>
              </a:rPr>
              <a:t>http://www.pdphoto.org/PictureDetail.php?mat=&amp;pg=8307</a:t>
            </a:r>
            <a:endParaRPr lang="en-US" dirty="0"/>
          </a:p>
        </p:txBody>
      </p:sp>
      <p:pic>
        <p:nvPicPr>
          <p:cNvPr id="1029" name="Picture 5" descr="http://www.pdphoto.org/jons/pictures4/yosemite_40_bg_0905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163" y="1165754"/>
            <a:ext cx="7046336" cy="528475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reative Commons Licen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0613" y="6498953"/>
            <a:ext cx="854886" cy="301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73147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object-oriented.</a:t>
            </a:r>
            <a:endParaRPr lang="en-US" dirty="0"/>
          </a:p>
        </p:txBody>
      </p:sp>
    </p:spTree>
    <p:extLst>
      <p:ext uri="{BB962C8B-B14F-4D97-AF65-F5344CB8AC3E}">
        <p14:creationId xmlns:p14="http://schemas.microsoft.com/office/powerpoint/2010/main" val="515865719"/>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You have to break it apart.</a:t>
            </a:r>
            <a:endParaRPr lang="en-US" dirty="0"/>
          </a:p>
        </p:txBody>
      </p:sp>
    </p:spTree>
    <p:extLst>
      <p:ext uri="{BB962C8B-B14F-4D97-AF65-F5344CB8AC3E}">
        <p14:creationId xmlns:p14="http://schemas.microsoft.com/office/powerpoint/2010/main" val="1664953104"/>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 You’ve got to start somewhere.</a:t>
            </a:r>
            <a:endParaRPr lang="en-US" dirty="0"/>
          </a:p>
        </p:txBody>
      </p:sp>
    </p:spTree>
    <p:extLst>
      <p:ext uri="{BB962C8B-B14F-4D97-AF65-F5344CB8AC3E}">
        <p14:creationId xmlns:p14="http://schemas.microsoft.com/office/powerpoint/2010/main" val="586739130"/>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5207579"/>
          </a:xfrm>
        </p:spPr>
        <p:txBody>
          <a:bodyPr/>
          <a:lstStyle/>
          <a:p>
            <a:r>
              <a:rPr lang="en-US" dirty="0" smtClean="0"/>
              <a:t>Helps you to unit test in isolation</a:t>
            </a:r>
          </a:p>
          <a:p>
            <a:r>
              <a:rPr lang="en-US" dirty="0" smtClean="0"/>
              <a:t>Uses delegates &amp; lambda expressions</a:t>
            </a:r>
          </a:p>
          <a:p>
            <a:r>
              <a:rPr lang="en-US" dirty="0" smtClean="0"/>
              <a:t>Shims</a:t>
            </a:r>
          </a:p>
          <a:p>
            <a:pPr lvl="1"/>
            <a:r>
              <a:rPr lang="en-US" dirty="0" smtClean="0"/>
              <a:t>(Magic.)</a:t>
            </a:r>
          </a:p>
          <a:p>
            <a:pPr lvl="1"/>
            <a:r>
              <a:rPr lang="en-US" dirty="0" smtClean="0"/>
              <a:t>Substitute hard-coded types with *something else* at runtime</a:t>
            </a:r>
          </a:p>
          <a:p>
            <a:r>
              <a:rPr lang="en-US" dirty="0" smtClean="0"/>
              <a:t>Stubs</a:t>
            </a:r>
          </a:p>
          <a:p>
            <a:pPr lvl="1"/>
            <a:r>
              <a:rPr lang="en-US" dirty="0" smtClean="0"/>
              <a:t>Helps if you’re interface-driven</a:t>
            </a:r>
          </a:p>
          <a:p>
            <a:pPr lvl="1"/>
            <a:r>
              <a:rPr lang="en-US" dirty="0" smtClean="0"/>
              <a:t>Creates default() implementations of an interface </a:t>
            </a:r>
          </a:p>
          <a:p>
            <a:pPr lvl="2"/>
            <a:r>
              <a:rPr lang="en-US" dirty="0" smtClean="0"/>
              <a:t>including properties &amp; methods</a:t>
            </a:r>
          </a:p>
          <a:p>
            <a:pPr lvl="2"/>
            <a:endParaRPr lang="en-US" dirty="0"/>
          </a:p>
        </p:txBody>
      </p:sp>
      <p:sp>
        <p:nvSpPr>
          <p:cNvPr id="3" name="Title 2"/>
          <p:cNvSpPr>
            <a:spLocks noGrp="1"/>
          </p:cNvSpPr>
          <p:nvPr>
            <p:ph type="title"/>
          </p:nvPr>
        </p:nvSpPr>
        <p:spPr/>
        <p:txBody>
          <a:bodyPr/>
          <a:lstStyle/>
          <a:p>
            <a:r>
              <a:rPr lang="en-US" dirty="0" smtClean="0"/>
              <a:t>The Microsoft Fakes Framework</a:t>
            </a:r>
            <a:endParaRPr lang="en-US" dirty="0"/>
          </a:p>
        </p:txBody>
      </p:sp>
    </p:spTree>
    <p:extLst>
      <p:ext uri="{BB962C8B-B14F-4D97-AF65-F5344CB8AC3E}">
        <p14:creationId xmlns:p14="http://schemas.microsoft.com/office/powerpoint/2010/main" val="2071677586"/>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6155531"/>
          </a:xfrm>
        </p:spPr>
        <p:txBody>
          <a:bodyPr/>
          <a:lstStyle/>
          <a:p>
            <a:r>
              <a:rPr lang="en-US" dirty="0" smtClean="0"/>
              <a:t>Stubs</a:t>
            </a:r>
          </a:p>
          <a:p>
            <a:pPr lvl="1"/>
            <a:r>
              <a:rPr lang="en-US" dirty="0" smtClean="0"/>
              <a:t>If you’ve got interfaces already</a:t>
            </a:r>
          </a:p>
          <a:p>
            <a:pPr lvl="1"/>
            <a:r>
              <a:rPr lang="en-US" dirty="0" smtClean="0"/>
              <a:t>You’re building from scratch</a:t>
            </a:r>
          </a:p>
          <a:p>
            <a:pPr lvl="1"/>
            <a:r>
              <a:rPr lang="en-US" dirty="0" smtClean="0"/>
              <a:t>If you want to save yourself some typing</a:t>
            </a:r>
          </a:p>
          <a:p>
            <a:pPr lvl="1"/>
            <a:r>
              <a:rPr lang="en-US" dirty="0" smtClean="0"/>
              <a:t>You aren’t battling “sealed” and “static” keywords</a:t>
            </a:r>
          </a:p>
          <a:p>
            <a:r>
              <a:rPr lang="en-US" dirty="0" smtClean="0"/>
              <a:t>Shims</a:t>
            </a:r>
          </a:p>
          <a:p>
            <a:pPr lvl="1"/>
            <a:r>
              <a:rPr lang="en-US" dirty="0" smtClean="0"/>
              <a:t>Stuff is hopelessly stuck together</a:t>
            </a:r>
          </a:p>
          <a:p>
            <a:pPr lvl="1"/>
            <a:r>
              <a:rPr lang="en-US" dirty="0" smtClean="0"/>
              <a:t>Stuff is hopelessly non-testable</a:t>
            </a:r>
          </a:p>
          <a:p>
            <a:pPr lvl="1"/>
            <a:r>
              <a:rPr lang="en-US" dirty="0" smtClean="0"/>
              <a:t>You’re supporting legacy code</a:t>
            </a:r>
          </a:p>
          <a:p>
            <a:r>
              <a:rPr lang="en-US" dirty="0" smtClean="0"/>
              <a:t>Suggestion: Shims are not a long-term solution</a:t>
            </a:r>
          </a:p>
          <a:p>
            <a:pPr lvl="1"/>
            <a:r>
              <a:rPr lang="en-US" dirty="0" smtClean="0"/>
              <a:t>Use them to help you refactor and </a:t>
            </a:r>
            <a:r>
              <a:rPr lang="en-US" i="1" dirty="0" smtClean="0"/>
              <a:t>actually </a:t>
            </a:r>
            <a:r>
              <a:rPr lang="en-US" dirty="0" smtClean="0"/>
              <a:t>fix the testability problem</a:t>
            </a:r>
            <a:endParaRPr lang="en-US" i="1" dirty="0" smtClean="0"/>
          </a:p>
          <a:p>
            <a:pPr lvl="1"/>
            <a:endParaRPr lang="en-US" dirty="0" smtClean="0"/>
          </a:p>
          <a:p>
            <a:pPr lvl="1"/>
            <a:endParaRPr lang="en-US" dirty="0"/>
          </a:p>
        </p:txBody>
      </p:sp>
      <p:sp>
        <p:nvSpPr>
          <p:cNvPr id="2" name="Title 1"/>
          <p:cNvSpPr>
            <a:spLocks noGrp="1"/>
          </p:cNvSpPr>
          <p:nvPr>
            <p:ph type="title"/>
          </p:nvPr>
        </p:nvSpPr>
        <p:spPr/>
        <p:txBody>
          <a:bodyPr/>
          <a:lstStyle/>
          <a:p>
            <a:r>
              <a:rPr lang="en-US" dirty="0" smtClean="0"/>
              <a:t>Stubs vs. Shims</a:t>
            </a:r>
            <a:endParaRPr lang="en-US" dirty="0"/>
          </a:p>
        </p:txBody>
      </p:sp>
    </p:spTree>
    <p:extLst>
      <p:ext uri="{BB962C8B-B14F-4D97-AF65-F5344CB8AC3E}">
        <p14:creationId xmlns:p14="http://schemas.microsoft.com/office/powerpoint/2010/main" val="1753456439"/>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437" y="220662"/>
            <a:ext cx="8229599" cy="1143000"/>
          </a:xfrm>
        </p:spPr>
        <p:txBody>
          <a:bodyPr/>
          <a:lstStyle/>
          <a:p>
            <a:r>
              <a:rPr lang="en-US" b="1" dirty="0" smtClean="0"/>
              <a:t>Demos.</a:t>
            </a:r>
            <a:br>
              <a:rPr lang="en-US" b="1" dirty="0" smtClean="0"/>
            </a:br>
            <a:endParaRPr lang="en-US" dirty="0"/>
          </a:p>
        </p:txBody>
      </p:sp>
      <p:sp>
        <p:nvSpPr>
          <p:cNvPr id="6" name="TextBox 5"/>
          <p:cNvSpPr txBox="1"/>
          <p:nvPr/>
        </p:nvSpPr>
        <p:spPr>
          <a:xfrm>
            <a:off x="350837" y="1897062"/>
            <a:ext cx="7106817" cy="2299091"/>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3200" dirty="0" smtClean="0">
                <a:latin typeface="+mj-lt"/>
              </a:rPr>
              <a:t>Write </a:t>
            </a:r>
            <a:r>
              <a:rPr lang="en-US" sz="3200" dirty="0">
                <a:latin typeface="+mj-lt"/>
              </a:rPr>
              <a:t>the </a:t>
            </a:r>
            <a:r>
              <a:rPr lang="en-US" sz="3200" dirty="0" err="1">
                <a:latin typeface="+mj-lt"/>
              </a:rPr>
              <a:t>PersonDataAccess</a:t>
            </a:r>
            <a:r>
              <a:rPr lang="en-US" sz="3200" dirty="0">
                <a:latin typeface="+mj-lt"/>
              </a:rPr>
              <a:t> unit </a:t>
            </a:r>
            <a:r>
              <a:rPr lang="en-US" sz="3200" dirty="0" smtClean="0">
                <a:latin typeface="+mj-lt"/>
              </a:rPr>
              <a:t>test</a:t>
            </a:r>
          </a:p>
          <a:p>
            <a:pPr marL="342900" indent="-342900">
              <a:lnSpc>
                <a:spcPct val="90000"/>
              </a:lnSpc>
              <a:spcAft>
                <a:spcPts val="600"/>
              </a:spcAft>
              <a:buFont typeface="Arial" panose="020B0604020202020204" pitchFamily="34" charset="0"/>
              <a:buChar char="•"/>
            </a:pPr>
            <a:endParaRPr lang="en-US" sz="3200" dirty="0" smtClean="0">
              <a:latin typeface="+mj-lt"/>
            </a:endParaRPr>
          </a:p>
          <a:p>
            <a:pPr marL="342900" indent="-342900">
              <a:lnSpc>
                <a:spcPct val="90000"/>
              </a:lnSpc>
              <a:spcAft>
                <a:spcPts val="600"/>
              </a:spcAft>
              <a:buFont typeface="Arial" panose="020B0604020202020204" pitchFamily="34" charset="0"/>
              <a:buChar char="•"/>
            </a:pPr>
            <a:r>
              <a:rPr lang="en-US" sz="3200" dirty="0" smtClean="0">
                <a:latin typeface="+mj-lt"/>
              </a:rPr>
              <a:t>Use </a:t>
            </a:r>
            <a:r>
              <a:rPr lang="en-US" sz="3200" dirty="0">
                <a:latin typeface="+mj-lt"/>
              </a:rPr>
              <a:t>shims replace </a:t>
            </a:r>
            <a:r>
              <a:rPr lang="en-US" sz="3200" dirty="0" err="1">
                <a:latin typeface="+mj-lt"/>
              </a:rPr>
              <a:t>PersonDataAccess</a:t>
            </a:r>
            <a:r>
              <a:rPr lang="en-US" sz="3200" dirty="0">
                <a:latin typeface="+mj-lt"/>
              </a:rPr>
              <a:t> </a:t>
            </a:r>
            <a:endParaRPr lang="en-US" sz="3200" dirty="0" smtClean="0">
              <a:latin typeface="+mj-lt"/>
            </a:endParaRPr>
          </a:p>
          <a:p>
            <a:pPr marL="342900" indent="-342900">
              <a:lnSpc>
                <a:spcPct val="90000"/>
              </a:lnSpc>
              <a:spcAft>
                <a:spcPts val="600"/>
              </a:spcAft>
              <a:buFont typeface="Arial" panose="020B0604020202020204" pitchFamily="34" charset="0"/>
              <a:buChar char="•"/>
            </a:pPr>
            <a:endParaRPr lang="en-US" sz="3200" dirty="0">
              <a:latin typeface="+mj-lt"/>
            </a:endParaRPr>
          </a:p>
        </p:txBody>
      </p:sp>
    </p:spTree>
    <p:extLst>
      <p:ext uri="{BB962C8B-B14F-4D97-AF65-F5344CB8AC3E}">
        <p14:creationId xmlns:p14="http://schemas.microsoft.com/office/powerpoint/2010/main" val="35021639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244513"/>
          </a:xfrm>
        </p:spPr>
        <p:txBody>
          <a:bodyPr/>
          <a:lstStyle/>
          <a:p>
            <a:r>
              <a:rPr lang="en-US" sz="3600" dirty="0" smtClean="0"/>
              <a:t>Remember: you don’t *have to* start writing tests for existing code.</a:t>
            </a:r>
          </a:p>
          <a:p>
            <a:pPr lvl="1"/>
            <a:r>
              <a:rPr lang="en-US" sz="2000" dirty="0" smtClean="0"/>
              <a:t>Although that might be a good idea.</a:t>
            </a:r>
          </a:p>
          <a:p>
            <a:endParaRPr lang="en-US" sz="3600" dirty="0" smtClean="0"/>
          </a:p>
          <a:p>
            <a:r>
              <a:rPr lang="en-US" sz="3600" dirty="0" smtClean="0"/>
              <a:t>Write tests for new features.</a:t>
            </a:r>
          </a:p>
          <a:p>
            <a:endParaRPr lang="en-US" sz="3600" dirty="0" smtClean="0"/>
          </a:p>
          <a:p>
            <a:r>
              <a:rPr lang="en-US" sz="3600" dirty="0" smtClean="0"/>
              <a:t>Write tests for changes to existing features.</a:t>
            </a:r>
          </a:p>
          <a:p>
            <a:endParaRPr lang="en-US" sz="3600" dirty="0" smtClean="0"/>
          </a:p>
          <a:p>
            <a:r>
              <a:rPr lang="en-US" sz="3600" dirty="0" smtClean="0"/>
              <a:t>Fix bugs with unit tests.</a:t>
            </a:r>
            <a:endParaRPr lang="en-US" sz="3600" dirty="0"/>
          </a:p>
        </p:txBody>
      </p:sp>
      <p:sp>
        <p:nvSpPr>
          <p:cNvPr id="3" name="Title 2"/>
          <p:cNvSpPr>
            <a:spLocks noGrp="1"/>
          </p:cNvSpPr>
          <p:nvPr>
            <p:ph type="title"/>
          </p:nvPr>
        </p:nvSpPr>
        <p:spPr/>
        <p:txBody>
          <a:bodyPr/>
          <a:lstStyle/>
          <a:p>
            <a:r>
              <a:rPr lang="en-US" dirty="0" smtClean="0"/>
              <a:t>Techniques for going from 0 to hero</a:t>
            </a:r>
            <a:endParaRPr lang="en-US" dirty="0"/>
          </a:p>
        </p:txBody>
      </p:sp>
    </p:spTree>
    <p:extLst>
      <p:ext uri="{BB962C8B-B14F-4D97-AF65-F5344CB8AC3E}">
        <p14:creationId xmlns:p14="http://schemas.microsoft.com/office/powerpoint/2010/main" val="58088885"/>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Things to think about.</a:t>
            </a:r>
            <a:endParaRPr lang="en-US" dirty="0"/>
          </a:p>
        </p:txBody>
      </p:sp>
    </p:spTree>
    <p:extLst>
      <p:ext uri="{BB962C8B-B14F-4D97-AF65-F5344CB8AC3E}">
        <p14:creationId xmlns:p14="http://schemas.microsoft.com/office/powerpoint/2010/main" val="3095518698"/>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defRPr/>
            </a:pPr>
            <a:r>
              <a:rPr lang="en-US" dirty="0" smtClean="0"/>
              <a:t>How would you test this?</a:t>
            </a:r>
          </a:p>
        </p:txBody>
      </p:sp>
      <p:sp>
        <p:nvSpPr>
          <p:cNvPr id="9219" name="Content Placeholder 4"/>
          <p:cNvSpPr>
            <a:spLocks noGrp="1"/>
          </p:cNvSpPr>
          <p:nvPr>
            <p:ph idx="4294967295"/>
          </p:nvPr>
        </p:nvSpPr>
        <p:spPr>
          <a:xfrm>
            <a:off x="2473253" y="1513861"/>
            <a:ext cx="7515876" cy="731835"/>
          </a:xfrm>
          <a:prstGeom prst="rect">
            <a:avLst/>
          </a:prstGeom>
        </p:spPr>
        <p:txBody>
          <a:bodyPr/>
          <a:lstStyle/>
          <a:p>
            <a:endParaRPr lang="en-US" smtClean="0"/>
          </a:p>
        </p:txBody>
      </p:sp>
      <p:sp>
        <p:nvSpPr>
          <p:cNvPr id="9220" name="Rectangle 6"/>
          <p:cNvSpPr>
            <a:spLocks noChangeArrowheads="1"/>
          </p:cNvSpPr>
          <p:nvPr/>
        </p:nvSpPr>
        <p:spPr bwMode="auto">
          <a:xfrm>
            <a:off x="3996828" y="1476623"/>
            <a:ext cx="4531870" cy="5032462"/>
          </a:xfrm>
          <a:prstGeom prst="rect">
            <a:avLst/>
          </a:prstGeom>
          <a:solidFill>
            <a:schemeClr val="tx1"/>
          </a:solidFill>
          <a:ln w="9525" algn="ctr">
            <a:solidFill>
              <a:schemeClr val="tx1"/>
            </a:solidFill>
            <a:round/>
            <a:headEnd type="triangle" w="med" len="med"/>
            <a:tailEnd type="triangle" w="med" len="med"/>
          </a:ln>
        </p:spPr>
        <p:txBody>
          <a:bodyPr/>
          <a:lstStyle>
            <a:lvl1pPr>
              <a:defRPr sz="1600">
                <a:solidFill>
                  <a:schemeClr val="tx1"/>
                </a:solidFill>
                <a:latin typeface="Lucida Console" panose="020B0609040504020204" pitchFamily="49" charset="0"/>
              </a:defRPr>
            </a:lvl1pPr>
            <a:lvl2pPr marL="742950" indent="-285750">
              <a:defRPr sz="1600">
                <a:solidFill>
                  <a:schemeClr val="tx1"/>
                </a:solidFill>
                <a:latin typeface="Lucida Console" panose="020B0609040504020204" pitchFamily="49" charset="0"/>
              </a:defRPr>
            </a:lvl2pPr>
            <a:lvl3pPr marL="1143000" indent="-228600">
              <a:defRPr sz="1600">
                <a:solidFill>
                  <a:schemeClr val="tx1"/>
                </a:solidFill>
                <a:latin typeface="Lucida Console" panose="020B0609040504020204" pitchFamily="49" charset="0"/>
              </a:defRPr>
            </a:lvl3pPr>
            <a:lvl4pPr marL="1600200" indent="-228600">
              <a:defRPr sz="1600">
                <a:solidFill>
                  <a:schemeClr val="tx1"/>
                </a:solidFill>
                <a:latin typeface="Lucida Console" panose="020B0609040504020204" pitchFamily="49" charset="0"/>
              </a:defRPr>
            </a:lvl4pPr>
            <a:lvl5pPr marL="2057400" indent="-228600">
              <a:defRPr sz="1600">
                <a:solidFill>
                  <a:schemeClr val="tx1"/>
                </a:solidFill>
                <a:latin typeface="Lucida Console" panose="020B0609040504020204" pitchFamily="49" charset="0"/>
              </a:defRPr>
            </a:lvl5pPr>
            <a:lvl6pPr marL="2514600" indent="-228600" eaLnBrk="0" fontAlgn="base" hangingPunct="0">
              <a:spcBef>
                <a:spcPct val="0"/>
              </a:spcBef>
              <a:spcAft>
                <a:spcPct val="0"/>
              </a:spcAft>
              <a:defRPr sz="1600">
                <a:solidFill>
                  <a:schemeClr val="tx1"/>
                </a:solidFill>
                <a:latin typeface="Lucida Console" panose="020B0609040504020204" pitchFamily="49" charset="0"/>
              </a:defRPr>
            </a:lvl6pPr>
            <a:lvl7pPr marL="2971800" indent="-228600" eaLnBrk="0" fontAlgn="base" hangingPunct="0">
              <a:spcBef>
                <a:spcPct val="0"/>
              </a:spcBef>
              <a:spcAft>
                <a:spcPct val="0"/>
              </a:spcAft>
              <a:defRPr sz="1600">
                <a:solidFill>
                  <a:schemeClr val="tx1"/>
                </a:solidFill>
                <a:latin typeface="Lucida Console" panose="020B0609040504020204" pitchFamily="49" charset="0"/>
              </a:defRPr>
            </a:lvl7pPr>
            <a:lvl8pPr marL="3429000" indent="-228600" eaLnBrk="0" fontAlgn="base" hangingPunct="0">
              <a:spcBef>
                <a:spcPct val="0"/>
              </a:spcBef>
              <a:spcAft>
                <a:spcPct val="0"/>
              </a:spcAft>
              <a:defRPr sz="1600">
                <a:solidFill>
                  <a:schemeClr val="tx1"/>
                </a:solidFill>
                <a:latin typeface="Lucida Console" panose="020B0609040504020204" pitchFamily="49" charset="0"/>
              </a:defRPr>
            </a:lvl8pPr>
            <a:lvl9pPr marL="3886200" indent="-228600" eaLnBrk="0" fontAlgn="base" hangingPunct="0">
              <a:spcBef>
                <a:spcPct val="0"/>
              </a:spcBef>
              <a:spcAft>
                <a:spcPct val="0"/>
              </a:spcAft>
              <a:defRPr sz="1600">
                <a:solidFill>
                  <a:schemeClr val="tx1"/>
                </a:solidFill>
                <a:latin typeface="Lucida Console" panose="020B0609040504020204" pitchFamily="49" charset="0"/>
              </a:defRPr>
            </a:lvl9pPr>
          </a:lstStyle>
          <a:p>
            <a:endParaRPr lang="en-US" sz="1632"/>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9688" y="1543005"/>
            <a:ext cx="4384531" cy="4881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7"/>
          <p:cNvSpPr>
            <a:spLocks noChangeArrowheads="1"/>
          </p:cNvSpPr>
          <p:nvPr/>
        </p:nvSpPr>
        <p:spPr bwMode="auto">
          <a:xfrm>
            <a:off x="2463143" y="6552927"/>
            <a:ext cx="7344251" cy="28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224" dirty="0">
                <a:solidFill>
                  <a:schemeClr val="accent4">
                    <a:lumMod val="90000"/>
                  </a:schemeClr>
                </a:solidFill>
              </a:rPr>
              <a:t>http://www.flickr.com/photos/ericejohnson/4427453880/</a:t>
            </a:r>
          </a:p>
        </p:txBody>
      </p:sp>
    </p:spTree>
    <p:extLst>
      <p:ext uri="{BB962C8B-B14F-4D97-AF65-F5344CB8AC3E}">
        <p14:creationId xmlns:p14="http://schemas.microsoft.com/office/powerpoint/2010/main" val="2121956383"/>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What is Design For Testability?</a:t>
            </a:r>
          </a:p>
        </p:txBody>
      </p:sp>
      <p:sp>
        <p:nvSpPr>
          <p:cNvPr id="10243" name="Content Placeholder 4"/>
          <p:cNvSpPr>
            <a:spLocks noGrp="1"/>
          </p:cNvSpPr>
          <p:nvPr>
            <p:ph idx="4294967295"/>
          </p:nvPr>
        </p:nvSpPr>
        <p:spPr>
          <a:xfrm>
            <a:off x="2473253" y="1513861"/>
            <a:ext cx="7515876" cy="731835"/>
          </a:xfrm>
          <a:prstGeom prst="rect">
            <a:avLst/>
          </a:prstGeom>
        </p:spPr>
        <p:txBody>
          <a:bodyPr/>
          <a:lstStyle/>
          <a:p>
            <a:r>
              <a:rPr lang="en-US" smtClean="0"/>
              <a:t>Build it so you can test it.</a:t>
            </a:r>
          </a:p>
        </p:txBody>
      </p:sp>
      <p:sp>
        <p:nvSpPr>
          <p:cNvPr id="10244" name="Rectangle 6"/>
          <p:cNvSpPr>
            <a:spLocks noChangeArrowheads="1"/>
          </p:cNvSpPr>
          <p:nvPr/>
        </p:nvSpPr>
        <p:spPr bwMode="auto">
          <a:xfrm>
            <a:off x="2526683" y="2525800"/>
            <a:ext cx="2984007" cy="3302970"/>
          </a:xfrm>
          <a:prstGeom prst="rect">
            <a:avLst/>
          </a:prstGeom>
          <a:solidFill>
            <a:schemeClr val="tx1"/>
          </a:solidFill>
          <a:ln w="9525" algn="ctr">
            <a:solidFill>
              <a:schemeClr val="tx1"/>
            </a:solidFill>
            <a:round/>
            <a:headEnd type="triangle" w="med" len="med"/>
            <a:tailEnd type="triangle" w="med" len="med"/>
          </a:ln>
        </p:spPr>
        <p:txBody>
          <a:bodyPr/>
          <a:lstStyle>
            <a:lvl1pPr>
              <a:defRPr sz="1600">
                <a:solidFill>
                  <a:schemeClr val="tx1"/>
                </a:solidFill>
                <a:latin typeface="Lucida Console" panose="020B0609040504020204" pitchFamily="49" charset="0"/>
              </a:defRPr>
            </a:lvl1pPr>
            <a:lvl2pPr marL="742950" indent="-285750">
              <a:defRPr sz="1600">
                <a:solidFill>
                  <a:schemeClr val="tx1"/>
                </a:solidFill>
                <a:latin typeface="Lucida Console" panose="020B0609040504020204" pitchFamily="49" charset="0"/>
              </a:defRPr>
            </a:lvl2pPr>
            <a:lvl3pPr marL="1143000" indent="-228600">
              <a:defRPr sz="1600">
                <a:solidFill>
                  <a:schemeClr val="tx1"/>
                </a:solidFill>
                <a:latin typeface="Lucida Console" panose="020B0609040504020204" pitchFamily="49" charset="0"/>
              </a:defRPr>
            </a:lvl3pPr>
            <a:lvl4pPr marL="1600200" indent="-228600">
              <a:defRPr sz="1600">
                <a:solidFill>
                  <a:schemeClr val="tx1"/>
                </a:solidFill>
                <a:latin typeface="Lucida Console" panose="020B0609040504020204" pitchFamily="49" charset="0"/>
              </a:defRPr>
            </a:lvl4pPr>
            <a:lvl5pPr marL="2057400" indent="-228600">
              <a:defRPr sz="1600">
                <a:solidFill>
                  <a:schemeClr val="tx1"/>
                </a:solidFill>
                <a:latin typeface="Lucida Console" panose="020B0609040504020204" pitchFamily="49" charset="0"/>
              </a:defRPr>
            </a:lvl5pPr>
            <a:lvl6pPr marL="2514600" indent="-228600" eaLnBrk="0" fontAlgn="base" hangingPunct="0">
              <a:spcBef>
                <a:spcPct val="0"/>
              </a:spcBef>
              <a:spcAft>
                <a:spcPct val="0"/>
              </a:spcAft>
              <a:defRPr sz="1600">
                <a:solidFill>
                  <a:schemeClr val="tx1"/>
                </a:solidFill>
                <a:latin typeface="Lucida Console" panose="020B0609040504020204" pitchFamily="49" charset="0"/>
              </a:defRPr>
            </a:lvl6pPr>
            <a:lvl7pPr marL="2971800" indent="-228600" eaLnBrk="0" fontAlgn="base" hangingPunct="0">
              <a:spcBef>
                <a:spcPct val="0"/>
              </a:spcBef>
              <a:spcAft>
                <a:spcPct val="0"/>
              </a:spcAft>
              <a:defRPr sz="1600">
                <a:solidFill>
                  <a:schemeClr val="tx1"/>
                </a:solidFill>
                <a:latin typeface="Lucida Console" panose="020B0609040504020204" pitchFamily="49" charset="0"/>
              </a:defRPr>
            </a:lvl7pPr>
            <a:lvl8pPr marL="3429000" indent="-228600" eaLnBrk="0" fontAlgn="base" hangingPunct="0">
              <a:spcBef>
                <a:spcPct val="0"/>
              </a:spcBef>
              <a:spcAft>
                <a:spcPct val="0"/>
              </a:spcAft>
              <a:defRPr sz="1600">
                <a:solidFill>
                  <a:schemeClr val="tx1"/>
                </a:solidFill>
                <a:latin typeface="Lucida Console" panose="020B0609040504020204" pitchFamily="49" charset="0"/>
              </a:defRPr>
            </a:lvl8pPr>
            <a:lvl9pPr marL="3886200" indent="-228600" eaLnBrk="0" fontAlgn="base" hangingPunct="0">
              <a:spcBef>
                <a:spcPct val="0"/>
              </a:spcBef>
              <a:spcAft>
                <a:spcPct val="0"/>
              </a:spcAft>
              <a:defRPr sz="1600">
                <a:solidFill>
                  <a:schemeClr val="tx1"/>
                </a:solidFill>
                <a:latin typeface="Lucida Console" panose="020B0609040504020204" pitchFamily="49" charset="0"/>
              </a:defRPr>
            </a:lvl9pPr>
          </a:lstStyle>
          <a:p>
            <a:endParaRPr lang="en-US" sz="1632"/>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970" y="2572755"/>
            <a:ext cx="2878765" cy="3204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6" name="Content Placeholder 4"/>
          <p:cNvSpPr txBox="1">
            <a:spLocks/>
          </p:cNvSpPr>
          <p:nvPr/>
        </p:nvSpPr>
        <p:spPr bwMode="auto">
          <a:xfrm>
            <a:off x="5899274" y="2506371"/>
            <a:ext cx="4034805" cy="327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78" tIns="45333" rIns="92178" bIns="45333"/>
          <a:lstStyle>
            <a:lvl1pPr defTabSz="896938">
              <a:tabLst>
                <a:tab pos="1387475" algn="l"/>
                <a:tab pos="1706563" algn="l"/>
                <a:tab pos="2079625" algn="l"/>
              </a:tabLst>
              <a:defRPr sz="1600">
                <a:solidFill>
                  <a:schemeClr val="tx1"/>
                </a:solidFill>
                <a:latin typeface="Lucida Console" panose="020B0609040504020204" pitchFamily="49" charset="0"/>
              </a:defRPr>
            </a:lvl1pPr>
            <a:lvl2pPr marL="742950" indent="-285750" defTabSz="896938">
              <a:tabLst>
                <a:tab pos="1387475" algn="l"/>
                <a:tab pos="1706563" algn="l"/>
                <a:tab pos="2079625" algn="l"/>
              </a:tabLst>
              <a:defRPr sz="1600">
                <a:solidFill>
                  <a:schemeClr val="tx1"/>
                </a:solidFill>
                <a:latin typeface="Lucida Console" panose="020B0609040504020204" pitchFamily="49" charset="0"/>
              </a:defRPr>
            </a:lvl2pPr>
            <a:lvl3pPr marL="1143000" indent="-228600" defTabSz="896938">
              <a:tabLst>
                <a:tab pos="1387475" algn="l"/>
                <a:tab pos="1706563" algn="l"/>
                <a:tab pos="2079625" algn="l"/>
              </a:tabLst>
              <a:defRPr sz="1600">
                <a:solidFill>
                  <a:schemeClr val="tx1"/>
                </a:solidFill>
                <a:latin typeface="Lucida Console" panose="020B0609040504020204" pitchFamily="49" charset="0"/>
              </a:defRPr>
            </a:lvl3pPr>
            <a:lvl4pPr marL="1600200" indent="-228600" defTabSz="896938">
              <a:tabLst>
                <a:tab pos="1387475" algn="l"/>
                <a:tab pos="1706563" algn="l"/>
                <a:tab pos="2079625" algn="l"/>
              </a:tabLst>
              <a:defRPr sz="1600">
                <a:solidFill>
                  <a:schemeClr val="tx1"/>
                </a:solidFill>
                <a:latin typeface="Lucida Console" panose="020B0609040504020204" pitchFamily="49" charset="0"/>
              </a:defRPr>
            </a:lvl4pPr>
            <a:lvl5pPr marL="2057400" indent="-228600" defTabSz="896938">
              <a:tabLst>
                <a:tab pos="1387475" algn="l"/>
                <a:tab pos="1706563" algn="l"/>
                <a:tab pos="2079625" algn="l"/>
              </a:tabLst>
              <a:defRPr sz="1600">
                <a:solidFill>
                  <a:schemeClr val="tx1"/>
                </a:solidFill>
                <a:latin typeface="Lucida Console" panose="020B0609040504020204" pitchFamily="49" charset="0"/>
              </a:defRPr>
            </a:lvl5pPr>
            <a:lvl6pPr marL="25146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anose="020B0609040504020204" pitchFamily="49" charset="0"/>
              </a:defRPr>
            </a:lvl6pPr>
            <a:lvl7pPr marL="29718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anose="020B0609040504020204" pitchFamily="49" charset="0"/>
              </a:defRPr>
            </a:lvl7pPr>
            <a:lvl8pPr marL="34290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anose="020B0609040504020204" pitchFamily="49" charset="0"/>
              </a:defRPr>
            </a:lvl8pPr>
            <a:lvl9pPr marL="38862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anose="020B0609040504020204" pitchFamily="49" charset="0"/>
              </a:defRPr>
            </a:lvl9pPr>
          </a:lstStyle>
          <a:p>
            <a:pPr>
              <a:spcBef>
                <a:spcPct val="10000"/>
              </a:spcBef>
              <a:spcAft>
                <a:spcPct val="15000"/>
              </a:spcAft>
              <a:buClr>
                <a:srgbClr val="00B0EB"/>
              </a:buClr>
              <a:buSzPct val="75000"/>
              <a:buFont typeface="Times" panose="02020603050405020304" pitchFamily="18" charset="0"/>
              <a:buNone/>
            </a:pPr>
            <a:r>
              <a:rPr lang="en-US" sz="2652" dirty="0">
                <a:latin typeface="+mj-lt"/>
              </a:rPr>
              <a:t>How would you test this?</a:t>
            </a:r>
          </a:p>
          <a:p>
            <a:pPr>
              <a:spcBef>
                <a:spcPct val="10000"/>
              </a:spcBef>
              <a:spcAft>
                <a:spcPct val="15000"/>
              </a:spcAft>
              <a:buClr>
                <a:srgbClr val="00B0EB"/>
              </a:buClr>
              <a:buSzPct val="75000"/>
              <a:buFont typeface="Times" panose="02020603050405020304" pitchFamily="18" charset="0"/>
              <a:buNone/>
            </a:pPr>
            <a:r>
              <a:rPr lang="en-US" sz="2652" dirty="0">
                <a:latin typeface="+mj-lt"/>
              </a:rPr>
              <a:t/>
            </a:r>
            <a:br>
              <a:rPr lang="en-US" sz="2652" dirty="0">
                <a:latin typeface="+mj-lt"/>
              </a:rPr>
            </a:br>
            <a:r>
              <a:rPr lang="en-US" sz="2652" dirty="0">
                <a:latin typeface="+mj-lt"/>
              </a:rPr>
              <a:t>Do you have to take the plane up for a spin?</a:t>
            </a:r>
          </a:p>
        </p:txBody>
      </p:sp>
      <p:sp>
        <p:nvSpPr>
          <p:cNvPr id="9223" name="Rectangle 7"/>
          <p:cNvSpPr>
            <a:spLocks noChangeArrowheads="1"/>
          </p:cNvSpPr>
          <p:nvPr/>
        </p:nvSpPr>
        <p:spPr bwMode="auto">
          <a:xfrm>
            <a:off x="2526682" y="5950204"/>
            <a:ext cx="7344251" cy="28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224" dirty="0">
                <a:solidFill>
                  <a:schemeClr val="accent4">
                    <a:lumMod val="90000"/>
                  </a:schemeClr>
                </a:solidFill>
              </a:rPr>
              <a:t>http://www.flickr.com/photos/ericejohnson/4427453880/</a:t>
            </a:r>
          </a:p>
        </p:txBody>
      </p:sp>
    </p:spTree>
    <p:extLst>
      <p:ext uri="{BB962C8B-B14F-4D97-AF65-F5344CB8AC3E}">
        <p14:creationId xmlns:p14="http://schemas.microsoft.com/office/powerpoint/2010/main" val="3210626882"/>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4800" dirty="0" smtClean="0"/>
              <a:t>try </a:t>
            </a:r>
            <a:br>
              <a:rPr lang="en-US" sz="4800" dirty="0" smtClean="0"/>
            </a:br>
            <a:r>
              <a:rPr lang="en-US" sz="4800" dirty="0" smtClean="0"/>
              <a:t>{</a:t>
            </a:r>
            <a:br>
              <a:rPr lang="en-US" sz="4800" dirty="0" smtClean="0"/>
            </a:br>
            <a:r>
              <a:rPr lang="en-US" sz="4800" dirty="0"/>
              <a:t> </a:t>
            </a:r>
            <a:r>
              <a:rPr lang="en-US" sz="4800" dirty="0" smtClean="0"/>
              <a:t>  </a:t>
            </a:r>
            <a:r>
              <a:rPr lang="en-US" sz="4800" dirty="0" err="1" smtClean="0"/>
              <a:t>DoSomething</a:t>
            </a:r>
            <a:r>
              <a:rPr lang="en-US" sz="4800" dirty="0" smtClean="0"/>
              <a:t>();</a:t>
            </a:r>
            <a:br>
              <a:rPr lang="en-US" sz="4800" dirty="0" smtClean="0"/>
            </a:br>
            <a:r>
              <a:rPr lang="en-US" sz="4800" dirty="0" smtClean="0"/>
              <a:t>}</a:t>
            </a:r>
            <a:br>
              <a:rPr lang="en-US" sz="4800" dirty="0" smtClean="0"/>
            </a:br>
            <a:r>
              <a:rPr lang="en-US" sz="4800" dirty="0" smtClean="0"/>
              <a:t>catch(</a:t>
            </a:r>
            <a:r>
              <a:rPr lang="en-US" sz="4800" dirty="0" err="1" smtClean="0"/>
              <a:t>SqlServerOutOfDiskSpaceException</a:t>
            </a:r>
            <a:r>
              <a:rPr lang="en-US" sz="4800" dirty="0" smtClean="0"/>
              <a:t> ex)</a:t>
            </a:r>
            <a:br>
              <a:rPr lang="en-US" sz="4800" dirty="0" smtClean="0"/>
            </a:br>
            <a:r>
              <a:rPr lang="en-US" sz="4800" dirty="0" smtClean="0"/>
              <a:t>{</a:t>
            </a:r>
            <a:br>
              <a:rPr lang="en-US" sz="4800" dirty="0" smtClean="0"/>
            </a:br>
            <a:r>
              <a:rPr lang="en-US" sz="4800" dirty="0"/>
              <a:t> </a:t>
            </a:r>
            <a:r>
              <a:rPr lang="en-US" sz="4800" dirty="0" smtClean="0"/>
              <a:t>  </a:t>
            </a:r>
            <a:r>
              <a:rPr lang="en-US" sz="4800" dirty="0" err="1" smtClean="0"/>
              <a:t>SaveTheUniverseFromDestruction</a:t>
            </a:r>
            <a:r>
              <a:rPr lang="en-US" sz="4800" dirty="0" smtClean="0"/>
              <a:t>();</a:t>
            </a:r>
            <a:br>
              <a:rPr lang="en-US" sz="4800" dirty="0" smtClean="0"/>
            </a:br>
            <a:r>
              <a:rPr lang="en-US" sz="4800" dirty="0"/>
              <a:t>}</a:t>
            </a:r>
            <a:endParaRPr lang="en-US" dirty="0"/>
          </a:p>
        </p:txBody>
      </p:sp>
      <p:cxnSp>
        <p:nvCxnSpPr>
          <p:cNvPr id="8" name="Straight Arrow Connector 7"/>
          <p:cNvCxnSpPr/>
          <p:nvPr/>
        </p:nvCxnSpPr>
        <p:spPr>
          <a:xfrm flipH="1">
            <a:off x="7818437" y="2049462"/>
            <a:ext cx="1295400" cy="2743200"/>
          </a:xfrm>
          <a:prstGeom prst="straightConnector1">
            <a:avLst/>
          </a:prstGeom>
          <a:ln w="762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638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Wrote my code on paper.</a:t>
            </a:r>
            <a:endParaRPr lang="en-US" dirty="0"/>
          </a:p>
        </p:txBody>
      </p:sp>
    </p:spTree>
    <p:extLst>
      <p:ext uri="{BB962C8B-B14F-4D97-AF65-F5344CB8AC3E}">
        <p14:creationId xmlns:p14="http://schemas.microsoft.com/office/powerpoint/2010/main" val="2596635019"/>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437" y="220662"/>
            <a:ext cx="8229599" cy="1143000"/>
          </a:xfrm>
        </p:spPr>
        <p:txBody>
          <a:bodyPr/>
          <a:lstStyle/>
          <a:p>
            <a:r>
              <a:rPr lang="en-US" b="1" dirty="0" smtClean="0"/>
              <a:t>Demos.</a:t>
            </a:r>
            <a:br>
              <a:rPr lang="en-US" b="1" dirty="0" smtClean="0"/>
            </a:br>
            <a:endParaRPr lang="en-US" dirty="0"/>
          </a:p>
        </p:txBody>
      </p:sp>
      <p:sp>
        <p:nvSpPr>
          <p:cNvPr id="6" name="TextBox 5"/>
          <p:cNvSpPr txBox="1"/>
          <p:nvPr/>
        </p:nvSpPr>
        <p:spPr>
          <a:xfrm>
            <a:off x="350837" y="1897062"/>
            <a:ext cx="8672887" cy="1778949"/>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3200" dirty="0" smtClean="0">
                <a:latin typeface="+mj-lt"/>
              </a:rPr>
              <a:t>Use Stubs to save typing / pain</a:t>
            </a:r>
          </a:p>
          <a:p>
            <a:pPr marL="342900" indent="-342900">
              <a:lnSpc>
                <a:spcPct val="90000"/>
              </a:lnSpc>
              <a:spcAft>
                <a:spcPts val="600"/>
              </a:spcAft>
              <a:buFont typeface="Arial" panose="020B0604020202020204" pitchFamily="34" charset="0"/>
              <a:buChar char="•"/>
            </a:pPr>
            <a:endParaRPr lang="en-US" sz="3200" dirty="0" smtClean="0">
              <a:latin typeface="+mj-lt"/>
            </a:endParaRPr>
          </a:p>
          <a:p>
            <a:pPr marL="342900" indent="-342900">
              <a:lnSpc>
                <a:spcPct val="90000"/>
              </a:lnSpc>
              <a:spcAft>
                <a:spcPts val="600"/>
              </a:spcAft>
              <a:buFont typeface="Arial" panose="020B0604020202020204" pitchFamily="34" charset="0"/>
              <a:buChar char="•"/>
            </a:pPr>
            <a:r>
              <a:rPr lang="en-US" sz="3200" dirty="0" smtClean="0">
                <a:latin typeface="+mj-lt"/>
              </a:rPr>
              <a:t>Use </a:t>
            </a:r>
            <a:r>
              <a:rPr lang="en-US" sz="3200" dirty="0">
                <a:latin typeface="+mj-lt"/>
              </a:rPr>
              <a:t>Stubs to get code coverage on </a:t>
            </a:r>
            <a:r>
              <a:rPr lang="en-US" sz="3200" dirty="0" smtClean="0">
                <a:latin typeface="+mj-lt"/>
              </a:rPr>
              <a:t>exceptions</a:t>
            </a:r>
            <a:endParaRPr lang="en-US" sz="32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2470581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Dependency Injection.</a:t>
            </a:r>
          </a:p>
        </p:txBody>
      </p:sp>
    </p:spTree>
    <p:extLst>
      <p:ext uri="{BB962C8B-B14F-4D97-AF65-F5344CB8AC3E}">
        <p14:creationId xmlns:p14="http://schemas.microsoft.com/office/powerpoint/2010/main" val="1162213673"/>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4"/>
          <p:cNvSpPr>
            <a:spLocks noGrp="1"/>
          </p:cNvSpPr>
          <p:nvPr>
            <p:ph type="body" sz="quarter" idx="10"/>
          </p:nvPr>
        </p:nvSpPr>
        <p:spPr>
          <a:prstGeom prst="rect">
            <a:avLst/>
          </a:prstGeom>
        </p:spPr>
        <p:txBody>
          <a:bodyPr/>
          <a:lstStyle/>
          <a:p>
            <a:r>
              <a:rPr lang="en-US" dirty="0" smtClean="0"/>
              <a:t>Classes advertise their dependencies on the constructor</a:t>
            </a:r>
          </a:p>
          <a:p>
            <a:pPr lvl="1"/>
            <a:r>
              <a:rPr lang="en-US" dirty="0" smtClean="0"/>
              <a:t>Need to save &amp; load Person objects? </a:t>
            </a:r>
            <a:br>
              <a:rPr lang="en-US" dirty="0" smtClean="0"/>
            </a:br>
            <a:r>
              <a:rPr lang="en-US" dirty="0" smtClean="0"/>
              <a:t>Add a person data access instance on the constructor.</a:t>
            </a:r>
          </a:p>
          <a:p>
            <a:endParaRPr lang="en-US" dirty="0" smtClean="0"/>
          </a:p>
          <a:p>
            <a:r>
              <a:rPr lang="en-US" dirty="0" smtClean="0"/>
              <a:t>Helps you to design for testability</a:t>
            </a:r>
          </a:p>
          <a:p>
            <a:r>
              <a:rPr lang="en-US" dirty="0" smtClean="0"/>
              <a:t>Related to the Factory Pattern</a:t>
            </a:r>
          </a:p>
          <a:p>
            <a:r>
              <a:rPr lang="en-US" dirty="0" smtClean="0"/>
              <a:t>Keeps classes loosely coupled</a:t>
            </a:r>
          </a:p>
          <a:p>
            <a:endParaRPr lang="en-US" dirty="0" smtClean="0"/>
          </a:p>
        </p:txBody>
      </p:sp>
      <p:sp>
        <p:nvSpPr>
          <p:cNvPr id="4" name="Title 3"/>
          <p:cNvSpPr>
            <a:spLocks noGrp="1"/>
          </p:cNvSpPr>
          <p:nvPr>
            <p:ph type="title"/>
          </p:nvPr>
        </p:nvSpPr>
        <p:spPr/>
        <p:txBody>
          <a:bodyPr/>
          <a:lstStyle/>
          <a:p>
            <a:pPr>
              <a:defRPr/>
            </a:pPr>
            <a:r>
              <a:rPr lang="en-US" dirty="0" smtClean="0"/>
              <a:t>What is Dependency Injection?</a:t>
            </a:r>
          </a:p>
        </p:txBody>
      </p:sp>
    </p:spTree>
    <p:extLst>
      <p:ext uri="{BB962C8B-B14F-4D97-AF65-F5344CB8AC3E}">
        <p14:creationId xmlns:p14="http://schemas.microsoft.com/office/powerpoint/2010/main" val="1806519940"/>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endParaRPr lang="en-US" dirty="0"/>
          </a:p>
        </p:txBody>
      </p:sp>
      <p:sp>
        <p:nvSpPr>
          <p:cNvPr id="4" name="Rectangle 3"/>
          <p:cNvSpPr/>
          <p:nvPr/>
        </p:nvSpPr>
        <p:spPr>
          <a:xfrm>
            <a:off x="122237" y="6545262"/>
            <a:ext cx="9874250" cy="261610"/>
          </a:xfrm>
          <a:prstGeom prst="rect">
            <a:avLst/>
          </a:prstGeom>
        </p:spPr>
        <p:txBody>
          <a:bodyPr wrap="square">
            <a:spAutoFit/>
          </a:bodyPr>
          <a:lstStyle/>
          <a:p>
            <a:r>
              <a:rPr lang="en-US" sz="1100" dirty="0"/>
              <a:t>http://lostechies.com/derickbailey/files/2011/03/DependencyInversionPrinciple_0278F9E2.jpg</a:t>
            </a:r>
          </a:p>
        </p:txBody>
      </p:sp>
      <p:pic>
        <p:nvPicPr>
          <p:cNvPr id="5" name="Picture 4"/>
          <p:cNvPicPr>
            <a:picLocks noChangeAspect="1"/>
          </p:cNvPicPr>
          <p:nvPr/>
        </p:nvPicPr>
        <p:blipFill>
          <a:blip r:embed="rId2"/>
          <a:stretch>
            <a:fillRect/>
          </a:stretch>
        </p:blipFill>
        <p:spPr>
          <a:xfrm>
            <a:off x="6228181" y="6482382"/>
            <a:ext cx="927148" cy="387370"/>
          </a:xfrm>
          <a:prstGeom prst="rect">
            <a:avLst/>
          </a:prstGeom>
        </p:spPr>
      </p:pic>
      <p:pic>
        <p:nvPicPr>
          <p:cNvPr id="3074" name="Picture 2" descr="http://lostechies.com/derickbailey/files/2011/03/DependencyInversionPrinciple_0278F9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7" y="449262"/>
            <a:ext cx="71437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725510"/>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Advertise Dependencies on Constructor</a:t>
            </a:r>
            <a:endParaRPr lang="en-US" dirty="0"/>
          </a:p>
        </p:txBody>
      </p:sp>
      <p:sp>
        <p:nvSpPr>
          <p:cNvPr id="6" name="Text Placeholder 5"/>
          <p:cNvSpPr>
            <a:spLocks noGrp="1"/>
          </p:cNvSpPr>
          <p:nvPr>
            <p:ph type="body" idx="1"/>
          </p:nvPr>
        </p:nvSpPr>
        <p:spPr>
          <a:xfrm>
            <a:off x="621824" y="1936635"/>
            <a:ext cx="5494936" cy="523733"/>
          </a:xfrm>
        </p:spPr>
        <p:txBody>
          <a:bodyPr/>
          <a:lstStyle/>
          <a:p>
            <a:r>
              <a:rPr lang="en-US" i="1" u="sng" dirty="0" smtClean="0"/>
              <a:t>Less Awesome</a:t>
            </a:r>
            <a:endParaRPr lang="en-US" i="1" u="sng" dirty="0"/>
          </a:p>
        </p:txBody>
      </p:sp>
      <p:sp>
        <p:nvSpPr>
          <p:cNvPr id="8" name="Text Placeholder 7"/>
          <p:cNvSpPr>
            <a:spLocks noGrp="1"/>
          </p:cNvSpPr>
          <p:nvPr>
            <p:ph type="body" sz="quarter" idx="3"/>
          </p:nvPr>
        </p:nvSpPr>
        <p:spPr>
          <a:xfrm>
            <a:off x="6317557" y="1936635"/>
            <a:ext cx="5497095" cy="523733"/>
          </a:xfrm>
        </p:spPr>
        <p:txBody>
          <a:bodyPr/>
          <a:lstStyle/>
          <a:p>
            <a:r>
              <a:rPr lang="en-US" i="1" u="sng" dirty="0" smtClean="0"/>
              <a:t>Now With More Awesome</a:t>
            </a:r>
            <a:endParaRPr lang="en-US" i="1" u="sng" dirty="0"/>
          </a:p>
        </p:txBody>
      </p:sp>
      <p:pic>
        <p:nvPicPr>
          <p:cNvPr id="4" name="Picture 3"/>
          <p:cNvPicPr>
            <a:picLocks noChangeAspect="1"/>
          </p:cNvPicPr>
          <p:nvPr/>
        </p:nvPicPr>
        <p:blipFill>
          <a:blip r:embed="rId2"/>
          <a:stretch>
            <a:fillRect/>
          </a:stretch>
        </p:blipFill>
        <p:spPr>
          <a:xfrm>
            <a:off x="744771" y="2562814"/>
            <a:ext cx="4185922" cy="4058648"/>
          </a:xfrm>
          <a:prstGeom prst="rect">
            <a:avLst/>
          </a:prstGeom>
        </p:spPr>
      </p:pic>
      <p:pic>
        <p:nvPicPr>
          <p:cNvPr id="10" name="Picture 9"/>
          <p:cNvPicPr>
            <a:picLocks noChangeAspect="1"/>
          </p:cNvPicPr>
          <p:nvPr/>
        </p:nvPicPr>
        <p:blipFill>
          <a:blip r:embed="rId3"/>
          <a:stretch>
            <a:fillRect/>
          </a:stretch>
        </p:blipFill>
        <p:spPr>
          <a:xfrm>
            <a:off x="6301785" y="2558667"/>
            <a:ext cx="3775111" cy="4062795"/>
          </a:xfrm>
          <a:prstGeom prst="rect">
            <a:avLst/>
          </a:prstGeom>
        </p:spPr>
      </p:pic>
    </p:spTree>
    <p:extLst>
      <p:ext uri="{BB962C8B-B14F-4D97-AF65-F5344CB8AC3E}">
        <p14:creationId xmlns:p14="http://schemas.microsoft.com/office/powerpoint/2010/main" val="1188593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type="body" sz="quarter" idx="10"/>
          </p:nvPr>
        </p:nvSpPr>
        <p:spPr>
          <a:xfrm>
            <a:off x="274638" y="1212850"/>
            <a:ext cx="11887200" cy="4407360"/>
          </a:xfrm>
          <a:prstGeom prst="rect">
            <a:avLst/>
          </a:prstGeom>
        </p:spPr>
        <p:txBody>
          <a:bodyPr/>
          <a:lstStyle/>
          <a:p>
            <a:r>
              <a:rPr lang="en-US" dirty="0" smtClean="0"/>
              <a:t>Helps you focus on the testing task at hand</a:t>
            </a:r>
          </a:p>
          <a:p>
            <a:pPr lvl="1"/>
            <a:r>
              <a:rPr lang="en-US" dirty="0" smtClean="0"/>
              <a:t>Only test what you’re trying to test.  Skip everything else.</a:t>
            </a:r>
          </a:p>
          <a:p>
            <a:endParaRPr lang="en-US" dirty="0" smtClean="0"/>
          </a:p>
          <a:p>
            <a:r>
              <a:rPr lang="en-US" dirty="0" smtClean="0"/>
              <a:t>Makes interface-driven programming simple</a:t>
            </a:r>
          </a:p>
          <a:p>
            <a:endParaRPr lang="en-US" dirty="0" smtClean="0"/>
          </a:p>
          <a:p>
            <a:r>
              <a:rPr lang="en-US" dirty="0" smtClean="0"/>
              <a:t>Interface-driven programming + DI lets you use mocks and stubs in your tests.</a:t>
            </a:r>
          </a:p>
        </p:txBody>
      </p:sp>
      <p:sp>
        <p:nvSpPr>
          <p:cNvPr id="2" name="Title 1"/>
          <p:cNvSpPr>
            <a:spLocks noGrp="1"/>
          </p:cNvSpPr>
          <p:nvPr>
            <p:ph type="title"/>
          </p:nvPr>
        </p:nvSpPr>
        <p:spPr/>
        <p:txBody>
          <a:bodyPr/>
          <a:lstStyle/>
          <a:p>
            <a:pPr>
              <a:defRPr/>
            </a:pPr>
            <a:r>
              <a:rPr lang="en-US" dirty="0" smtClean="0"/>
              <a:t>Why does DI help with testability?</a:t>
            </a:r>
          </a:p>
        </p:txBody>
      </p:sp>
    </p:spTree>
    <p:extLst>
      <p:ext uri="{BB962C8B-B14F-4D97-AF65-F5344CB8AC3E}">
        <p14:creationId xmlns:p14="http://schemas.microsoft.com/office/powerpoint/2010/main" val="2136576406"/>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437" y="220662"/>
            <a:ext cx="8229599" cy="1143000"/>
          </a:xfrm>
        </p:spPr>
        <p:txBody>
          <a:bodyPr/>
          <a:lstStyle/>
          <a:p>
            <a:r>
              <a:rPr lang="en-US" b="1" dirty="0" smtClean="0"/>
              <a:t>Demos.</a:t>
            </a:r>
            <a:br>
              <a:rPr lang="en-US" b="1" dirty="0" smtClean="0"/>
            </a:br>
            <a:endParaRPr lang="en-US" dirty="0"/>
          </a:p>
        </p:txBody>
      </p:sp>
      <p:sp>
        <p:nvSpPr>
          <p:cNvPr id="6" name="TextBox 5"/>
          <p:cNvSpPr txBox="1"/>
          <p:nvPr/>
        </p:nvSpPr>
        <p:spPr>
          <a:xfrm>
            <a:off x="350837" y="1897062"/>
            <a:ext cx="9574031" cy="2299091"/>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3200" dirty="0" smtClean="0">
                <a:latin typeface="+mj-lt"/>
              </a:rPr>
              <a:t>Refactor Person Manager to use a Logger DI </a:t>
            </a:r>
            <a:r>
              <a:rPr lang="en-US" sz="3200" dirty="0" err="1" smtClean="0">
                <a:latin typeface="+mj-lt"/>
              </a:rPr>
              <a:t>param</a:t>
            </a:r>
            <a:endParaRPr lang="en-US" sz="3200" dirty="0" smtClean="0">
              <a:latin typeface="+mj-lt"/>
            </a:endParaRPr>
          </a:p>
          <a:p>
            <a:pPr marL="342900" indent="-342900">
              <a:lnSpc>
                <a:spcPct val="90000"/>
              </a:lnSpc>
              <a:spcAft>
                <a:spcPts val="600"/>
              </a:spcAft>
              <a:buFont typeface="Arial" panose="020B0604020202020204" pitchFamily="34" charset="0"/>
              <a:buChar char="•"/>
            </a:pPr>
            <a:endParaRPr lang="en-US" sz="3200" dirty="0">
              <a:latin typeface="+mj-lt"/>
            </a:endParaRPr>
          </a:p>
          <a:p>
            <a:pPr marL="342900" indent="-342900">
              <a:lnSpc>
                <a:spcPct val="90000"/>
              </a:lnSpc>
              <a:spcAft>
                <a:spcPts val="600"/>
              </a:spcAft>
              <a:buFont typeface="Arial" panose="020B0604020202020204" pitchFamily="34" charset="0"/>
              <a:buChar char="•"/>
            </a:pPr>
            <a:r>
              <a:rPr lang="en-US" sz="3200" dirty="0" smtClean="0">
                <a:latin typeface="+mj-lt"/>
              </a:rPr>
              <a:t>Add verification to Logger calls with Stubs</a:t>
            </a:r>
          </a:p>
          <a:p>
            <a:pPr marL="342900" indent="-342900">
              <a:lnSpc>
                <a:spcPct val="90000"/>
              </a:lnSpc>
              <a:spcAft>
                <a:spcPts val="600"/>
              </a:spcAft>
              <a:buFont typeface="Arial" panose="020B0604020202020204" pitchFamily="34" charset="0"/>
              <a:buChar char="•"/>
            </a:pPr>
            <a:endParaRPr lang="en-US" sz="3200" dirty="0" smtClean="0">
              <a:latin typeface="+mj-lt"/>
            </a:endParaRPr>
          </a:p>
        </p:txBody>
      </p:sp>
    </p:spTree>
    <p:extLst>
      <p:ext uri="{BB962C8B-B14F-4D97-AF65-F5344CB8AC3E}">
        <p14:creationId xmlns:p14="http://schemas.microsoft.com/office/powerpoint/2010/main" val="254540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type="body" sz="quarter" idx="10"/>
          </p:nvPr>
        </p:nvSpPr>
        <p:spPr>
          <a:prstGeom prst="rect">
            <a:avLst/>
          </a:prstGeom>
        </p:spPr>
        <p:txBody>
          <a:bodyPr/>
          <a:lstStyle/>
          <a:p>
            <a:pPr>
              <a:buFont typeface="Times" panose="02020603050405020304" pitchFamily="18" charset="0"/>
              <a:buNone/>
            </a:pPr>
            <a:r>
              <a:rPr lang="en-US" dirty="0" smtClean="0"/>
              <a:t>Does a good test…</a:t>
            </a:r>
          </a:p>
          <a:p>
            <a:r>
              <a:rPr lang="en-US" dirty="0" smtClean="0"/>
              <a:t>…really have to write all the way to the database?</a:t>
            </a:r>
          </a:p>
          <a:p>
            <a:r>
              <a:rPr lang="en-US" dirty="0" smtClean="0"/>
              <a:t>…really have to have a running WCF service on the other end of that call?</a:t>
            </a:r>
          </a:p>
          <a:p>
            <a:r>
              <a:rPr lang="en-US" dirty="0" smtClean="0"/>
              <a:t>…really need to make a call to the mainframe?</a:t>
            </a:r>
          </a:p>
        </p:txBody>
      </p:sp>
      <p:sp>
        <p:nvSpPr>
          <p:cNvPr id="2" name="Title 1"/>
          <p:cNvSpPr>
            <a:spLocks noGrp="1"/>
          </p:cNvSpPr>
          <p:nvPr>
            <p:ph type="title"/>
          </p:nvPr>
        </p:nvSpPr>
        <p:spPr/>
        <p:txBody>
          <a:bodyPr/>
          <a:lstStyle/>
          <a:p>
            <a:pPr>
              <a:defRPr/>
            </a:pPr>
            <a:r>
              <a:rPr lang="en-US" dirty="0" smtClean="0"/>
              <a:t>Avoid End-to-End Integration Tests</a:t>
            </a:r>
            <a:endParaRPr lang="en-US" dirty="0"/>
          </a:p>
        </p:txBody>
      </p:sp>
    </p:spTree>
    <p:extLst>
      <p:ext uri="{BB962C8B-B14F-4D97-AF65-F5344CB8AC3E}">
        <p14:creationId xmlns:p14="http://schemas.microsoft.com/office/powerpoint/2010/main" val="564385143"/>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Reminder: </a:t>
            </a:r>
            <a:br>
              <a:rPr lang="en-US" dirty="0" smtClean="0"/>
            </a:br>
            <a:r>
              <a:rPr lang="en-US" dirty="0" smtClean="0"/>
              <a:t>Only test what you have to test.</a:t>
            </a:r>
          </a:p>
        </p:txBody>
      </p:sp>
      <p:sp>
        <p:nvSpPr>
          <p:cNvPr id="23556" name="Rectangle 3"/>
          <p:cNvSpPr>
            <a:spLocks noChangeArrowheads="1"/>
          </p:cNvSpPr>
          <p:nvPr/>
        </p:nvSpPr>
        <p:spPr bwMode="auto">
          <a:xfrm>
            <a:off x="2526683" y="2069213"/>
            <a:ext cx="2984007" cy="3302970"/>
          </a:xfrm>
          <a:prstGeom prst="rect">
            <a:avLst/>
          </a:prstGeom>
          <a:solidFill>
            <a:schemeClr val="tx1"/>
          </a:solidFill>
          <a:ln w="9525" algn="ctr">
            <a:solidFill>
              <a:schemeClr val="tx1"/>
            </a:solidFill>
            <a:round/>
            <a:headEnd type="triangle" w="med" len="med"/>
            <a:tailEnd type="triangle" w="med" len="med"/>
          </a:ln>
        </p:spPr>
        <p:txBody>
          <a:bodyPr/>
          <a:lstStyle>
            <a:lvl1pPr>
              <a:defRPr sz="1600">
                <a:solidFill>
                  <a:schemeClr val="tx1"/>
                </a:solidFill>
                <a:latin typeface="Lucida Console" panose="020B0609040504020204" pitchFamily="49" charset="0"/>
              </a:defRPr>
            </a:lvl1pPr>
            <a:lvl2pPr marL="742950" indent="-285750">
              <a:defRPr sz="1600">
                <a:solidFill>
                  <a:schemeClr val="tx1"/>
                </a:solidFill>
                <a:latin typeface="Lucida Console" panose="020B0609040504020204" pitchFamily="49" charset="0"/>
              </a:defRPr>
            </a:lvl2pPr>
            <a:lvl3pPr marL="1143000" indent="-228600">
              <a:defRPr sz="1600">
                <a:solidFill>
                  <a:schemeClr val="tx1"/>
                </a:solidFill>
                <a:latin typeface="Lucida Console" panose="020B0609040504020204" pitchFamily="49" charset="0"/>
              </a:defRPr>
            </a:lvl3pPr>
            <a:lvl4pPr marL="1600200" indent="-228600">
              <a:defRPr sz="1600">
                <a:solidFill>
                  <a:schemeClr val="tx1"/>
                </a:solidFill>
                <a:latin typeface="Lucida Console" panose="020B0609040504020204" pitchFamily="49" charset="0"/>
              </a:defRPr>
            </a:lvl4pPr>
            <a:lvl5pPr marL="2057400" indent="-228600">
              <a:defRPr sz="1600">
                <a:solidFill>
                  <a:schemeClr val="tx1"/>
                </a:solidFill>
                <a:latin typeface="Lucida Console" panose="020B0609040504020204" pitchFamily="49" charset="0"/>
              </a:defRPr>
            </a:lvl5pPr>
            <a:lvl6pPr marL="2514600" indent="-228600" eaLnBrk="0" fontAlgn="base" hangingPunct="0">
              <a:spcBef>
                <a:spcPct val="0"/>
              </a:spcBef>
              <a:spcAft>
                <a:spcPct val="0"/>
              </a:spcAft>
              <a:defRPr sz="1600">
                <a:solidFill>
                  <a:schemeClr val="tx1"/>
                </a:solidFill>
                <a:latin typeface="Lucida Console" panose="020B0609040504020204" pitchFamily="49" charset="0"/>
              </a:defRPr>
            </a:lvl6pPr>
            <a:lvl7pPr marL="2971800" indent="-228600" eaLnBrk="0" fontAlgn="base" hangingPunct="0">
              <a:spcBef>
                <a:spcPct val="0"/>
              </a:spcBef>
              <a:spcAft>
                <a:spcPct val="0"/>
              </a:spcAft>
              <a:defRPr sz="1600">
                <a:solidFill>
                  <a:schemeClr val="tx1"/>
                </a:solidFill>
                <a:latin typeface="Lucida Console" panose="020B0609040504020204" pitchFamily="49" charset="0"/>
              </a:defRPr>
            </a:lvl7pPr>
            <a:lvl8pPr marL="3429000" indent="-228600" eaLnBrk="0" fontAlgn="base" hangingPunct="0">
              <a:spcBef>
                <a:spcPct val="0"/>
              </a:spcBef>
              <a:spcAft>
                <a:spcPct val="0"/>
              </a:spcAft>
              <a:defRPr sz="1600">
                <a:solidFill>
                  <a:schemeClr val="tx1"/>
                </a:solidFill>
                <a:latin typeface="Lucida Console" panose="020B0609040504020204" pitchFamily="49" charset="0"/>
              </a:defRPr>
            </a:lvl8pPr>
            <a:lvl9pPr marL="3886200" indent="-228600" eaLnBrk="0" fontAlgn="base" hangingPunct="0">
              <a:spcBef>
                <a:spcPct val="0"/>
              </a:spcBef>
              <a:spcAft>
                <a:spcPct val="0"/>
              </a:spcAft>
              <a:defRPr sz="1600">
                <a:solidFill>
                  <a:schemeClr val="tx1"/>
                </a:solidFill>
                <a:latin typeface="Lucida Console" panose="020B0609040504020204" pitchFamily="49" charset="0"/>
              </a:defRPr>
            </a:lvl9pPr>
          </a:lstStyle>
          <a:p>
            <a:endParaRPr lang="en-US" sz="1632"/>
          </a:p>
        </p:txBody>
      </p:sp>
      <p:pic>
        <p:nvPicPr>
          <p:cNvPr id="235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970" y="2116168"/>
            <a:ext cx="2878765" cy="3204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8" name="Content Placeholder 4"/>
          <p:cNvSpPr txBox="1">
            <a:spLocks/>
          </p:cNvSpPr>
          <p:nvPr/>
        </p:nvSpPr>
        <p:spPr bwMode="auto">
          <a:xfrm>
            <a:off x="5899274" y="2049784"/>
            <a:ext cx="4034805" cy="327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78" tIns="45333" rIns="92178" bIns="45333"/>
          <a:lstStyle>
            <a:lvl1pPr defTabSz="896938">
              <a:tabLst>
                <a:tab pos="1387475" algn="l"/>
                <a:tab pos="1706563" algn="l"/>
                <a:tab pos="2079625" algn="l"/>
              </a:tabLst>
              <a:defRPr sz="1600">
                <a:solidFill>
                  <a:schemeClr val="tx1"/>
                </a:solidFill>
                <a:latin typeface="Lucida Console" panose="020B0609040504020204" pitchFamily="49" charset="0"/>
              </a:defRPr>
            </a:lvl1pPr>
            <a:lvl2pPr marL="742950" indent="-285750" defTabSz="896938">
              <a:tabLst>
                <a:tab pos="1387475" algn="l"/>
                <a:tab pos="1706563" algn="l"/>
                <a:tab pos="2079625" algn="l"/>
              </a:tabLst>
              <a:defRPr sz="1600">
                <a:solidFill>
                  <a:schemeClr val="tx1"/>
                </a:solidFill>
                <a:latin typeface="Lucida Console" panose="020B0609040504020204" pitchFamily="49" charset="0"/>
              </a:defRPr>
            </a:lvl2pPr>
            <a:lvl3pPr marL="1143000" indent="-228600" defTabSz="896938">
              <a:tabLst>
                <a:tab pos="1387475" algn="l"/>
                <a:tab pos="1706563" algn="l"/>
                <a:tab pos="2079625" algn="l"/>
              </a:tabLst>
              <a:defRPr sz="1600">
                <a:solidFill>
                  <a:schemeClr val="tx1"/>
                </a:solidFill>
                <a:latin typeface="Lucida Console" panose="020B0609040504020204" pitchFamily="49" charset="0"/>
              </a:defRPr>
            </a:lvl3pPr>
            <a:lvl4pPr marL="1600200" indent="-228600" defTabSz="896938">
              <a:tabLst>
                <a:tab pos="1387475" algn="l"/>
                <a:tab pos="1706563" algn="l"/>
                <a:tab pos="2079625" algn="l"/>
              </a:tabLst>
              <a:defRPr sz="1600">
                <a:solidFill>
                  <a:schemeClr val="tx1"/>
                </a:solidFill>
                <a:latin typeface="Lucida Console" panose="020B0609040504020204" pitchFamily="49" charset="0"/>
              </a:defRPr>
            </a:lvl4pPr>
            <a:lvl5pPr marL="2057400" indent="-228600" defTabSz="896938">
              <a:tabLst>
                <a:tab pos="1387475" algn="l"/>
                <a:tab pos="1706563" algn="l"/>
                <a:tab pos="2079625" algn="l"/>
              </a:tabLst>
              <a:defRPr sz="1600">
                <a:solidFill>
                  <a:schemeClr val="tx1"/>
                </a:solidFill>
                <a:latin typeface="Lucida Console" panose="020B0609040504020204" pitchFamily="49" charset="0"/>
              </a:defRPr>
            </a:lvl5pPr>
            <a:lvl6pPr marL="25146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anose="020B0609040504020204" pitchFamily="49" charset="0"/>
              </a:defRPr>
            </a:lvl6pPr>
            <a:lvl7pPr marL="29718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anose="020B0609040504020204" pitchFamily="49" charset="0"/>
              </a:defRPr>
            </a:lvl7pPr>
            <a:lvl8pPr marL="34290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anose="020B0609040504020204" pitchFamily="49" charset="0"/>
              </a:defRPr>
            </a:lvl8pPr>
            <a:lvl9pPr marL="3886200" indent="-228600" defTabSz="896938" eaLnBrk="0" fontAlgn="base" hangingPunct="0">
              <a:spcBef>
                <a:spcPct val="0"/>
              </a:spcBef>
              <a:spcAft>
                <a:spcPct val="0"/>
              </a:spcAft>
              <a:tabLst>
                <a:tab pos="1387475" algn="l"/>
                <a:tab pos="1706563" algn="l"/>
                <a:tab pos="2079625" algn="l"/>
              </a:tabLst>
              <a:defRPr sz="1600">
                <a:solidFill>
                  <a:schemeClr val="tx1"/>
                </a:solidFill>
                <a:latin typeface="Lucida Console" panose="020B0609040504020204" pitchFamily="49" charset="0"/>
              </a:defRPr>
            </a:lvl9pPr>
          </a:lstStyle>
          <a:p>
            <a:pPr>
              <a:spcBef>
                <a:spcPct val="10000"/>
              </a:spcBef>
              <a:spcAft>
                <a:spcPct val="15000"/>
              </a:spcAft>
              <a:buClr>
                <a:srgbClr val="00B0EB"/>
              </a:buClr>
              <a:buSzPct val="75000"/>
              <a:buFont typeface="Times" panose="02020603050405020304" pitchFamily="18" charset="0"/>
              <a:buNone/>
            </a:pPr>
            <a:r>
              <a:rPr lang="en-US" sz="2652" dirty="0">
                <a:latin typeface="+mj-lt"/>
              </a:rPr>
              <a:t>To test this latch, do you have to take the plane up for a spin?</a:t>
            </a:r>
          </a:p>
        </p:txBody>
      </p:sp>
      <p:sp>
        <p:nvSpPr>
          <p:cNvPr id="22535" name="Rectangle 6"/>
          <p:cNvSpPr>
            <a:spLocks noChangeArrowheads="1"/>
          </p:cNvSpPr>
          <p:nvPr/>
        </p:nvSpPr>
        <p:spPr bwMode="auto">
          <a:xfrm>
            <a:off x="2526682" y="5493617"/>
            <a:ext cx="7344251" cy="28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1224" dirty="0">
                <a:solidFill>
                  <a:schemeClr val="accent4">
                    <a:lumMod val="90000"/>
                  </a:schemeClr>
                </a:solidFill>
              </a:rPr>
              <a:t>http://www.flickr.com/photos/ericejohnson/4427453880/</a:t>
            </a:r>
          </a:p>
        </p:txBody>
      </p:sp>
    </p:spTree>
    <p:extLst>
      <p:ext uri="{BB962C8B-B14F-4D97-AF65-F5344CB8AC3E}">
        <p14:creationId xmlns:p14="http://schemas.microsoft.com/office/powerpoint/2010/main" val="455491104"/>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Repository Pattern</a:t>
            </a:r>
            <a:endParaRPr lang="en-US" dirty="0"/>
          </a:p>
        </p:txBody>
      </p:sp>
      <p:sp>
        <p:nvSpPr>
          <p:cNvPr id="24579" name="Content Placeholder 2"/>
          <p:cNvSpPr>
            <a:spLocks noGrp="1"/>
          </p:cNvSpPr>
          <p:nvPr>
            <p:ph idx="4294967295"/>
          </p:nvPr>
        </p:nvSpPr>
        <p:spPr>
          <a:xfrm>
            <a:off x="2179637" y="1513862"/>
            <a:ext cx="8077200" cy="4865404"/>
          </a:xfrm>
          <a:prstGeom prst="rect">
            <a:avLst/>
          </a:prstGeom>
        </p:spPr>
        <p:txBody>
          <a:bodyPr/>
          <a:lstStyle/>
          <a:p>
            <a:pPr marL="0" indent="0">
              <a:buNone/>
            </a:pPr>
            <a:r>
              <a:rPr lang="en-US" i="1" dirty="0" smtClean="0"/>
              <a:t>“Mediates between the domain and data mapping layers using a collection-like interface for accessing domain objects.”</a:t>
            </a:r>
          </a:p>
          <a:p>
            <a:pPr lvl="1"/>
            <a:r>
              <a:rPr lang="en-US" dirty="0" smtClean="0">
                <a:hlinkClick r:id="rId2"/>
              </a:rPr>
              <a:t>http://martinfowler.com/eaaCatalog/repository.html</a:t>
            </a:r>
            <a:r>
              <a:rPr lang="en-US" dirty="0" smtClean="0"/>
              <a:t> </a:t>
            </a:r>
          </a:p>
          <a:p>
            <a:pPr marL="0" indent="0">
              <a:buNone/>
            </a:pPr>
            <a:r>
              <a:rPr lang="en-US" dirty="0" smtClean="0"/>
              <a:t>Encapsulates the logic of getting things saved and retrieved</a:t>
            </a:r>
            <a:r>
              <a:rPr lang="en-US" i="1" dirty="0" smtClean="0"/>
              <a:t/>
            </a:r>
            <a:br>
              <a:rPr lang="en-US" i="1" dirty="0" smtClean="0"/>
            </a:br>
            <a:endParaRPr lang="en-US" dirty="0" smtClean="0"/>
          </a:p>
        </p:txBody>
      </p:sp>
    </p:spTree>
    <p:extLst>
      <p:ext uri="{BB962C8B-B14F-4D97-AF65-F5344CB8AC3E}">
        <p14:creationId xmlns:p14="http://schemas.microsoft.com/office/powerpoint/2010/main" val="422620905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99% of my day in the debugger.</a:t>
            </a:r>
            <a:endParaRPr lang="en-US" dirty="0"/>
          </a:p>
        </p:txBody>
      </p:sp>
    </p:spTree>
    <p:extLst>
      <p:ext uri="{BB962C8B-B14F-4D97-AF65-F5344CB8AC3E}">
        <p14:creationId xmlns:p14="http://schemas.microsoft.com/office/powerpoint/2010/main" val="1835093325"/>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437" y="220662"/>
            <a:ext cx="8229599" cy="1143000"/>
          </a:xfrm>
        </p:spPr>
        <p:txBody>
          <a:bodyPr/>
          <a:lstStyle/>
          <a:p>
            <a:r>
              <a:rPr lang="en-US" b="1" dirty="0" smtClean="0"/>
              <a:t>Demos.</a:t>
            </a:r>
            <a:br>
              <a:rPr lang="en-US" b="1" dirty="0" smtClean="0"/>
            </a:br>
            <a:endParaRPr lang="en-US" dirty="0"/>
          </a:p>
        </p:txBody>
      </p:sp>
      <p:sp>
        <p:nvSpPr>
          <p:cNvPr id="6" name="TextBox 5"/>
          <p:cNvSpPr txBox="1"/>
          <p:nvPr/>
        </p:nvSpPr>
        <p:spPr>
          <a:xfrm>
            <a:off x="350837" y="1897062"/>
            <a:ext cx="9055364" cy="2299091"/>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3200" dirty="0"/>
              <a:t>Refactor Person Manager to use a Repository</a:t>
            </a:r>
          </a:p>
          <a:p>
            <a:pPr marL="342900" indent="-342900">
              <a:lnSpc>
                <a:spcPct val="90000"/>
              </a:lnSpc>
              <a:spcAft>
                <a:spcPts val="600"/>
              </a:spcAft>
              <a:buFont typeface="Arial" panose="020B0604020202020204" pitchFamily="34" charset="0"/>
              <a:buChar char="•"/>
            </a:pPr>
            <a:endParaRPr lang="en-US" sz="3200" dirty="0">
              <a:gradFill>
                <a:gsLst>
                  <a:gs pos="2917">
                    <a:schemeClr val="tx1"/>
                  </a:gs>
                  <a:gs pos="30000">
                    <a:schemeClr val="tx1"/>
                  </a:gs>
                </a:gsLst>
                <a:lin ang="5400000" scaled="0"/>
              </a:gradFill>
            </a:endParaRPr>
          </a:p>
          <a:p>
            <a:pPr marL="342900" indent="-342900">
              <a:lnSpc>
                <a:spcPct val="90000"/>
              </a:lnSpc>
              <a:spcAft>
                <a:spcPts val="600"/>
              </a:spcAft>
              <a:buFont typeface="Arial" panose="020B0604020202020204" pitchFamily="34" charset="0"/>
              <a:buChar char="•"/>
            </a:pPr>
            <a:r>
              <a:rPr lang="en-US" sz="3200" dirty="0">
                <a:gradFill>
                  <a:gsLst>
                    <a:gs pos="2917">
                      <a:schemeClr val="tx1"/>
                    </a:gs>
                    <a:gs pos="30000">
                      <a:schemeClr val="tx1"/>
                    </a:gs>
                  </a:gsLst>
                  <a:lin ang="5400000" scaled="0"/>
                </a:gradFill>
              </a:rPr>
              <a:t>Convert tests to use in-memory fake database</a:t>
            </a:r>
          </a:p>
          <a:p>
            <a:pPr marL="342900" indent="-342900">
              <a:lnSpc>
                <a:spcPct val="90000"/>
              </a:lnSpc>
              <a:spcAft>
                <a:spcPts val="600"/>
              </a:spcAft>
              <a:buFont typeface="Arial" panose="020B0604020202020204" pitchFamily="34" charset="0"/>
              <a:buChar char="•"/>
            </a:pPr>
            <a:endParaRPr lang="en-US" sz="3200" dirty="0" smtClean="0">
              <a:latin typeface="+mj-lt"/>
            </a:endParaRPr>
          </a:p>
        </p:txBody>
      </p:sp>
    </p:spTree>
    <p:extLst>
      <p:ext uri="{BB962C8B-B14F-4D97-AF65-F5344CB8AC3E}">
        <p14:creationId xmlns:p14="http://schemas.microsoft.com/office/powerpoint/2010/main" val="15225927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What’s some of the dullest code to write that’s the most error prone?</a:t>
            </a:r>
            <a:endParaRPr lang="en-US" dirty="0"/>
          </a:p>
        </p:txBody>
      </p:sp>
    </p:spTree>
    <p:extLst>
      <p:ext uri="{BB962C8B-B14F-4D97-AF65-F5344CB8AC3E}">
        <p14:creationId xmlns:p14="http://schemas.microsoft.com/office/powerpoint/2010/main" val="3132384031"/>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data transfer objects </a:t>
            </a:r>
            <a:br>
              <a:rPr lang="en-US" dirty="0" smtClean="0"/>
            </a:br>
            <a:r>
              <a:rPr lang="en-US" dirty="0" smtClean="0"/>
              <a:t>to/from Domain objects.</a:t>
            </a:r>
            <a:endParaRPr lang="en-US" dirty="0"/>
          </a:p>
        </p:txBody>
      </p:sp>
    </p:spTree>
    <p:extLst>
      <p:ext uri="{BB962C8B-B14F-4D97-AF65-F5344CB8AC3E}">
        <p14:creationId xmlns:p14="http://schemas.microsoft.com/office/powerpoint/2010/main" val="1740167827"/>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ADO.NET objects </a:t>
            </a:r>
            <a:br>
              <a:rPr lang="en-US" dirty="0" smtClean="0"/>
            </a:br>
            <a:r>
              <a:rPr lang="en-US" dirty="0" smtClean="0"/>
              <a:t>to/from Domain objects.</a:t>
            </a:r>
            <a:endParaRPr lang="en-US" dirty="0"/>
          </a:p>
        </p:txBody>
      </p:sp>
    </p:spTree>
    <p:extLst>
      <p:ext uri="{BB962C8B-B14F-4D97-AF65-F5344CB8AC3E}">
        <p14:creationId xmlns:p14="http://schemas.microsoft.com/office/powerpoint/2010/main" val="1038541467"/>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code probably sits in an object named *</a:t>
            </a:r>
            <a:r>
              <a:rPr lang="en-US" dirty="0" err="1" smtClean="0"/>
              <a:t>DataAccess</a:t>
            </a:r>
            <a:r>
              <a:rPr lang="en-US" dirty="0" smtClean="0"/>
              <a:t>, right?</a:t>
            </a:r>
            <a:endParaRPr lang="en-US" dirty="0"/>
          </a:p>
        </p:txBody>
      </p:sp>
    </p:spTree>
    <p:extLst>
      <p:ext uri="{BB962C8B-B14F-4D97-AF65-F5344CB8AC3E}">
        <p14:creationId xmlns:p14="http://schemas.microsoft.com/office/powerpoint/2010/main" val="2263886468"/>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DataAccess</a:t>
            </a:r>
            <a:r>
              <a:rPr lang="en-US" dirty="0" smtClean="0"/>
              <a:t> makes a call into the database and then converts the data </a:t>
            </a:r>
            <a:br>
              <a:rPr lang="en-US" dirty="0" smtClean="0"/>
            </a:br>
            <a:r>
              <a:rPr lang="en-US" dirty="0" smtClean="0"/>
              <a:t>into Domain objects, right?</a:t>
            </a:r>
            <a:endParaRPr lang="en-US" dirty="0"/>
          </a:p>
        </p:txBody>
      </p:sp>
    </p:spTree>
    <p:extLst>
      <p:ext uri="{BB962C8B-B14F-4D97-AF65-F5344CB8AC3E}">
        <p14:creationId xmlns:p14="http://schemas.microsoft.com/office/powerpoint/2010/main" val="508338102"/>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itle 2"/>
          <p:cNvSpPr>
            <a:spLocks noGrp="1"/>
          </p:cNvSpPr>
          <p:nvPr>
            <p:ph type="title"/>
          </p:nvPr>
        </p:nvSpPr>
        <p:spPr/>
        <p:txBody>
          <a:bodyPr/>
          <a:lstStyle/>
          <a:p>
            <a:endParaRPr lang="en-US" dirty="0"/>
          </a:p>
        </p:txBody>
      </p:sp>
      <p:sp>
        <p:nvSpPr>
          <p:cNvPr id="4" name="Rectangle 3"/>
          <p:cNvSpPr/>
          <p:nvPr/>
        </p:nvSpPr>
        <p:spPr>
          <a:xfrm>
            <a:off x="122237" y="6545262"/>
            <a:ext cx="9874250" cy="261610"/>
          </a:xfrm>
          <a:prstGeom prst="rect">
            <a:avLst/>
          </a:prstGeom>
        </p:spPr>
        <p:txBody>
          <a:bodyPr wrap="square">
            <a:spAutoFit/>
          </a:bodyPr>
          <a:lstStyle/>
          <a:p>
            <a:r>
              <a:rPr lang="en-US" sz="1100" dirty="0"/>
              <a:t>http://lostechies.com/derickbailey/files/2011/03/SingleResponsibilityPrinciple2_71060858.jpg</a:t>
            </a:r>
          </a:p>
        </p:txBody>
      </p:sp>
      <p:pic>
        <p:nvPicPr>
          <p:cNvPr id="5" name="Picture 4"/>
          <p:cNvPicPr>
            <a:picLocks noChangeAspect="1"/>
          </p:cNvPicPr>
          <p:nvPr/>
        </p:nvPicPr>
        <p:blipFill>
          <a:blip r:embed="rId2"/>
          <a:stretch>
            <a:fillRect/>
          </a:stretch>
        </p:blipFill>
        <p:spPr>
          <a:xfrm>
            <a:off x="6228181" y="6482382"/>
            <a:ext cx="927148" cy="387370"/>
          </a:xfrm>
          <a:prstGeom prst="rect">
            <a:avLst/>
          </a:prstGeom>
        </p:spPr>
      </p:pic>
      <p:pic>
        <p:nvPicPr>
          <p:cNvPr id="2050" name="Picture 2" descr="http://lostechies.com/derickbailey/files/2011/03/SingleResponsibilityPrinciple2_710608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7" y="168608"/>
            <a:ext cx="7664450" cy="613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608030"/>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It makes the database call</a:t>
            </a:r>
            <a:br>
              <a:rPr lang="en-US" dirty="0" smtClean="0"/>
            </a:br>
            <a:r>
              <a:rPr lang="en-US" dirty="0" smtClean="0"/>
              <a:t>2) It converts the objects</a:t>
            </a:r>
            <a:endParaRPr lang="en-US" dirty="0"/>
          </a:p>
        </p:txBody>
      </p:sp>
    </p:spTree>
    <p:extLst>
      <p:ext uri="{BB962C8B-B14F-4D97-AF65-F5344CB8AC3E}">
        <p14:creationId xmlns:p14="http://schemas.microsoft.com/office/powerpoint/2010/main" val="1829024489"/>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Adapter Pattern.</a:t>
            </a:r>
            <a:endParaRPr lang="en-US" dirty="0"/>
          </a:p>
        </p:txBody>
      </p:sp>
    </p:spTree>
    <p:extLst>
      <p:ext uri="{BB962C8B-B14F-4D97-AF65-F5344CB8AC3E}">
        <p14:creationId xmlns:p14="http://schemas.microsoft.com/office/powerpoint/2010/main" val="1017405348"/>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295275"/>
            <a:ext cx="7162798" cy="6478588"/>
          </a:xfrm>
        </p:spPr>
        <p:txBody>
          <a:bodyPr/>
          <a:lstStyle/>
          <a:p>
            <a:r>
              <a:rPr lang="en-US" dirty="0" smtClean="0"/>
              <a:t>Repository Pattern &amp; </a:t>
            </a:r>
            <a:br>
              <a:rPr lang="en-US" dirty="0" smtClean="0"/>
            </a:br>
            <a:r>
              <a:rPr lang="en-US" dirty="0" smtClean="0"/>
              <a:t>Adapter Pattern.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0950" y="373062"/>
            <a:ext cx="4279106" cy="285273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6637" y="3421062"/>
            <a:ext cx="2895600" cy="3095298"/>
          </a:xfrm>
          <a:prstGeom prst="rect">
            <a:avLst/>
          </a:prstGeom>
        </p:spPr>
      </p:pic>
    </p:spTree>
    <p:extLst>
      <p:ext uri="{BB962C8B-B14F-4D97-AF65-F5344CB8AC3E}">
        <p14:creationId xmlns:p14="http://schemas.microsoft.com/office/powerpoint/2010/main" val="195543215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Everyone else spent that </a:t>
            </a:r>
            <a:br>
              <a:rPr lang="en-US" dirty="0" smtClean="0"/>
            </a:br>
            <a:r>
              <a:rPr lang="en-US" dirty="0" smtClean="0"/>
              <a:t>much time in the bugger, too.</a:t>
            </a:r>
            <a:endParaRPr lang="en-US" dirty="0"/>
          </a:p>
        </p:txBody>
      </p:sp>
    </p:spTree>
    <p:extLst>
      <p:ext uri="{BB962C8B-B14F-4D97-AF65-F5344CB8AC3E}">
        <p14:creationId xmlns:p14="http://schemas.microsoft.com/office/powerpoint/2010/main" val="3923158977"/>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437" y="220662"/>
            <a:ext cx="8229599" cy="1143000"/>
          </a:xfrm>
        </p:spPr>
        <p:txBody>
          <a:bodyPr/>
          <a:lstStyle/>
          <a:p>
            <a:r>
              <a:rPr lang="en-US" b="1" dirty="0" smtClean="0"/>
              <a:t>Demos.</a:t>
            </a:r>
            <a:br>
              <a:rPr lang="en-US" b="1" dirty="0" smtClean="0"/>
            </a:br>
            <a:endParaRPr lang="en-US" dirty="0"/>
          </a:p>
        </p:txBody>
      </p:sp>
      <p:sp>
        <p:nvSpPr>
          <p:cNvPr id="6" name="TextBox 5"/>
          <p:cNvSpPr txBox="1"/>
          <p:nvPr/>
        </p:nvSpPr>
        <p:spPr>
          <a:xfrm>
            <a:off x="350837" y="1897062"/>
            <a:ext cx="6448945" cy="738664"/>
          </a:xfrm>
          <a:prstGeom prst="rect">
            <a:avLst/>
          </a:prstGeom>
          <a:noFill/>
        </p:spPr>
        <p:txBody>
          <a:bodyPr wrap="none" lIns="182880" tIns="146304" rIns="182880" bIns="146304" rtlCol="0">
            <a:spAutoFit/>
          </a:bodyPr>
          <a:lstStyle/>
          <a:p>
            <a:pPr marL="342900" indent="-342900">
              <a:lnSpc>
                <a:spcPct val="90000"/>
              </a:lnSpc>
              <a:spcAft>
                <a:spcPts val="600"/>
              </a:spcAft>
              <a:buFont typeface="Arial" panose="020B0604020202020204" pitchFamily="34" charset="0"/>
              <a:buChar char="•"/>
            </a:pPr>
            <a:r>
              <a:rPr lang="en-US" sz="3200" dirty="0" smtClean="0">
                <a:gradFill>
                  <a:gsLst>
                    <a:gs pos="2917">
                      <a:schemeClr val="tx1"/>
                    </a:gs>
                    <a:gs pos="30000">
                      <a:schemeClr val="tx1"/>
                    </a:gs>
                  </a:gsLst>
                  <a:lin ang="5400000" scaled="0"/>
                </a:gradFill>
                <a:latin typeface="+mj-lt"/>
              </a:rPr>
              <a:t>Refactor to Repository &amp; Adapter</a:t>
            </a:r>
          </a:p>
        </p:txBody>
      </p:sp>
    </p:spTree>
    <p:extLst>
      <p:ext uri="{BB962C8B-B14F-4D97-AF65-F5344CB8AC3E}">
        <p14:creationId xmlns:p14="http://schemas.microsoft.com/office/powerpoint/2010/main" val="39745503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1"/>
            <a:ext cx="11887200" cy="5558445"/>
          </a:xfrm>
        </p:spPr>
        <p:txBody>
          <a:bodyPr/>
          <a:lstStyle/>
          <a:p>
            <a:r>
              <a:rPr lang="en-US" sz="3600" dirty="0" smtClean="0"/>
              <a:t>Tightly-coupled app</a:t>
            </a:r>
          </a:p>
          <a:p>
            <a:endParaRPr lang="en-US" sz="3600" dirty="0"/>
          </a:p>
          <a:p>
            <a:r>
              <a:rPr lang="en-US" sz="3600" dirty="0" smtClean="0"/>
              <a:t>Type replacement to make it testable</a:t>
            </a:r>
          </a:p>
          <a:p>
            <a:endParaRPr lang="en-US" sz="3600" dirty="0"/>
          </a:p>
          <a:p>
            <a:r>
              <a:rPr lang="en-US" sz="3600" dirty="0" smtClean="0"/>
              <a:t>Stubs to save typing and cover exceptions</a:t>
            </a:r>
          </a:p>
          <a:p>
            <a:endParaRPr lang="en-US" sz="3600" dirty="0"/>
          </a:p>
          <a:p>
            <a:r>
              <a:rPr lang="en-US" sz="3600" dirty="0" smtClean="0"/>
              <a:t>Eliminate or reduce dependency on database from tests</a:t>
            </a:r>
          </a:p>
          <a:p>
            <a:endParaRPr lang="en-US" sz="3600" dirty="0"/>
          </a:p>
          <a:p>
            <a:r>
              <a:rPr lang="en-US" sz="3600" dirty="0" smtClean="0"/>
              <a:t>Refactor to Repository </a:t>
            </a:r>
            <a:r>
              <a:rPr lang="en-US" sz="3600" smtClean="0"/>
              <a:t>&amp; Adapter</a:t>
            </a:r>
            <a:endParaRPr lang="en-US" sz="3600" dirty="0"/>
          </a:p>
        </p:txBody>
      </p:sp>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2756131320"/>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Any last questions?</a:t>
            </a:r>
            <a:endParaRPr lang="en-US" dirty="0"/>
          </a:p>
        </p:txBody>
      </p:sp>
    </p:spTree>
    <p:extLst>
      <p:ext uri="{BB962C8B-B14F-4D97-AF65-F5344CB8AC3E}">
        <p14:creationId xmlns:p14="http://schemas.microsoft.com/office/powerpoint/2010/main" val="2167915753"/>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Come </a:t>
            </a:r>
            <a:r>
              <a:rPr lang="en-US" dirty="0"/>
              <a:t>see </a:t>
            </a:r>
            <a:r>
              <a:rPr lang="en-US" dirty="0" smtClean="0"/>
              <a:t>DEV-B358</a:t>
            </a:r>
            <a:br>
              <a:rPr lang="en-US" dirty="0" smtClean="0"/>
            </a:br>
            <a:r>
              <a:rPr lang="en-US" dirty="0" smtClean="0"/>
              <a:t>“</a:t>
            </a:r>
            <a:r>
              <a:rPr lang="en-US" dirty="0"/>
              <a:t>Using Functional, Exploratory and Acceptance Testing to Release with </a:t>
            </a:r>
            <a:r>
              <a:rPr lang="en-US" dirty="0" smtClean="0"/>
              <a:t>Confidence”</a:t>
            </a:r>
            <a:br>
              <a:rPr lang="en-US" dirty="0" smtClean="0"/>
            </a:br>
            <a:r>
              <a:rPr lang="en-US" dirty="0" smtClean="0"/>
              <a:t>tomorrow at 10:15a.</a:t>
            </a:r>
            <a:endParaRPr lang="en-US" dirty="0"/>
          </a:p>
        </p:txBody>
      </p:sp>
    </p:spTree>
    <p:extLst>
      <p:ext uri="{BB962C8B-B14F-4D97-AF65-F5344CB8AC3E}">
        <p14:creationId xmlns:p14="http://schemas.microsoft.com/office/powerpoint/2010/main" val="3666083671"/>
      </p:ext>
    </p:extLst>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3" name="Picture 4" descr="bendayLogo"/>
          <p:cNvPicPr>
            <a:picLocks noChangeAspect="1" noChangeArrowheads="1"/>
          </p:cNvPicPr>
          <p:nvPr/>
        </p:nvPicPr>
        <p:blipFill>
          <a:blip r:embed="rId2"/>
          <a:srcRect/>
          <a:stretch>
            <a:fillRect/>
          </a:stretch>
        </p:blipFill>
        <p:spPr bwMode="auto">
          <a:xfrm>
            <a:off x="2865437" y="4254372"/>
            <a:ext cx="6543031" cy="1321188"/>
          </a:xfrm>
          <a:prstGeom prst="rect">
            <a:avLst/>
          </a:prstGeom>
          <a:noFill/>
          <a:ln w="9525">
            <a:noFill/>
            <a:miter lim="800000"/>
            <a:headEnd/>
            <a:tailEnd/>
          </a:ln>
        </p:spPr>
      </p:pic>
      <p:sp>
        <p:nvSpPr>
          <p:cNvPr id="4" name="TextBox 3"/>
          <p:cNvSpPr txBox="1"/>
          <p:nvPr/>
        </p:nvSpPr>
        <p:spPr>
          <a:xfrm>
            <a:off x="3475037" y="5707062"/>
            <a:ext cx="5764014" cy="627864"/>
          </a:xfrm>
          <a:prstGeom prst="rect">
            <a:avLst/>
          </a:prstGeom>
          <a:noFill/>
        </p:spPr>
        <p:txBody>
          <a:bodyPr wrap="none" lIns="182880" tIns="146304" rIns="182880" bIns="146304" rtlCol="0">
            <a:spAutoFit/>
          </a:bodyPr>
          <a:lstStyle/>
          <a:p>
            <a:pPr>
              <a:lnSpc>
                <a:spcPct val="90000"/>
              </a:lnSpc>
              <a:spcAft>
                <a:spcPts val="600"/>
              </a:spcAft>
            </a:pPr>
            <a:r>
              <a:rPr lang="en-US" sz="2400" i="1" dirty="0" smtClean="0">
                <a:gradFill>
                  <a:gsLst>
                    <a:gs pos="2917">
                      <a:schemeClr val="tx1"/>
                    </a:gs>
                    <a:gs pos="30000">
                      <a:schemeClr val="tx1"/>
                    </a:gs>
                  </a:gsLst>
                  <a:lin ang="5400000" scaled="0"/>
                </a:gradFill>
                <a:latin typeface="+mj-lt"/>
              </a:rPr>
              <a:t>www.benday.com | benday@benday.com</a:t>
            </a:r>
          </a:p>
        </p:txBody>
      </p:sp>
    </p:spTree>
    <p:extLst>
      <p:ext uri="{BB962C8B-B14F-4D97-AF65-F5344CB8AC3E}">
        <p14:creationId xmlns:p14="http://schemas.microsoft.com/office/powerpoint/2010/main" val="3763957338"/>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p:transition spd="slow">
    <p:push/>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 xsi:nil="true"/>
    <Presentation_x0020_Date xmlns="e36bfbf9-5e42-489c-a259-4c54eb22cb57" xsi:nil="tru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sharepoint/v3"/>
    <ds:schemaRef ds:uri="http://schemas.microsoft.com/office/2006/metadata/properties"/>
    <ds:schemaRef ds:uri="e36bfbf9-5e42-489c-a259-4c54eb22cb57"/>
    <ds:schemaRef ds:uri="http://purl.org/dc/dcmitype/"/>
    <ds:schemaRef ds:uri="230e9df3-be65-4c73-a93b-d1236ebd677e"/>
    <ds:schemaRef ds:uri="http://www.w3.org/XML/1998/namespace"/>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1598</TotalTime>
  <Words>2106</Words>
  <Application>Microsoft Office PowerPoint</Application>
  <PresentationFormat>Custom</PresentationFormat>
  <Paragraphs>253</Paragraphs>
  <Slides>98</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98</vt:i4>
      </vt:variant>
    </vt:vector>
  </HeadingPairs>
  <TitlesOfParts>
    <vt:vector size="108" baseType="lpstr">
      <vt:lpstr>Arial</vt:lpstr>
      <vt:lpstr>Calibri</vt:lpstr>
      <vt:lpstr>Lucida Console</vt:lpstr>
      <vt:lpstr>Myriad Pro</vt:lpstr>
      <vt:lpstr>Myriad Pro Light</vt:lpstr>
      <vt:lpstr>Segoe UI</vt:lpstr>
      <vt:lpstr>Segoe UI Light</vt:lpstr>
      <vt:lpstr>Times</vt:lpstr>
      <vt:lpstr>Wingdings</vt:lpstr>
      <vt:lpstr>TechEd 2014 Dk Blue</vt:lpstr>
      <vt:lpstr>PowerPoint Presentation</vt:lpstr>
      <vt:lpstr>Zero to Hero: Untested to Tested with Microsoft Fakes Using Visual Studio</vt:lpstr>
      <vt:lpstr>Benjamin Day</vt:lpstr>
      <vt:lpstr>Let’s start out with a story.</vt:lpstr>
      <vt:lpstr>In the beginning, I was a Pascal &amp;  C programmer.</vt:lpstr>
      <vt:lpstr>Not object-oriented.</vt:lpstr>
      <vt:lpstr>Wrote my code on paper.</vt:lpstr>
      <vt:lpstr>99% of my day in the debugger.</vt:lpstr>
      <vt:lpstr>Everyone else spent that  much time in the bugger, too.</vt:lpstr>
      <vt:lpstr>Then I become a  VB6 &amp; Java programmer.</vt:lpstr>
      <vt:lpstr>Object-oriented.</vt:lpstr>
      <vt:lpstr>50% of my time in the debugger.</vt:lpstr>
      <vt:lpstr>Why so much less time  in the debugger?</vt:lpstr>
      <vt:lpstr>Bugs are encapsulated.</vt:lpstr>
      <vt:lpstr>I learn C#.</vt:lpstr>
      <vt:lpstr>Still 50 % of my life  in the debugger.</vt:lpstr>
      <vt:lpstr>Then someone tells me about  this thing called “unit testing.”</vt:lpstr>
      <vt:lpstr>“Well, that’s the dumbest thing  I’ve ever heard.”</vt:lpstr>
      <vt:lpstr>“I don’t need another  test harness for my code.”</vt:lpstr>
      <vt:lpstr>(Ignore.)</vt:lpstr>
      <vt:lpstr>(Ignore.)</vt:lpstr>
      <vt:lpstr>At some point,  someone paid me to  write a course on unit testing. </vt:lpstr>
      <vt:lpstr>(cha-ching.)</vt:lpstr>
      <vt:lpstr>“You think about what you’re trying to build before you build it?”</vt:lpstr>
      <vt:lpstr>“Then you write an automated test that doesn’t even compile?!?!”</vt:lpstr>
      <vt:lpstr>Make the code pass, then you have a failing automated test.</vt:lpstr>
      <vt:lpstr>“Then you code until the test passes?”</vt:lpstr>
      <vt:lpstr>“Well, that’s just plain stupid.”</vt:lpstr>
      <vt:lpstr>(Have you noticed that I'm resistant to change and unsettled by new things?)</vt:lpstr>
      <vt:lpstr>Then I start to like it.</vt:lpstr>
      <vt:lpstr>My debugger time drops to near zero.</vt:lpstr>
      <vt:lpstr>IMHO,  time in the debugger is time I’m not writing features.</vt:lpstr>
      <vt:lpstr>Before unit testing,  long lists of defects.</vt:lpstr>
      <vt:lpstr>After unit testing,  practically no defects.</vt:lpstr>
      <vt:lpstr>I’m delivering much higher quality  code to my customers.</vt:lpstr>
      <vt:lpstr>Happier customers.</vt:lpstr>
      <vt:lpstr>They’re no longer telling  me my stuff is broken.</vt:lpstr>
      <vt:lpstr>Since then, I’m obsessed with  making sure my code is testable.  </vt:lpstr>
      <vt:lpstr>(…and now the real world comes crashing in like a dinosaur-killing meteorite out of the emptiness of space.)</vt:lpstr>
      <vt:lpstr>PowerPoint Presentation</vt:lpstr>
      <vt:lpstr>PowerPoint Presentation</vt:lpstr>
      <vt:lpstr>We don’t always get to write  our code from scratch.</vt:lpstr>
      <vt:lpstr>We sometimes have to build  on top of existing code.</vt:lpstr>
      <vt:lpstr>Existing.</vt:lpstr>
      <vt:lpstr>Awful.</vt:lpstr>
      <vt:lpstr>Just-this-side-of-barely-working.</vt:lpstr>
      <vt:lpstr>Code.</vt:lpstr>
      <vt:lpstr>Ever tried to add unit tests to  an existing application?</vt:lpstr>
      <vt:lpstr>Darned close to impossible.</vt:lpstr>
      <vt:lpstr>Why is it so hard to add tests?</vt:lpstr>
      <vt:lpstr>What makes it not testable?</vt:lpstr>
      <vt:lpstr>Design goals in a testable system</vt:lpstr>
      <vt:lpstr>Here’s a best practice…</vt:lpstr>
      <vt:lpstr>Design For Testability.</vt:lpstr>
      <vt:lpstr>Build your app so that it can be tested.</vt:lpstr>
      <vt:lpstr>“Sure, Ben.  That’s nice.   So.  Uhhh.  Yah. We didn’t do that. What’s next?”</vt:lpstr>
      <vt:lpstr>Design For Testability. Refactor For Testability.</vt:lpstr>
      <vt:lpstr>It’s called a unit test.</vt:lpstr>
      <vt:lpstr>“How am I supposed to test THAT?!”</vt:lpstr>
      <vt:lpstr>1. You have to break it apart.</vt:lpstr>
      <vt:lpstr>2. You’ve got to start somewhere.</vt:lpstr>
      <vt:lpstr>The Microsoft Fakes Framework</vt:lpstr>
      <vt:lpstr>Stubs vs. Shims</vt:lpstr>
      <vt:lpstr>Demos. </vt:lpstr>
      <vt:lpstr>Techniques for going from 0 to hero</vt:lpstr>
      <vt:lpstr>Things to think about.</vt:lpstr>
      <vt:lpstr>How would you test this?</vt:lpstr>
      <vt:lpstr>What is Design For Testability?</vt:lpstr>
      <vt:lpstr>try  {    DoSomething(); } catch(SqlServerOutOfDiskSpaceException ex) {    SaveTheUniverseFromDestruction(); }</vt:lpstr>
      <vt:lpstr>Demos. </vt:lpstr>
      <vt:lpstr>Dependency Injection.</vt:lpstr>
      <vt:lpstr>What is Dependency Injection?</vt:lpstr>
      <vt:lpstr>PowerPoint Presentation</vt:lpstr>
      <vt:lpstr>Advertise Dependencies on Constructor</vt:lpstr>
      <vt:lpstr>Why does DI help with testability?</vt:lpstr>
      <vt:lpstr>Demos. </vt:lpstr>
      <vt:lpstr>Avoid End-to-End Integration Tests</vt:lpstr>
      <vt:lpstr>Reminder:  Only test what you have to test.</vt:lpstr>
      <vt:lpstr>The Repository Pattern</vt:lpstr>
      <vt:lpstr>Demos. </vt:lpstr>
      <vt:lpstr>What’s some of the dullest code to write that’s the most error prone?</vt:lpstr>
      <vt:lpstr>Service data transfer objects  to/from Domain objects.</vt:lpstr>
      <vt:lpstr>ADO.NET objects  to/from Domain objects.</vt:lpstr>
      <vt:lpstr>This code probably sits in an object named *DataAccess, right?</vt:lpstr>
      <vt:lpstr>*DataAccess makes a call into the database and then converts the data  into Domain objects, right?</vt:lpstr>
      <vt:lpstr>PowerPoint Presentation</vt:lpstr>
      <vt:lpstr>1) It makes the database call 2) It converts the objects</vt:lpstr>
      <vt:lpstr>Adapter Pattern.</vt:lpstr>
      <vt:lpstr>Repository Pattern &amp;  Adapter Pattern.</vt:lpstr>
      <vt:lpstr>Demos. </vt:lpstr>
      <vt:lpstr>Summary</vt:lpstr>
      <vt:lpstr>Any last questions?</vt:lpstr>
      <vt:lpstr>Come see DEV-B358 “Using Functional, Exploratory and Acceptance Testing to Release with Confidence” tomorrow at 10:15a.</vt:lpstr>
      <vt:lpstr>Thank you.</vt:lpstr>
      <vt:lpstr>Resources</vt:lpstr>
      <vt:lpstr>Complete an evaluation and enter to win!</vt:lpstr>
      <vt:lpstr>Evaluate this session</vt:lpstr>
      <vt:lpstr>PowerPoint Presentation</vt:lpstr>
    </vt:vector>
  </TitlesOfParts>
  <Manager>&lt;Speech writer name goes here&gt;</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2014</dc:subject>
  <dc:creator>Benjamin Day</dc:creator>
  <cp:keywords/>
  <dc:description>Template: Jordan Cayabyab, Artitudes Design
Formatting: 
Audience Type:</dc:description>
  <cp:lastModifiedBy>Benjamin Day</cp:lastModifiedBy>
  <cp:revision>108</cp:revision>
  <dcterms:created xsi:type="dcterms:W3CDTF">2014-05-07T18:55:50Z</dcterms:created>
  <dcterms:modified xsi:type="dcterms:W3CDTF">2016-03-15T15:59:23Z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