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267" r:id="rId2"/>
    <p:sldId id="276" r:id="rId3"/>
    <p:sldId id="289" r:id="rId4"/>
    <p:sldId id="290" r:id="rId5"/>
    <p:sldId id="291" r:id="rId6"/>
    <p:sldId id="292" r:id="rId7"/>
    <p:sldId id="293" r:id="rId8"/>
    <p:sldId id="344" r:id="rId9"/>
    <p:sldId id="345" r:id="rId10"/>
    <p:sldId id="294" r:id="rId11"/>
    <p:sldId id="295" r:id="rId12"/>
    <p:sldId id="296" r:id="rId13"/>
    <p:sldId id="297" r:id="rId14"/>
    <p:sldId id="298" r:id="rId15"/>
    <p:sldId id="299" r:id="rId16"/>
    <p:sldId id="300" r:id="rId17"/>
    <p:sldId id="301" r:id="rId18"/>
    <p:sldId id="302" r:id="rId19"/>
    <p:sldId id="303" r:id="rId20"/>
    <p:sldId id="304" r:id="rId21"/>
    <p:sldId id="346" r:id="rId22"/>
    <p:sldId id="305" r:id="rId23"/>
    <p:sldId id="306" r:id="rId24"/>
    <p:sldId id="400" r:id="rId25"/>
    <p:sldId id="308" r:id="rId26"/>
    <p:sldId id="309" r:id="rId27"/>
    <p:sldId id="310" r:id="rId28"/>
    <p:sldId id="311" r:id="rId29"/>
    <p:sldId id="312" r:id="rId30"/>
    <p:sldId id="313" r:id="rId31"/>
    <p:sldId id="314" r:id="rId32"/>
    <p:sldId id="315" r:id="rId33"/>
    <p:sldId id="333" r:id="rId34"/>
    <p:sldId id="334" r:id="rId35"/>
    <p:sldId id="343" r:id="rId36"/>
    <p:sldId id="335" r:id="rId37"/>
    <p:sldId id="342" r:id="rId38"/>
    <p:sldId id="339" r:id="rId39"/>
    <p:sldId id="336" r:id="rId40"/>
    <p:sldId id="337" r:id="rId41"/>
    <p:sldId id="338" r:id="rId42"/>
    <p:sldId id="317" r:id="rId43"/>
    <p:sldId id="401" r:id="rId44"/>
    <p:sldId id="341" r:id="rId45"/>
    <p:sldId id="340" r:id="rId46"/>
    <p:sldId id="398" r:id="rId47"/>
    <p:sldId id="350" r:id="rId48"/>
    <p:sldId id="402" r:id="rId49"/>
    <p:sldId id="403" r:id="rId50"/>
    <p:sldId id="351" r:id="rId51"/>
    <p:sldId id="352" r:id="rId52"/>
    <p:sldId id="349" r:id="rId53"/>
    <p:sldId id="353" r:id="rId54"/>
    <p:sldId id="348" r:id="rId55"/>
    <p:sldId id="354" r:id="rId56"/>
    <p:sldId id="404" r:id="rId57"/>
    <p:sldId id="405" r:id="rId58"/>
    <p:sldId id="356" r:id="rId59"/>
    <p:sldId id="355" r:id="rId60"/>
    <p:sldId id="347" r:id="rId61"/>
    <p:sldId id="360" r:id="rId62"/>
    <p:sldId id="361" r:id="rId63"/>
    <p:sldId id="362" r:id="rId64"/>
    <p:sldId id="363" r:id="rId65"/>
    <p:sldId id="364" r:id="rId66"/>
    <p:sldId id="365" r:id="rId67"/>
    <p:sldId id="406" r:id="rId68"/>
    <p:sldId id="366" r:id="rId69"/>
    <p:sldId id="367" r:id="rId70"/>
    <p:sldId id="368" r:id="rId71"/>
    <p:sldId id="369" r:id="rId72"/>
    <p:sldId id="370" r:id="rId73"/>
    <p:sldId id="379" r:id="rId74"/>
    <p:sldId id="380" r:id="rId75"/>
    <p:sldId id="381" r:id="rId76"/>
    <p:sldId id="407" r:id="rId77"/>
    <p:sldId id="408" r:id="rId78"/>
    <p:sldId id="409" r:id="rId79"/>
    <p:sldId id="410" r:id="rId80"/>
    <p:sldId id="382" r:id="rId81"/>
    <p:sldId id="384" r:id="rId82"/>
    <p:sldId id="371" r:id="rId83"/>
    <p:sldId id="372" r:id="rId84"/>
    <p:sldId id="373" r:id="rId85"/>
    <p:sldId id="374" r:id="rId86"/>
    <p:sldId id="388" r:id="rId87"/>
    <p:sldId id="375" r:id="rId88"/>
    <p:sldId id="377" r:id="rId89"/>
    <p:sldId id="378" r:id="rId90"/>
    <p:sldId id="412" r:id="rId91"/>
    <p:sldId id="390" r:id="rId92"/>
    <p:sldId id="389" r:id="rId93"/>
    <p:sldId id="391" r:id="rId94"/>
    <p:sldId id="413" r:id="rId95"/>
    <p:sldId id="376" r:id="rId96"/>
    <p:sldId id="392" r:id="rId97"/>
    <p:sldId id="393" r:id="rId98"/>
    <p:sldId id="394" r:id="rId99"/>
    <p:sldId id="395" r:id="rId100"/>
    <p:sldId id="321" r:id="rId101"/>
    <p:sldId id="322" r:id="rId102"/>
    <p:sldId id="396" r:id="rId103"/>
    <p:sldId id="327" r:id="rId104"/>
    <p:sldId id="397" r:id="rId105"/>
    <p:sldId id="329" r:id="rId106"/>
    <p:sldId id="328" r:id="rId107"/>
    <p:sldId id="399" r:id="rId108"/>
    <p:sldId id="414" r:id="rId109"/>
    <p:sldId id="357" r:id="rId110"/>
    <p:sldId id="387" r:id="rId111"/>
    <p:sldId id="358" r:id="rId112"/>
    <p:sldId id="359" r:id="rId113"/>
    <p:sldId id="330" r:id="rId114"/>
    <p:sldId id="331" r:id="rId115"/>
    <p:sldId id="332" r:id="rId116"/>
    <p:sldId id="286" r:id="rId117"/>
    <p:sldId id="284" r:id="rId1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DEE9EA-8862-4820-A826-91B1073221A6}">
          <p14:sldIdLst>
            <p14:sldId id="267"/>
            <p14:sldId id="276"/>
            <p14:sldId id="289"/>
          </p14:sldIdLst>
        </p14:section>
        <p14:section name="Intro" id="{32ADC023-2328-496E-BF87-5679E470057F}">
          <p14:sldIdLst>
            <p14:sldId id="290"/>
            <p14:sldId id="291"/>
            <p14:sldId id="292"/>
            <p14:sldId id="293"/>
            <p14:sldId id="344"/>
            <p14:sldId id="345"/>
            <p14:sldId id="294"/>
            <p14:sldId id="295"/>
            <p14:sldId id="296"/>
            <p14:sldId id="297"/>
            <p14:sldId id="298"/>
            <p14:sldId id="299"/>
            <p14:sldId id="300"/>
          </p14:sldIdLst>
        </p14:section>
        <p14:section name="Compare" id="{0C2659EF-A81D-4507-90A3-7D1D5DB15971}">
          <p14:sldIdLst>
            <p14:sldId id="301"/>
            <p14:sldId id="302"/>
            <p14:sldId id="303"/>
            <p14:sldId id="304"/>
            <p14:sldId id="346"/>
            <p14:sldId id="305"/>
            <p14:sldId id="306"/>
            <p14:sldId id="400"/>
            <p14:sldId id="308"/>
            <p14:sldId id="309"/>
            <p14:sldId id="310"/>
          </p14:sldIdLst>
        </p14:section>
        <p14:section name="Making it work." id="{C883AF5B-CD4C-4239-8FA0-45654795F1E5}">
          <p14:sldIdLst>
            <p14:sldId id="311"/>
            <p14:sldId id="312"/>
            <p14:sldId id="313"/>
            <p14:sldId id="314"/>
            <p14:sldId id="315"/>
            <p14:sldId id="333"/>
            <p14:sldId id="334"/>
            <p14:sldId id="343"/>
            <p14:sldId id="335"/>
            <p14:sldId id="342"/>
            <p14:sldId id="339"/>
            <p14:sldId id="336"/>
            <p14:sldId id="337"/>
            <p14:sldId id="338"/>
            <p14:sldId id="317"/>
            <p14:sldId id="401"/>
            <p14:sldId id="341"/>
            <p14:sldId id="340"/>
            <p14:sldId id="398"/>
            <p14:sldId id="350"/>
            <p14:sldId id="402"/>
            <p14:sldId id="403"/>
            <p14:sldId id="351"/>
            <p14:sldId id="352"/>
            <p14:sldId id="349"/>
            <p14:sldId id="353"/>
            <p14:sldId id="348"/>
            <p14:sldId id="354"/>
            <p14:sldId id="404"/>
            <p14:sldId id="405"/>
            <p14:sldId id="356"/>
            <p14:sldId id="355"/>
            <p14:sldId id="347"/>
            <p14:sldId id="360"/>
            <p14:sldId id="361"/>
            <p14:sldId id="362"/>
            <p14:sldId id="363"/>
            <p14:sldId id="364"/>
            <p14:sldId id="365"/>
            <p14:sldId id="406"/>
            <p14:sldId id="366"/>
            <p14:sldId id="367"/>
            <p14:sldId id="368"/>
            <p14:sldId id="369"/>
            <p14:sldId id="370"/>
            <p14:sldId id="379"/>
            <p14:sldId id="380"/>
            <p14:sldId id="381"/>
            <p14:sldId id="407"/>
            <p14:sldId id="408"/>
            <p14:sldId id="409"/>
            <p14:sldId id="410"/>
            <p14:sldId id="382"/>
            <p14:sldId id="384"/>
            <p14:sldId id="371"/>
            <p14:sldId id="372"/>
            <p14:sldId id="373"/>
            <p14:sldId id="374"/>
            <p14:sldId id="388"/>
            <p14:sldId id="375"/>
            <p14:sldId id="377"/>
            <p14:sldId id="378"/>
            <p14:sldId id="412"/>
            <p14:sldId id="390"/>
            <p14:sldId id="389"/>
            <p14:sldId id="391"/>
            <p14:sldId id="413"/>
            <p14:sldId id="376"/>
            <p14:sldId id="392"/>
            <p14:sldId id="393"/>
            <p14:sldId id="394"/>
            <p14:sldId id="395"/>
            <p14:sldId id="321"/>
            <p14:sldId id="322"/>
            <p14:sldId id="396"/>
            <p14:sldId id="327"/>
            <p14:sldId id="397"/>
            <p14:sldId id="329"/>
            <p14:sldId id="328"/>
            <p14:sldId id="399"/>
          </p14:sldIdLst>
        </p14:section>
        <p14:section name="Closing" id="{6B6CC4D7-AFBE-47B3-B9EF-0E4585DCBDDD}">
          <p14:sldIdLst>
            <p14:sldId id="414"/>
            <p14:sldId id="357"/>
            <p14:sldId id="387"/>
            <p14:sldId id="358"/>
            <p14:sldId id="359"/>
            <p14:sldId id="330"/>
            <p14:sldId id="331"/>
            <p14:sldId id="332"/>
          </p14:sldIdLst>
        </p14:section>
        <p14:section name="Untitled Section" id="{78FD9669-9281-47D9-BDCE-485B465C651C}">
          <p14:sldIdLst>
            <p14:sldId id="286"/>
            <p14:sldId id="284"/>
          </p14:sldIdLst>
        </p14:section>
      </p14:sectionLst>
    </p:ext>
    <p:ext uri="{EFAFB233-063F-42B5-8137-9DF3F51BA10A}">
      <p15:sldGuideLst xmlns:p15="http://schemas.microsoft.com/office/powerpoint/2012/main">
        <p15:guide id="1" orient="horz" pos="1620">
          <p15:clr>
            <a:srgbClr val="A4A3A4"/>
          </p15:clr>
        </p15:guide>
        <p15:guide id="2" orient="horz" pos="144">
          <p15:clr>
            <a:srgbClr val="A4A3A4"/>
          </p15:clr>
        </p15:guide>
        <p15:guide id="3" orient="horz" pos="677">
          <p15:clr>
            <a:srgbClr val="A4A3A4"/>
          </p15:clr>
        </p15:guide>
        <p15:guide id="4" orient="horz" pos="749">
          <p15:clr>
            <a:srgbClr val="A4A3A4"/>
          </p15:clr>
        </p15:guide>
        <p15:guide id="5" orient="horz" pos="2916">
          <p15:clr>
            <a:srgbClr val="A4A3A4"/>
          </p15:clr>
        </p15:guide>
        <p15:guide id="6" pos="2880">
          <p15:clr>
            <a:srgbClr val="A4A3A4"/>
          </p15:clr>
        </p15:guide>
        <p15:guide id="7" pos="288">
          <p15:clr>
            <a:srgbClr val="A4A3A4"/>
          </p15:clr>
        </p15:guide>
        <p15:guide id="8" pos="720">
          <p15:clr>
            <a:srgbClr val="A4A3A4"/>
          </p15:clr>
        </p15:guide>
        <p15:guide id="9"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3394"/>
    <a:srgbClr val="CC6600"/>
    <a:srgbClr val="FF6600"/>
    <a:srgbClr val="CC0000"/>
    <a:srgbClr val="A50021"/>
    <a:srgbClr val="0033CC"/>
    <a:srgbClr val="646464"/>
    <a:srgbClr val="404040"/>
    <a:srgbClr val="E7E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80" autoAdjust="0"/>
    <p:restoredTop sz="94660"/>
  </p:normalViewPr>
  <p:slideViewPr>
    <p:cSldViewPr>
      <p:cViewPr varScale="1">
        <p:scale>
          <a:sx n="191" d="100"/>
          <a:sy n="191" d="100"/>
        </p:scale>
        <p:origin x="125" y="624"/>
      </p:cViewPr>
      <p:guideLst>
        <p:guide orient="horz" pos="1620"/>
        <p:guide orient="horz" pos="144"/>
        <p:guide orient="horz" pos="677"/>
        <p:guide orient="horz" pos="749"/>
        <p:guide orient="horz" pos="2916"/>
        <p:guide pos="2880"/>
        <p:guide pos="288"/>
        <p:guide pos="720"/>
        <p:guide pos="547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C45CB-28E5-47E3-B60F-E53D94D8D214}" type="datetimeFigureOut">
              <a:rPr lang="en-US" smtClean="0"/>
              <a:t>1/29/2013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6D2DA-087E-446D-B4B5-DBC92544E066}" type="slidenum">
              <a:rPr lang="en-US" smtClean="0"/>
              <a:t>‹#›</a:t>
            </a:fld>
            <a:endParaRPr lang="en-US"/>
          </a:p>
        </p:txBody>
      </p:sp>
    </p:spTree>
    <p:extLst>
      <p:ext uri="{BB962C8B-B14F-4D97-AF65-F5344CB8AC3E}">
        <p14:creationId xmlns:p14="http://schemas.microsoft.com/office/powerpoint/2010/main" val="173978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charset="0"/>
                <a:ea typeface="+mn-ea"/>
                <a:cs typeface="+mn-cs"/>
              </a:rPr>
              <a:t>Waterfall </a:t>
            </a:r>
            <a:endParaRPr lang="en-US" dirty="0" smtClean="0">
              <a:effectLst/>
            </a:endParaRPr>
          </a:p>
          <a:p>
            <a:pPr lvl="1" rtl="0" fontAlgn="ctr"/>
            <a:r>
              <a:rPr lang="en-US" sz="1000" kern="1200" dirty="0" smtClean="0">
                <a:solidFill>
                  <a:schemeClr val="tx1"/>
                </a:solidFill>
                <a:effectLst/>
                <a:latin typeface="Arial" charset="0"/>
                <a:ea typeface="+mn-ea"/>
                <a:cs typeface="+mn-cs"/>
              </a:rPr>
              <a:t>comes naturally to people</a:t>
            </a:r>
            <a:endParaRPr lang="en-US" dirty="0" smtClean="0">
              <a:effectLst/>
            </a:endParaRPr>
          </a:p>
          <a:p>
            <a:pPr lvl="1" rtl="0" fontAlgn="ctr"/>
            <a:r>
              <a:rPr lang="en-US" sz="1000" kern="1200" dirty="0" smtClean="0">
                <a:solidFill>
                  <a:schemeClr val="tx1"/>
                </a:solidFill>
                <a:effectLst/>
                <a:latin typeface="Arial" charset="0"/>
                <a:ea typeface="+mn-ea"/>
                <a:cs typeface="+mn-cs"/>
              </a:rPr>
              <a:t>Feels good.  We've got that plan with the date on it and, well, the team wrote that date down in that project plan so we're all set and my work it done here.  </a:t>
            </a:r>
            <a:endParaRPr lang="en-US" dirty="0" smtClean="0">
              <a:effectLst/>
            </a:endParaRPr>
          </a:p>
          <a:p>
            <a:pPr lvl="1" rtl="0" fontAlgn="ctr"/>
            <a:r>
              <a:rPr lang="en-US" sz="1000" kern="1200" dirty="0" smtClean="0">
                <a:solidFill>
                  <a:schemeClr val="tx1"/>
                </a:solidFill>
                <a:effectLst/>
                <a:latin typeface="Arial" charset="0"/>
                <a:ea typeface="+mn-ea"/>
                <a:cs typeface="+mn-cs"/>
              </a:rPr>
              <a:t>It's a plan that's developed by the managers to coordinate what's going on.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60481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charset="0"/>
                <a:ea typeface="+mn-ea"/>
                <a:cs typeface="+mn-cs"/>
              </a:rPr>
              <a:t>Agile</a:t>
            </a:r>
            <a:endParaRPr lang="en-US" dirty="0" smtClean="0">
              <a:effectLst/>
            </a:endParaRPr>
          </a:p>
          <a:p>
            <a:pPr lvl="1" rtl="0" fontAlgn="ctr"/>
            <a:r>
              <a:rPr lang="en-US" sz="1000" kern="1200" dirty="0" smtClean="0">
                <a:solidFill>
                  <a:schemeClr val="tx1"/>
                </a:solidFill>
                <a:effectLst/>
                <a:latin typeface="Arial" charset="0"/>
                <a:ea typeface="+mn-ea"/>
                <a:cs typeface="+mn-cs"/>
              </a:rPr>
              <a:t>Best summed up by someone throwing up their hands and saying "damned if I know"</a:t>
            </a:r>
            <a:endParaRPr lang="en-US" dirty="0" smtClean="0">
              <a:effectLst/>
            </a:endParaRPr>
          </a:p>
          <a:p>
            <a:pPr lvl="1" rtl="0" fontAlgn="ctr"/>
            <a:r>
              <a:rPr lang="en-US" sz="1000" kern="1200" dirty="0" smtClean="0">
                <a:solidFill>
                  <a:schemeClr val="tx1"/>
                </a:solidFill>
                <a:effectLst/>
                <a:latin typeface="Arial" charset="0"/>
                <a:ea typeface="+mn-ea"/>
                <a:cs typeface="+mn-cs"/>
              </a:rPr>
              <a:t>Throw in the ideas of emergent architecture and it looks like we have no idea and no plan.  </a:t>
            </a:r>
            <a:endParaRPr lang="en-US" dirty="0" smtClean="0">
              <a:effectLst/>
            </a:endParaRPr>
          </a:p>
          <a:p>
            <a:pPr lvl="1" rtl="0" fontAlgn="ctr"/>
            <a:r>
              <a:rPr lang="en-US" sz="1000" kern="1200" dirty="0" smtClean="0">
                <a:solidFill>
                  <a:schemeClr val="tx1"/>
                </a:solidFill>
                <a:effectLst/>
                <a:latin typeface="Arial" charset="0"/>
                <a:ea typeface="+mn-ea"/>
                <a:cs typeface="+mn-cs"/>
              </a:rPr>
              <a:t>About self organizing teams and is by its nature driven by the "do-</a:t>
            </a:r>
            <a:r>
              <a:rPr lang="en-US" sz="1000" kern="1200" dirty="0" err="1" smtClean="0">
                <a:solidFill>
                  <a:schemeClr val="tx1"/>
                </a:solidFill>
                <a:effectLst/>
                <a:latin typeface="Arial" charset="0"/>
                <a:ea typeface="+mn-ea"/>
                <a:cs typeface="+mn-cs"/>
              </a:rPr>
              <a:t>ers</a:t>
            </a:r>
            <a:r>
              <a:rPr lang="en-US" sz="1000" kern="1200" dirty="0" smtClean="0">
                <a:solidFill>
                  <a:schemeClr val="tx1"/>
                </a:solidFill>
                <a:effectLst/>
                <a:latin typeface="Arial" charset="0"/>
                <a:ea typeface="+mn-ea"/>
                <a:cs typeface="+mn-cs"/>
              </a:rPr>
              <a:t>".  The architects, developers, and testers.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94617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charset="0"/>
                <a:ea typeface="+mn-ea"/>
                <a:cs typeface="+mn-cs"/>
              </a:rPr>
              <a:t>Why Waterfall people think Agile people are FOS</a:t>
            </a:r>
            <a:endParaRPr lang="en-US" dirty="0" smtClean="0">
              <a:effectLst/>
            </a:endParaRPr>
          </a:p>
          <a:p>
            <a:pPr lvl="1" rtl="0" fontAlgn="ctr"/>
            <a:r>
              <a:rPr lang="en-US" sz="1000" kern="1200" dirty="0" smtClean="0">
                <a:solidFill>
                  <a:schemeClr val="tx1"/>
                </a:solidFill>
                <a:effectLst/>
                <a:latin typeface="Arial" charset="0"/>
                <a:ea typeface="+mn-ea"/>
                <a:cs typeface="+mn-cs"/>
              </a:rPr>
              <a:t>Our estimates are always wrong</a:t>
            </a:r>
            <a:endParaRPr lang="en-US" dirty="0" smtClean="0">
              <a:effectLst/>
            </a:endParaRPr>
          </a:p>
          <a:p>
            <a:pPr lvl="1" rtl="0" fontAlgn="ctr"/>
            <a:r>
              <a:rPr lang="en-US" sz="1000" kern="1200" dirty="0" smtClean="0">
                <a:solidFill>
                  <a:schemeClr val="tx1"/>
                </a:solidFill>
                <a:effectLst/>
                <a:latin typeface="Arial" charset="0"/>
                <a:ea typeface="+mn-ea"/>
                <a:cs typeface="+mn-cs"/>
              </a:rPr>
              <a:t>We're always late</a:t>
            </a:r>
            <a:endParaRPr lang="en-US" dirty="0" smtClean="0">
              <a:effectLst/>
            </a:endParaRPr>
          </a:p>
          <a:p>
            <a:pPr lvl="1" rtl="0" fontAlgn="ctr"/>
            <a:r>
              <a:rPr lang="en-US" sz="1000" kern="1200" dirty="0" smtClean="0">
                <a:solidFill>
                  <a:schemeClr val="tx1"/>
                </a:solidFill>
                <a:effectLst/>
                <a:latin typeface="Arial" charset="0"/>
                <a:ea typeface="+mn-ea"/>
                <a:cs typeface="+mn-cs"/>
              </a:rPr>
              <a:t>Those developers are totally lazy.  If we didn't hit them with a cattle prod on a bi-daily basis, they'd look at </a:t>
            </a:r>
            <a:r>
              <a:rPr lang="en-US" sz="1000" kern="1200" dirty="0" err="1" smtClean="0">
                <a:solidFill>
                  <a:schemeClr val="tx1"/>
                </a:solidFill>
                <a:effectLst/>
                <a:latin typeface="Arial" charset="0"/>
                <a:ea typeface="+mn-ea"/>
                <a:cs typeface="+mn-cs"/>
              </a:rPr>
              <a:t>facebook</a:t>
            </a:r>
            <a:r>
              <a:rPr lang="en-US" sz="1000" kern="1200" dirty="0" smtClean="0">
                <a:solidFill>
                  <a:schemeClr val="tx1"/>
                </a:solidFill>
                <a:effectLst/>
                <a:latin typeface="Arial" charset="0"/>
                <a:ea typeface="+mn-ea"/>
                <a:cs typeface="+mn-cs"/>
              </a:rPr>
              <a:t> or ESPN.com until their eyes chapped over.  </a:t>
            </a:r>
            <a:endParaRPr lang="en-US" dirty="0" smtClean="0">
              <a:effectLst/>
            </a:endParaRPr>
          </a:p>
          <a:p>
            <a:pPr lvl="1" rtl="0" fontAlgn="ctr"/>
            <a:r>
              <a:rPr lang="en-US" sz="1000" kern="1200" dirty="0" smtClean="0">
                <a:solidFill>
                  <a:schemeClr val="tx1"/>
                </a:solidFill>
                <a:effectLst/>
                <a:latin typeface="Arial" charset="0"/>
                <a:ea typeface="+mn-ea"/>
                <a:cs typeface="+mn-cs"/>
              </a:rPr>
              <a:t>My plan was awesome.  It's the developers who are incompetent boobs.  Look at this </a:t>
            </a:r>
            <a:r>
              <a:rPr lang="en-US" sz="1000" kern="1200" dirty="0" err="1" smtClean="0">
                <a:solidFill>
                  <a:schemeClr val="tx1"/>
                </a:solidFill>
                <a:effectLst/>
                <a:latin typeface="Arial" charset="0"/>
                <a:ea typeface="+mn-ea"/>
                <a:cs typeface="+mn-cs"/>
              </a:rPr>
              <a:t>Gaant</a:t>
            </a:r>
            <a:r>
              <a:rPr lang="en-US" sz="1000" kern="1200" dirty="0" smtClean="0">
                <a:solidFill>
                  <a:schemeClr val="tx1"/>
                </a:solidFill>
                <a:effectLst/>
                <a:latin typeface="Arial" charset="0"/>
                <a:ea typeface="+mn-ea"/>
                <a:cs typeface="+mn-cs"/>
              </a:rPr>
              <a:t> chart!  It's a think of beauty.  </a:t>
            </a:r>
            <a:endParaRPr lang="en-US" dirty="0" smtClean="0">
              <a:effectLst/>
            </a:endParaRPr>
          </a:p>
          <a:p>
            <a:pPr lvl="1" rtl="0" fontAlgn="ctr"/>
            <a:r>
              <a:rPr lang="en-US" sz="1000" kern="1200" dirty="0" smtClean="0">
                <a:solidFill>
                  <a:schemeClr val="tx1"/>
                </a:solidFill>
                <a:effectLst/>
                <a:latin typeface="Arial" charset="0"/>
                <a:ea typeface="+mn-ea"/>
                <a:cs typeface="+mn-cs"/>
              </a:rPr>
              <a:t>Why did the developers put so many bugs into the code?  We should be almost done with the Testing phase by now and our bug count is astounding!</a:t>
            </a:r>
            <a:endParaRPr lang="en-US" dirty="0" smtClean="0">
              <a:effectLst/>
            </a:endParaRPr>
          </a:p>
          <a:p>
            <a:pPr lvl="1" rtl="0" fontAlgn="ctr"/>
            <a:r>
              <a:rPr lang="en-US" sz="1000" kern="1200" dirty="0" smtClean="0">
                <a:solidFill>
                  <a:schemeClr val="tx1"/>
                </a:solidFill>
                <a:effectLst/>
                <a:latin typeface="Arial" charset="0"/>
                <a:ea typeface="+mn-ea"/>
                <a:cs typeface="+mn-cs"/>
              </a:rPr>
              <a:t>We are the PMO.  We know all.  We see all.</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8797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charset="0"/>
                <a:ea typeface="+mn-ea"/>
                <a:cs typeface="+mn-cs"/>
              </a:rPr>
              <a:t>Why Agile people think Waterfall people are FOS </a:t>
            </a:r>
          </a:p>
          <a:p>
            <a:pPr rtl="0" fontAlgn="ctr"/>
            <a:r>
              <a:rPr lang="en-US" sz="1000" kern="1200" dirty="0" smtClean="0">
                <a:solidFill>
                  <a:schemeClr val="tx1"/>
                </a:solidFill>
                <a:effectLst/>
                <a:latin typeface="Arial" charset="0"/>
                <a:ea typeface="+mn-ea"/>
                <a:cs typeface="+mn-cs"/>
              </a:rPr>
              <a:t>The plan is pretty much imposed on them with input from the team</a:t>
            </a:r>
            <a:endParaRPr lang="en-US" dirty="0" smtClean="0">
              <a:effectLst/>
            </a:endParaRPr>
          </a:p>
          <a:p>
            <a:pPr lvl="2" rtl="0" fontAlgn="ctr"/>
            <a:r>
              <a:rPr lang="en-US" sz="1000" kern="1200" dirty="0" smtClean="0">
                <a:solidFill>
                  <a:schemeClr val="tx1"/>
                </a:solidFill>
                <a:effectLst/>
                <a:latin typeface="Arial" charset="0"/>
                <a:ea typeface="+mn-ea"/>
                <a:cs typeface="+mn-cs"/>
              </a:rPr>
              <a:t>They're "</a:t>
            </a:r>
            <a:r>
              <a:rPr lang="en-US" sz="1000" kern="1200" dirty="0" err="1" smtClean="0">
                <a:solidFill>
                  <a:schemeClr val="tx1"/>
                </a:solidFill>
                <a:effectLst/>
                <a:latin typeface="Arial" charset="0"/>
                <a:ea typeface="+mn-ea"/>
                <a:cs typeface="+mn-cs"/>
              </a:rPr>
              <a:t>voluntold</a:t>
            </a:r>
            <a:r>
              <a:rPr lang="en-US" sz="1000" kern="1200" dirty="0" smtClean="0">
                <a:solidFill>
                  <a:schemeClr val="tx1"/>
                </a:solidFill>
                <a:effectLst/>
                <a:latin typeface="Arial" charset="0"/>
                <a:ea typeface="+mn-ea"/>
                <a:cs typeface="+mn-cs"/>
              </a:rPr>
              <a:t>" to be done by a date</a:t>
            </a:r>
            <a:endParaRPr lang="en-US" dirty="0" smtClean="0">
              <a:effectLst/>
            </a:endParaRPr>
          </a:p>
          <a:p>
            <a:pPr lvl="1" rtl="0" fontAlgn="ctr"/>
            <a:r>
              <a:rPr lang="en-US" sz="1000" kern="1200" dirty="0" smtClean="0">
                <a:solidFill>
                  <a:schemeClr val="tx1"/>
                </a:solidFill>
                <a:effectLst/>
                <a:latin typeface="Arial" charset="0"/>
                <a:ea typeface="+mn-ea"/>
                <a:cs typeface="+mn-cs"/>
              </a:rPr>
              <a:t>We told them what they wanted to hear to make them go away</a:t>
            </a:r>
            <a:endParaRPr lang="en-US" dirty="0" smtClean="0">
              <a:effectLst/>
            </a:endParaRPr>
          </a:p>
          <a:p>
            <a:pPr lvl="1" rtl="0" fontAlgn="ctr"/>
            <a:r>
              <a:rPr lang="en-US" sz="1000" kern="1200" dirty="0" smtClean="0">
                <a:solidFill>
                  <a:schemeClr val="tx1"/>
                </a:solidFill>
                <a:effectLst/>
                <a:latin typeface="Arial" charset="0"/>
                <a:ea typeface="+mn-ea"/>
                <a:cs typeface="+mn-cs"/>
              </a:rPr>
              <a:t>We haven't got the *foggiest* clue if we're right about the pieces, the amount of work, the order of work, the requirements, or the estimates.  In fact, we're pretty sure -- no -- almost POSITIVE -- that the estimates are junk.</a:t>
            </a:r>
            <a:endParaRPr lang="en-US" dirty="0" smtClean="0">
              <a:effectLst/>
            </a:endParaRPr>
          </a:p>
          <a:p>
            <a:pPr lvl="1" rtl="0" fontAlgn="ctr"/>
            <a:r>
              <a:rPr lang="en-US" sz="1000" kern="1200" dirty="0" smtClean="0">
                <a:solidFill>
                  <a:schemeClr val="tx1"/>
                </a:solidFill>
                <a:effectLst/>
                <a:latin typeface="Arial" charset="0"/>
                <a:ea typeface="+mn-ea"/>
                <a:cs typeface="+mn-cs"/>
              </a:rPr>
              <a:t>We know that the requirements that we were "asked" to "estimate" are going to change a BILLION times before we get anywhere close to executing on them.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405973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574495"/>
            <a:ext cx="6400800" cy="103968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section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D7FD-B62D-45E0-9FE6-5369AB61B87C}" type="slidenum">
              <a:rPr lang="en-US" smtClean="0"/>
              <a:t>‹#›</a:t>
            </a:fld>
            <a:endParaRPr lang="en-US"/>
          </a:p>
        </p:txBody>
      </p:sp>
      <p:sp>
        <p:nvSpPr>
          <p:cNvPr id="8" name="Title 1"/>
          <p:cNvSpPr>
            <a:spLocks noGrp="1"/>
          </p:cNvSpPr>
          <p:nvPr>
            <p:ph type="ctrTitle" hasCustomPrompt="1"/>
          </p:nvPr>
        </p:nvSpPr>
        <p:spPr>
          <a:xfrm>
            <a:off x="693096" y="1431620"/>
            <a:ext cx="7772400" cy="1101725"/>
          </a:xfrm>
        </p:spPr>
        <p:txBody>
          <a:bodyPr/>
          <a:lstStyle>
            <a:lvl1pPr>
              <a:defRPr sz="4000"/>
            </a:lvl1pPr>
          </a:lstStyle>
          <a:p>
            <a:r>
              <a:rPr lang="en-US" dirty="0" smtClean="0"/>
              <a:t>Click to edit section title</a:t>
            </a:r>
            <a:endParaRPr lang="en-US" dirty="0"/>
          </a:p>
        </p:txBody>
      </p:sp>
    </p:spTree>
    <p:extLst>
      <p:ext uri="{BB962C8B-B14F-4D97-AF65-F5344CB8AC3E}">
        <p14:creationId xmlns:p14="http://schemas.microsoft.com/office/powerpoint/2010/main" val="702061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ttendee Questio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12ED7FD-B62D-45E0-9FE6-5369AB61B87C}" type="slidenum">
              <a:rPr lang="en-US" smtClean="0"/>
              <a:t>‹#›</a:t>
            </a:fld>
            <a:endParaRPr lang="en-US"/>
          </a:p>
        </p:txBody>
      </p:sp>
      <p:sp>
        <p:nvSpPr>
          <p:cNvPr id="7" name="TextBox 6"/>
          <p:cNvSpPr txBox="1"/>
          <p:nvPr userDrawn="1"/>
        </p:nvSpPr>
        <p:spPr>
          <a:xfrm>
            <a:off x="775420" y="727695"/>
            <a:ext cx="4608600" cy="1754326"/>
          </a:xfrm>
          <a:prstGeom prst="rect">
            <a:avLst/>
          </a:prstGeom>
          <a:noFill/>
        </p:spPr>
        <p:txBody>
          <a:bodyPr wrap="square" rtlCol="0">
            <a:spAutoFit/>
          </a:bodyPr>
          <a:lstStyle/>
          <a:p>
            <a:r>
              <a:rPr lang="en-US" sz="5400" dirty="0" smtClean="0">
                <a:solidFill>
                  <a:srgbClr val="523394"/>
                </a:solidFill>
                <a:latin typeface="+mn-lt"/>
              </a:rPr>
              <a:t>Any questions?</a:t>
            </a:r>
            <a:endParaRPr lang="en-US" sz="5400" dirty="0">
              <a:solidFill>
                <a:schemeClr val="tx2">
                  <a:lumMod val="60000"/>
                  <a:lumOff val="40000"/>
                </a:schemeClr>
              </a:solidFill>
              <a:latin typeface="+mn-lt"/>
            </a:endParaRPr>
          </a:p>
        </p:txBody>
      </p:sp>
      <p:grpSp>
        <p:nvGrpSpPr>
          <p:cNvPr id="8" name="Group 7"/>
          <p:cNvGrpSpPr/>
          <p:nvPr userDrawn="1"/>
        </p:nvGrpSpPr>
        <p:grpSpPr>
          <a:xfrm>
            <a:off x="4115153" y="2002107"/>
            <a:ext cx="4227728" cy="2173572"/>
            <a:chOff x="1159470" y="2170229"/>
            <a:chExt cx="6750155" cy="3630756"/>
          </a:xfrm>
        </p:grpSpPr>
        <p:pic>
          <p:nvPicPr>
            <p:cNvPr id="3075" name="Picture 3" descr="C:\Users\MikeHernandez\AppData\Local\Microsoft\Windows\Temporary Internet Files\Content.IE5\JHN7ESNN\MC900441428[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1565" y="2852925"/>
              <a:ext cx="2948060" cy="29480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ikeHernandez\AppData\Local\Microsoft\Windows\Temporary Internet Files\Content.IE5\JHN7ESNN\MC900441428[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9470" y="2837754"/>
              <a:ext cx="2948060" cy="2948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ikeHernandez\AppData\Local\Microsoft\Windows\Temporary Internet Files\Content.IE5\JHN7ESNN\MC900441428[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9720" y="2170229"/>
              <a:ext cx="2948060" cy="29480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04792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12ED7FD-B62D-45E0-9FE6-5369AB61B87C}" type="slidenum">
              <a:rPr lang="en-US" smtClean="0"/>
              <a:t>‹#›</a:t>
            </a:fld>
            <a:endParaRPr lang="en-US"/>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1384" y="1189038"/>
            <a:ext cx="5681232" cy="137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1187356" y="2978471"/>
            <a:ext cx="6769289" cy="861774"/>
          </a:xfrm>
          <a:prstGeom prst="rect">
            <a:avLst/>
          </a:prstGeom>
          <a:noFill/>
        </p:spPr>
        <p:txBody>
          <a:bodyPr wrap="none" lIns="91440" tIns="45720" rIns="91440" bIns="45720">
            <a:spAutoFit/>
          </a:bodyPr>
          <a:lstStyle/>
          <a:p>
            <a:pPr algn="ctr"/>
            <a:r>
              <a:rPr lang="en-US" sz="5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for joining us!</a:t>
            </a:r>
            <a:endParaRPr lang="en-US" sz="5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170090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Conference Title - Opening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3525" y="882713"/>
            <a:ext cx="5681232" cy="14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userDrawn="1"/>
        </p:nvGrpSpPr>
        <p:grpSpPr>
          <a:xfrm>
            <a:off x="2838975" y="3547441"/>
            <a:ext cx="5727145" cy="829344"/>
            <a:chOff x="2315843" y="4262735"/>
            <a:chExt cx="5727145" cy="1105792"/>
          </a:xfrm>
        </p:grpSpPr>
        <p:sp>
          <p:nvSpPr>
            <p:cNvPr id="7" name="TextBox 6"/>
            <p:cNvSpPr txBox="1"/>
            <p:nvPr userDrawn="1"/>
          </p:nvSpPr>
          <p:spPr>
            <a:xfrm>
              <a:off x="4756522" y="4262735"/>
              <a:ext cx="3244478" cy="615553"/>
            </a:xfrm>
            <a:prstGeom prst="rect">
              <a:avLst/>
            </a:prstGeom>
            <a:noFill/>
          </p:spPr>
          <p:txBody>
            <a:bodyPr wrap="none" rtlCol="0">
              <a:spAutoFit/>
            </a:bodyPr>
            <a:lstStyle/>
            <a:p>
              <a:r>
                <a:rPr lang="en-US" sz="2400" i="1" dirty="0" smtClean="0">
                  <a:solidFill>
                    <a:srgbClr val="646464"/>
                  </a:solidFill>
                  <a:latin typeface="Segoe UI" pitchFamily="34" charset="0"/>
                  <a:ea typeface="Segoe UI" pitchFamily="34" charset="0"/>
                  <a:cs typeface="Segoe UI" pitchFamily="34" charset="0"/>
                </a:rPr>
                <a:t>Sponsored by Microsoft</a:t>
              </a:r>
              <a:endParaRPr lang="en-US" sz="2400" i="1" dirty="0">
                <a:solidFill>
                  <a:srgbClr val="646464"/>
                </a:solidFill>
                <a:latin typeface="Segoe UI" pitchFamily="34" charset="0"/>
                <a:ea typeface="Segoe UI" pitchFamily="34" charset="0"/>
                <a:cs typeface="Segoe UI" pitchFamily="34" charset="0"/>
              </a:endParaRPr>
            </a:p>
          </p:txBody>
        </p:sp>
        <p:sp>
          <p:nvSpPr>
            <p:cNvPr id="8" name="TextBox 7"/>
            <p:cNvSpPr txBox="1"/>
            <p:nvPr userDrawn="1"/>
          </p:nvSpPr>
          <p:spPr>
            <a:xfrm>
              <a:off x="2315843" y="4752974"/>
              <a:ext cx="5727145" cy="615553"/>
            </a:xfrm>
            <a:prstGeom prst="rect">
              <a:avLst/>
            </a:prstGeom>
            <a:noFill/>
          </p:spPr>
          <p:txBody>
            <a:bodyPr wrap="none" rtlCol="0">
              <a:spAutoFit/>
            </a:bodyPr>
            <a:lstStyle/>
            <a:p>
              <a:r>
                <a:rPr lang="en-US" sz="2400" i="1" dirty="0" smtClean="0">
                  <a:solidFill>
                    <a:srgbClr val="646464"/>
                  </a:solidFill>
                  <a:latin typeface="Segoe UI" pitchFamily="34" charset="0"/>
                  <a:ea typeface="Segoe UI" pitchFamily="34" charset="0"/>
                  <a:cs typeface="Segoe UI" pitchFamily="34" charset="0"/>
                </a:rPr>
                <a:t>January</a:t>
              </a:r>
              <a:r>
                <a:rPr lang="en-US" sz="2400" i="1" baseline="0" dirty="0" smtClean="0">
                  <a:solidFill>
                    <a:srgbClr val="646464"/>
                  </a:solidFill>
                  <a:latin typeface="Segoe UI" pitchFamily="34" charset="0"/>
                  <a:ea typeface="Segoe UI" pitchFamily="34" charset="0"/>
                  <a:cs typeface="Segoe UI" pitchFamily="34" charset="0"/>
                </a:rPr>
                <a:t> 29-31 2013 </a:t>
              </a:r>
              <a:r>
                <a:rPr lang="en-US" sz="2400" i="1" baseline="0" dirty="0" smtClean="0">
                  <a:solidFill>
                    <a:srgbClr val="646464"/>
                  </a:solidFill>
                  <a:latin typeface="Segoe UI" pitchFamily="34" charset="0"/>
                  <a:ea typeface="Segoe UI" pitchFamily="34" charset="0"/>
                  <a:cs typeface="Segoe UI" pitchFamily="34" charset="0"/>
                  <a:sym typeface="Wingdings"/>
                </a:rPr>
                <a:t></a:t>
              </a:r>
              <a:r>
                <a:rPr lang="en-US" sz="2400" i="1" baseline="0" dirty="0" smtClean="0">
                  <a:solidFill>
                    <a:srgbClr val="646464"/>
                  </a:solidFill>
                  <a:latin typeface="Segoe UI" pitchFamily="34" charset="0"/>
                  <a:ea typeface="Segoe UI" pitchFamily="34" charset="0"/>
                  <a:cs typeface="Segoe UI" pitchFamily="34" charset="0"/>
                </a:rPr>
                <a:t> </a:t>
              </a:r>
              <a:r>
                <a:rPr lang="en-US" sz="2400" i="1" baseline="0" dirty="0" smtClean="0">
                  <a:solidFill>
                    <a:srgbClr val="646464"/>
                  </a:solidFill>
                  <a:latin typeface="Segoe UI" pitchFamily="34" charset="0"/>
                  <a:ea typeface="Segoe UI" pitchFamily="34" charset="0"/>
                  <a:cs typeface="Segoe UI" pitchFamily="34" charset="0"/>
                  <a:sym typeface="Wingdings"/>
                </a:rPr>
                <a:t>M</a:t>
              </a:r>
              <a:r>
                <a:rPr lang="en-US" sz="2400" i="1" baseline="0" dirty="0" smtClean="0">
                  <a:solidFill>
                    <a:srgbClr val="646464"/>
                  </a:solidFill>
                  <a:latin typeface="Segoe UI" pitchFamily="34" charset="0"/>
                  <a:ea typeface="Segoe UI" pitchFamily="34" charset="0"/>
                  <a:cs typeface="Segoe UI" pitchFamily="34" charset="0"/>
                </a:rPr>
                <a:t>icrosoft Redmond</a:t>
              </a:r>
              <a:endParaRPr lang="en-US" sz="2400" i="1" dirty="0">
                <a:solidFill>
                  <a:srgbClr val="646464"/>
                </a:soli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3984160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Session Title &amp; Speaker Nam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198890"/>
            <a:ext cx="7772400" cy="666751"/>
          </a:xfrm>
          <a:prstGeom prst="rect">
            <a:avLst/>
          </a:prstGeom>
        </p:spPr>
        <p:txBody>
          <a:bodyPr/>
          <a:lstStyle>
            <a:lvl1pPr algn="l">
              <a:defRPr baseline="0">
                <a:solidFill>
                  <a:srgbClr val="523394"/>
                </a:solidFill>
                <a:latin typeface="Century Gothic" pitchFamily="34" charset="0"/>
              </a:defRPr>
            </a:lvl1pPr>
          </a:lstStyle>
          <a:p>
            <a:r>
              <a:rPr lang="en-US" dirty="0" smtClean="0"/>
              <a:t>Click to enter session title</a:t>
            </a:r>
            <a:endParaRPr lang="en-US" dirty="0"/>
          </a:p>
        </p:txBody>
      </p:sp>
      <p:sp>
        <p:nvSpPr>
          <p:cNvPr id="3" name="Subtitle 2"/>
          <p:cNvSpPr>
            <a:spLocks noGrp="1"/>
          </p:cNvSpPr>
          <p:nvPr>
            <p:ph type="subTitle" idx="1" hasCustomPrompt="1"/>
          </p:nvPr>
        </p:nvSpPr>
        <p:spPr>
          <a:xfrm>
            <a:off x="1158489" y="1880725"/>
            <a:ext cx="6400800" cy="1756764"/>
          </a:xfrm>
          <a:prstGeom prst="rect">
            <a:avLst/>
          </a:prstGeom>
        </p:spPr>
        <p:txBody>
          <a:bodyPr/>
          <a:lstStyle>
            <a:lvl1pPr marL="0" indent="0" algn="l">
              <a:buNone/>
              <a:defRPr sz="3600" baseline="0">
                <a:solidFill>
                  <a:srgbClr val="CC6600"/>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speaker name, title and company name</a:t>
            </a:r>
            <a:endParaRPr lang="en-US" dirty="0"/>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11140" y="3531875"/>
            <a:ext cx="4679078" cy="10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7960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2_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389436" y="4229100"/>
            <a:ext cx="8363938" cy="457049"/>
          </a:xfrm>
        </p:spPr>
        <p:txBody>
          <a:bodyPr/>
          <a:lstStyle>
            <a:lvl1pPr algn="l">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1903692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574495"/>
            <a:ext cx="6400800" cy="103968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section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D7FD-B62D-45E0-9FE6-5369AB61B87C}" type="slidenum">
              <a:rPr lang="en-US" smtClean="0"/>
              <a:t>‹#›</a:t>
            </a:fld>
            <a:endParaRPr lang="en-US"/>
          </a:p>
        </p:txBody>
      </p:sp>
      <p:sp>
        <p:nvSpPr>
          <p:cNvPr id="8" name="Title 1"/>
          <p:cNvSpPr>
            <a:spLocks noGrp="1"/>
          </p:cNvSpPr>
          <p:nvPr>
            <p:ph type="ctrTitle" hasCustomPrompt="1"/>
          </p:nvPr>
        </p:nvSpPr>
        <p:spPr>
          <a:xfrm>
            <a:off x="414452" y="3867150"/>
            <a:ext cx="8500948" cy="720725"/>
          </a:xfrm>
        </p:spPr>
        <p:txBody>
          <a:bodyPr/>
          <a:lstStyle>
            <a:lvl1pPr>
              <a:defRPr sz="4000"/>
            </a:lvl1pPr>
          </a:lstStyle>
          <a:p>
            <a:r>
              <a:rPr lang="en-US" dirty="0" smtClean="0"/>
              <a:t>Click to edit section title</a:t>
            </a:r>
            <a:endParaRPr lang="en-US" dirty="0"/>
          </a:p>
        </p:txBody>
      </p:sp>
    </p:spTree>
    <p:extLst>
      <p:ext uri="{BB962C8B-B14F-4D97-AF65-F5344CB8AC3E}">
        <p14:creationId xmlns:p14="http://schemas.microsoft.com/office/powerpoint/2010/main" val="212968427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574495"/>
            <a:ext cx="6400800" cy="103968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section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D7FD-B62D-45E0-9FE6-5369AB61B87C}" type="slidenum">
              <a:rPr lang="en-US" smtClean="0"/>
              <a:t>‹#›</a:t>
            </a:fld>
            <a:endParaRPr lang="en-US"/>
          </a:p>
        </p:txBody>
      </p:sp>
      <p:sp>
        <p:nvSpPr>
          <p:cNvPr id="8" name="Title 1"/>
          <p:cNvSpPr>
            <a:spLocks noGrp="1"/>
          </p:cNvSpPr>
          <p:nvPr>
            <p:ph type="ctrTitle" hasCustomPrompt="1"/>
          </p:nvPr>
        </p:nvSpPr>
        <p:spPr>
          <a:xfrm>
            <a:off x="414452" y="3867150"/>
            <a:ext cx="8500948" cy="720725"/>
          </a:xfrm>
        </p:spPr>
        <p:txBody>
          <a:bodyPr/>
          <a:lstStyle>
            <a:lvl1pPr>
              <a:defRPr sz="4000"/>
            </a:lvl1pPr>
          </a:lstStyle>
          <a:p>
            <a:r>
              <a:rPr lang="en-US" dirty="0" smtClean="0"/>
              <a:t>Click to edit section title</a:t>
            </a:r>
            <a:endParaRPr lang="en-US" dirty="0"/>
          </a:p>
        </p:txBody>
      </p:sp>
    </p:spTree>
    <p:extLst>
      <p:ext uri="{BB962C8B-B14F-4D97-AF65-F5344CB8AC3E}">
        <p14:creationId xmlns:p14="http://schemas.microsoft.com/office/powerpoint/2010/main" val="33142339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9550"/>
            <a:ext cx="8839200" cy="609600"/>
          </a:xfrm>
        </p:spPr>
        <p:txBody>
          <a:bodyPr/>
          <a:lstStyle>
            <a:lvl1pPr>
              <a:defRPr/>
            </a:lvl1pPr>
          </a:lstStyle>
          <a:p>
            <a:r>
              <a:rPr lang="en-US" dirty="0" smtClean="0"/>
              <a:t>Click to edit slide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D7FD-B62D-45E0-9FE6-5369AB61B87C}" type="slidenum">
              <a:rPr lang="en-US" smtClean="0"/>
              <a:t>‹#›</a:t>
            </a:fld>
            <a:endParaRPr lang="en-US"/>
          </a:p>
        </p:txBody>
      </p:sp>
    </p:spTree>
    <p:extLst>
      <p:ext uri="{BB962C8B-B14F-4D97-AF65-F5344CB8AC3E}">
        <p14:creationId xmlns:p14="http://schemas.microsoft.com/office/powerpoint/2010/main" val="21368798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9550"/>
            <a:ext cx="8839200" cy="609600"/>
          </a:xfrm>
        </p:spPr>
        <p:txBody>
          <a:bodyPr/>
          <a:lstStyle>
            <a:lvl1pPr>
              <a:defRPr/>
            </a:lvl1pPr>
          </a:lstStyle>
          <a:p>
            <a:r>
              <a:rPr lang="en-US" dirty="0" smtClean="0"/>
              <a:t>Click to edit slide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D7FD-B62D-45E0-9FE6-5369AB61B87C}" type="slidenum">
              <a:rPr lang="en-US" smtClean="0"/>
              <a:t>‹#›</a:t>
            </a:fld>
            <a:endParaRPr lang="en-US"/>
          </a:p>
        </p:txBody>
      </p:sp>
    </p:spTree>
    <p:extLst>
      <p:ext uri="{BB962C8B-B14F-4D97-AF65-F5344CB8AC3E}">
        <p14:creationId xmlns:p14="http://schemas.microsoft.com/office/powerpoint/2010/main" val="31302661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9550"/>
            <a:ext cx="8839200" cy="609600"/>
          </a:xfrm>
        </p:spPr>
        <p:txBody>
          <a:bodyPr/>
          <a:lstStyle>
            <a:lvl1pPr>
              <a:defRPr/>
            </a:lvl1pPr>
          </a:lstStyle>
          <a:p>
            <a:r>
              <a:rPr lang="en-US" dirty="0" smtClean="0"/>
              <a:t>Click to edit slide title style</a:t>
            </a:r>
            <a:endParaRPr lang="en-US" dirty="0"/>
          </a:p>
        </p:txBody>
      </p:sp>
      <p:sp>
        <p:nvSpPr>
          <p:cNvPr id="3" name="Content Placeholder 2"/>
          <p:cNvSpPr>
            <a:spLocks noGrp="1"/>
          </p:cNvSpPr>
          <p:nvPr>
            <p:ph idx="1"/>
          </p:nvPr>
        </p:nvSpPr>
        <p:spPr>
          <a:xfrm>
            <a:off x="152400" y="1428750"/>
            <a:ext cx="4114800" cy="320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D7FD-B62D-45E0-9FE6-5369AB61B87C}" type="slidenum">
              <a:rPr lang="en-US" smtClean="0"/>
              <a:t>‹#›</a:t>
            </a:fld>
            <a:endParaRPr lang="en-US"/>
          </a:p>
        </p:txBody>
      </p:sp>
      <p:sp>
        <p:nvSpPr>
          <p:cNvPr id="7" name="Content Placeholder 2"/>
          <p:cNvSpPr>
            <a:spLocks noGrp="1"/>
          </p:cNvSpPr>
          <p:nvPr>
            <p:ph idx="13"/>
          </p:nvPr>
        </p:nvSpPr>
        <p:spPr>
          <a:xfrm>
            <a:off x="4648200" y="1428750"/>
            <a:ext cx="43434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4"/>
          </p:nvPr>
        </p:nvSpPr>
        <p:spPr>
          <a:xfrm>
            <a:off x="152400" y="971550"/>
            <a:ext cx="4114800" cy="304800"/>
          </a:xfrm>
        </p:spPr>
        <p:txBody>
          <a:bodyPr anchor="ctr"/>
          <a:lstStyle>
            <a:lvl1pPr marL="0" indent="0">
              <a:buNone/>
              <a:defRPr sz="2000" b="0"/>
            </a:lvl1pPr>
          </a:lstStyle>
          <a:p>
            <a:pPr lvl="0"/>
            <a:r>
              <a:rPr lang="en-US" dirty="0" smtClean="0"/>
              <a:t>Click to edit Master text styles</a:t>
            </a:r>
            <a:endParaRPr lang="en-US" dirty="0"/>
          </a:p>
        </p:txBody>
      </p:sp>
      <p:sp>
        <p:nvSpPr>
          <p:cNvPr id="11" name="Text Placeholder 9"/>
          <p:cNvSpPr>
            <a:spLocks noGrp="1"/>
          </p:cNvSpPr>
          <p:nvPr>
            <p:ph type="body" sz="quarter" idx="15"/>
          </p:nvPr>
        </p:nvSpPr>
        <p:spPr>
          <a:xfrm>
            <a:off x="4648200" y="971550"/>
            <a:ext cx="4114800" cy="304800"/>
          </a:xfrm>
        </p:spPr>
        <p:txBody>
          <a:bodyPr anchor="ctr"/>
          <a:lstStyle>
            <a:lvl1pPr marL="0" indent="0">
              <a:buNone/>
              <a:defRPr sz="2000" b="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2312401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for images, video, etc.">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ED7FD-B62D-45E0-9FE6-5369AB61B87C}" type="slidenum">
              <a:rPr lang="en-US" smtClean="0"/>
              <a:t>‹#›</a:t>
            </a:fld>
            <a:endParaRPr lang="en-US"/>
          </a:p>
        </p:txBody>
      </p:sp>
      <p:sp>
        <p:nvSpPr>
          <p:cNvPr id="6" name="Title Placeholder 1"/>
          <p:cNvSpPr>
            <a:spLocks noGrp="1"/>
          </p:cNvSpPr>
          <p:nvPr>
            <p:ph type="title" hasCustomPrompt="1"/>
          </p:nvPr>
        </p:nvSpPr>
        <p:spPr>
          <a:xfrm>
            <a:off x="457200" y="228600"/>
            <a:ext cx="8229600" cy="845344"/>
          </a:xfrm>
          <a:prstGeom prst="rect">
            <a:avLst/>
          </a:prstGeom>
        </p:spPr>
        <p:txBody>
          <a:bodyPr vert="horz" lIns="91440" tIns="45720" rIns="91440" bIns="45720" rtlCol="0" anchor="ctr">
            <a:noAutofit/>
          </a:bodyPr>
          <a:lstStyle>
            <a:lvl1pPr>
              <a:defRPr/>
            </a:lvl1pPr>
          </a:lstStyle>
          <a:p>
            <a:r>
              <a:rPr lang="en-US" dirty="0" smtClean="0"/>
              <a:t>Click to edit slide title style</a:t>
            </a:r>
            <a:endParaRPr lang="en-US" dirty="0"/>
          </a:p>
        </p:txBody>
      </p:sp>
    </p:spTree>
    <p:extLst>
      <p:ext uri="{BB962C8B-B14F-4D97-AF65-F5344CB8AC3E}">
        <p14:creationId xmlns:p14="http://schemas.microsoft.com/office/powerpoint/2010/main" val="13964747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Some Tex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0" y="0"/>
            <a:ext cx="9144000" cy="5143500"/>
          </a:xfrm>
          <a:prstGeom prst="rect">
            <a:avLst/>
          </a:prstGeom>
        </p:spPr>
        <p:txBody>
          <a:bodyPr vert="horz" lIns="91440" tIns="45720" rIns="91440" bIns="45720" rtlCol="0" anchor="ctr">
            <a:noAutofit/>
          </a:bodyPr>
          <a:lstStyle>
            <a:lvl1pPr algn="ctr">
              <a:defRPr/>
            </a:lvl1pPr>
          </a:lstStyle>
          <a:p>
            <a:r>
              <a:rPr lang="en-US" dirty="0" smtClean="0"/>
              <a:t>Click to edit slide title style</a:t>
            </a:r>
            <a:endParaRPr lang="en-US" dirty="0"/>
          </a:p>
        </p:txBody>
      </p:sp>
    </p:spTree>
    <p:extLst>
      <p:ext uri="{BB962C8B-B14F-4D97-AF65-F5344CB8AC3E}">
        <p14:creationId xmlns:p14="http://schemas.microsoft.com/office/powerpoint/2010/main" val="28769785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D7FD-B62D-45E0-9FE6-5369AB61B87C}" type="slidenum">
              <a:rPr lang="en-US" smtClean="0"/>
              <a:t>‹#›</a:t>
            </a:fld>
            <a:endParaRPr lang="en-US"/>
          </a:p>
        </p:txBody>
      </p:sp>
      <p:sp>
        <p:nvSpPr>
          <p:cNvPr id="7" name="TextBox 6"/>
          <p:cNvSpPr txBox="1"/>
          <p:nvPr userDrawn="1"/>
        </p:nvSpPr>
        <p:spPr>
          <a:xfrm>
            <a:off x="457200" y="228600"/>
            <a:ext cx="8229600" cy="845344"/>
          </a:xfrm>
          <a:prstGeom prst="rect">
            <a:avLst/>
          </a:prstGeom>
          <a:noFill/>
        </p:spPr>
        <p:txBody>
          <a:bodyPr wrap="square" rtlCol="0" anchor="ctr">
            <a:noAutofit/>
          </a:bodyPr>
          <a:lstStyle/>
          <a:p>
            <a:pPr algn="ctr"/>
            <a:r>
              <a:rPr lang="en-US" sz="4400" dirty="0" smtClean="0">
                <a:solidFill>
                  <a:srgbClr val="523394"/>
                </a:solidFill>
                <a:latin typeface="+mj-lt"/>
              </a:rPr>
              <a:t>Summary</a:t>
            </a:r>
            <a:endParaRPr lang="en-US" sz="4400" dirty="0">
              <a:solidFill>
                <a:srgbClr val="523394"/>
              </a:solidFill>
              <a:latin typeface="+mj-lt"/>
            </a:endParaRPr>
          </a:p>
        </p:txBody>
      </p:sp>
    </p:spTree>
    <p:extLst>
      <p:ext uri="{BB962C8B-B14F-4D97-AF65-F5344CB8AC3E}">
        <p14:creationId xmlns:p14="http://schemas.microsoft.com/office/powerpoint/2010/main" val="32813899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09550"/>
            <a:ext cx="88392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123950"/>
            <a:ext cx="8839200" cy="35052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2ED7FD-B62D-45E0-9FE6-5369AB61B87C}" type="slidenum">
              <a:rPr lang="en-US" smtClean="0"/>
              <a:t>‹#›</a:t>
            </a:fld>
            <a:endParaRPr lang="en-US"/>
          </a:p>
        </p:txBody>
      </p:sp>
      <p:pic>
        <p:nvPicPr>
          <p:cNvPr id="7"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4629151"/>
            <a:ext cx="2230198" cy="50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326169"/>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703" r:id="rId3"/>
    <p:sldLayoutId id="2147483650" r:id="rId4"/>
    <p:sldLayoutId id="2147483701" r:id="rId5"/>
    <p:sldLayoutId id="2147483705" r:id="rId6"/>
    <p:sldLayoutId id="2147483654" r:id="rId7"/>
    <p:sldLayoutId id="2147483700" r:id="rId8"/>
    <p:sldLayoutId id="2147483680" r:id="rId9"/>
    <p:sldLayoutId id="2147483663" r:id="rId10"/>
    <p:sldLayoutId id="2147483681" r:id="rId11"/>
    <p:sldLayoutId id="2147483695" r:id="rId12"/>
    <p:sldLayoutId id="2147483696" r:id="rId13"/>
    <p:sldLayoutId id="2147483704" r:id="rId14"/>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523394"/>
          </a:solidFill>
          <a:latin typeface="+mj-lt"/>
          <a:ea typeface="Tahoma" pitchFamily="34" charset="0"/>
          <a:cs typeface="Segoe UI" panose="020B0502040204020203"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bc.co.uk/programmes/b01hl293"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hyperlink" Target="http://www.benday.com/" TargetMode="Externa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hyperlink" Target="mailto:benday@benday.com"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mailto:benday@benday.com" TargetMode="External"/><Relationship Id="rId2" Type="http://schemas.openxmlformats.org/officeDocument/2006/relationships/hyperlink" Target="http://www.benday.com/" TargetMode="Externa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910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Agilebetter.jpg"/>
          <p:cNvPicPr>
            <a:picLocks noChangeAspect="1"/>
          </p:cNvPicPr>
          <p:nvPr/>
        </p:nvPicPr>
        <p:blipFill>
          <a:blip r:embed="rId2">
            <a:extLst>
              <a:ext uri="{28A0092B-C50C-407E-A947-70E740481C1C}">
                <a14:useLocalDpi xmlns:a14="http://schemas.microsoft.com/office/drawing/2010/main" val="0"/>
              </a:ext>
            </a:extLst>
          </a:blip>
          <a:srcRect t="-20345" b="-20345"/>
          <a:stretch>
            <a:fillRect/>
          </a:stretch>
        </p:blipFill>
        <p:spPr bwMode="auto">
          <a:xfrm>
            <a:off x="279050" y="282045"/>
            <a:ext cx="8515350" cy="46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Agile seems to get results.</a:t>
            </a:r>
            <a:endParaRPr lang="en-US" dirty="0"/>
          </a:p>
        </p:txBody>
      </p:sp>
      <p:sp>
        <p:nvSpPr>
          <p:cNvPr id="3" name="Text Placeholder 2"/>
          <p:cNvSpPr>
            <a:spLocks noGrp="1"/>
          </p:cNvSpPr>
          <p:nvPr>
            <p:ph type="body" sz="quarter" idx="4294967295"/>
          </p:nvPr>
        </p:nvSpPr>
        <p:spPr>
          <a:xfrm>
            <a:off x="5292026" y="4586149"/>
            <a:ext cx="3502375" cy="186974"/>
          </a:xfrm>
          <a:prstGeom prst="rect">
            <a:avLst/>
          </a:prstGeom>
        </p:spPr>
        <p:txBody>
          <a:bodyPr/>
          <a:lstStyle/>
          <a:p>
            <a:pPr marL="0" indent="0">
              <a:buNone/>
            </a:pPr>
            <a:r>
              <a:rPr lang="en-US" sz="1350" dirty="0"/>
              <a:t>The CHAOS Manifesto, Copyright 2011</a:t>
            </a:r>
          </a:p>
        </p:txBody>
      </p:sp>
    </p:spTree>
    <p:extLst>
      <p:ext uri="{BB962C8B-B14F-4D97-AF65-F5344CB8AC3E}">
        <p14:creationId xmlns:p14="http://schemas.microsoft.com/office/powerpoint/2010/main" val="225932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Project Server</a:t>
            </a:r>
            <a:endParaRPr lang="en-US" dirty="0"/>
          </a:p>
        </p:txBody>
      </p:sp>
      <p:sp>
        <p:nvSpPr>
          <p:cNvPr id="3" name="Content Placeholder 2"/>
          <p:cNvSpPr>
            <a:spLocks noGrp="1"/>
          </p:cNvSpPr>
          <p:nvPr>
            <p:ph idx="1"/>
          </p:nvPr>
        </p:nvSpPr>
        <p:spPr/>
        <p:txBody>
          <a:bodyPr>
            <a:noAutofit/>
          </a:bodyPr>
          <a:lstStyle/>
          <a:p>
            <a:r>
              <a:rPr lang="en-US" sz="2000" dirty="0" smtClean="0"/>
              <a:t>Plug-in </a:t>
            </a:r>
            <a:r>
              <a:rPr lang="en-US" sz="2000" dirty="0" smtClean="0"/>
              <a:t>to SharePoint</a:t>
            </a:r>
          </a:p>
          <a:p>
            <a:endParaRPr lang="en-US" sz="2000" dirty="0" smtClean="0"/>
          </a:p>
          <a:p>
            <a:r>
              <a:rPr lang="en-US" sz="2000" dirty="0" smtClean="0"/>
              <a:t>Accessed via: </a:t>
            </a:r>
            <a:endParaRPr lang="en-US" sz="2000" dirty="0" smtClean="0"/>
          </a:p>
          <a:p>
            <a:pPr lvl="1"/>
            <a:r>
              <a:rPr lang="en-US" sz="1800" dirty="0" smtClean="0"/>
              <a:t>Web interface</a:t>
            </a:r>
          </a:p>
          <a:p>
            <a:pPr lvl="1"/>
            <a:r>
              <a:rPr lang="en-US" sz="1800" dirty="0" smtClean="0"/>
              <a:t>Microsoft Project </a:t>
            </a:r>
          </a:p>
          <a:p>
            <a:endParaRPr lang="en-US" sz="2000" dirty="0"/>
          </a:p>
        </p:txBody>
      </p:sp>
      <p:sp>
        <p:nvSpPr>
          <p:cNvPr id="4" name="Content Placeholder 3"/>
          <p:cNvSpPr>
            <a:spLocks noGrp="1"/>
          </p:cNvSpPr>
          <p:nvPr>
            <p:ph idx="13"/>
          </p:nvPr>
        </p:nvSpPr>
        <p:spPr/>
        <p:txBody>
          <a:bodyPr/>
          <a:lstStyle/>
          <a:p>
            <a:r>
              <a:rPr lang="en-US" sz="2000" dirty="0"/>
              <a:t>Enterprise project management</a:t>
            </a:r>
          </a:p>
          <a:p>
            <a:pPr lvl="1"/>
            <a:r>
              <a:rPr lang="en-US" sz="1800" dirty="0"/>
              <a:t>Tasks</a:t>
            </a:r>
          </a:p>
          <a:p>
            <a:pPr lvl="1"/>
            <a:r>
              <a:rPr lang="en-US" sz="1800" dirty="0"/>
              <a:t>Portfolios of projects</a:t>
            </a:r>
          </a:p>
          <a:p>
            <a:pPr lvl="1"/>
            <a:r>
              <a:rPr lang="en-US" sz="1800" dirty="0"/>
              <a:t>Timesheets</a:t>
            </a:r>
          </a:p>
          <a:p>
            <a:pPr lvl="1"/>
            <a:r>
              <a:rPr lang="en-US" sz="1800" dirty="0"/>
              <a:t>Resources</a:t>
            </a:r>
          </a:p>
          <a:p>
            <a:pPr lvl="1"/>
            <a:r>
              <a:rPr lang="en-US" sz="1800" dirty="0"/>
              <a:t>Approval workflows</a:t>
            </a:r>
          </a:p>
          <a:p>
            <a:endParaRPr lang="en-US" dirty="0"/>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5990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TFS &amp; MPS Integration</a:t>
            </a:r>
            <a:endParaRPr lang="en-US" dirty="0"/>
          </a:p>
        </p:txBody>
      </p:sp>
      <p:sp>
        <p:nvSpPr>
          <p:cNvPr id="3" name="Content Placeholder 2"/>
          <p:cNvSpPr>
            <a:spLocks noGrp="1"/>
          </p:cNvSpPr>
          <p:nvPr>
            <p:ph idx="1"/>
          </p:nvPr>
        </p:nvSpPr>
        <p:spPr>
          <a:xfrm>
            <a:off x="390525" y="1085850"/>
            <a:ext cx="8361760" cy="1551194"/>
          </a:xfrm>
        </p:spPr>
        <p:txBody>
          <a:bodyPr/>
          <a:lstStyle/>
          <a:p>
            <a:r>
              <a:rPr lang="en-US" dirty="0" smtClean="0"/>
              <a:t>Bi-directional </a:t>
            </a:r>
            <a:r>
              <a:rPr lang="en-US" dirty="0" smtClean="0"/>
              <a:t>sync</a:t>
            </a:r>
          </a:p>
          <a:p>
            <a:endParaRPr lang="en-US" dirty="0" smtClean="0"/>
          </a:p>
          <a:p>
            <a:r>
              <a:rPr lang="en-US" dirty="0" smtClean="0"/>
              <a:t>TFS </a:t>
            </a:r>
            <a:r>
              <a:rPr lang="en-US" dirty="0" smtClean="0"/>
              <a:t>data to/from Enterprise Project Plans</a:t>
            </a:r>
            <a:endParaRPr lang="en-US" dirty="0"/>
          </a:p>
        </p:txBody>
      </p:sp>
    </p:spTree>
    <p:extLst>
      <p:ext uri="{BB962C8B-B14F-4D97-AF65-F5344CB8AC3E}">
        <p14:creationId xmlns:p14="http://schemas.microsoft.com/office/powerpoint/2010/main" val="210539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TFS + Project Server Scenarios</a:t>
            </a:r>
            <a:endParaRPr lang="en-US" dirty="0"/>
          </a:p>
        </p:txBody>
      </p:sp>
      <p:sp>
        <p:nvSpPr>
          <p:cNvPr id="3" name="Content Placeholder 2"/>
          <p:cNvSpPr>
            <a:spLocks noGrp="1"/>
          </p:cNvSpPr>
          <p:nvPr>
            <p:ph idx="1"/>
          </p:nvPr>
        </p:nvSpPr>
        <p:spPr/>
        <p:txBody>
          <a:bodyPr/>
          <a:lstStyle/>
          <a:p>
            <a:r>
              <a:rPr lang="en-US" sz="2800" dirty="0" smtClean="0"/>
              <a:t>Track progress across many teams for a large effort</a:t>
            </a:r>
          </a:p>
          <a:p>
            <a:pPr lvl="1"/>
            <a:r>
              <a:rPr lang="en-US" sz="2400" dirty="0" smtClean="0"/>
              <a:t>Think enterprise “roll-up”</a:t>
            </a:r>
          </a:p>
          <a:p>
            <a:r>
              <a:rPr lang="en-US" sz="2800" dirty="0" smtClean="0"/>
              <a:t>Requirements in Project Server </a:t>
            </a:r>
            <a:r>
              <a:rPr lang="en-US" sz="2800" dirty="0" smtClean="0">
                <a:sym typeface="Wingdings" panose="05000000000000000000" pitchFamily="2" charset="2"/>
              </a:rPr>
              <a:t></a:t>
            </a:r>
            <a:r>
              <a:rPr lang="en-US" sz="2800" dirty="0" smtClean="0"/>
              <a:t> </a:t>
            </a:r>
            <a:br>
              <a:rPr lang="en-US" sz="2800" dirty="0" smtClean="0"/>
            </a:br>
            <a:r>
              <a:rPr lang="en-US" sz="2800" dirty="0" smtClean="0"/>
              <a:t>Details created in TFS by the teams</a:t>
            </a:r>
          </a:p>
          <a:p>
            <a:pPr lvl="1"/>
            <a:r>
              <a:rPr lang="en-US" sz="2400" dirty="0" smtClean="0"/>
              <a:t>Project Server can approximate your “Product Backlog”</a:t>
            </a:r>
          </a:p>
          <a:p>
            <a:r>
              <a:rPr lang="en-US" sz="2800" dirty="0" smtClean="0"/>
              <a:t>Modifications have an optional approval workflow</a:t>
            </a:r>
          </a:p>
          <a:p>
            <a:pPr lvl="1"/>
            <a:r>
              <a:rPr lang="en-US" sz="2400" dirty="0" smtClean="0"/>
              <a:t>Keeps Waterfall-centric managers in the loop</a:t>
            </a:r>
            <a:endParaRPr lang="en-US" sz="2400" dirty="0"/>
          </a:p>
        </p:txBody>
      </p:sp>
    </p:spTree>
    <p:extLst>
      <p:ext uri="{BB962C8B-B14F-4D97-AF65-F5344CB8AC3E}">
        <p14:creationId xmlns:p14="http://schemas.microsoft.com/office/powerpoint/2010/main" val="38129006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0525" y="2114551"/>
            <a:ext cx="8361760" cy="914096"/>
          </a:xfrm>
        </p:spPr>
        <p:txBody>
          <a:bodyPr/>
          <a:lstStyle/>
          <a:p>
            <a:r>
              <a:rPr lang="en-US" dirty="0" smtClean="0"/>
              <a:t>Big win:</a:t>
            </a:r>
            <a:br>
              <a:rPr lang="en-US" dirty="0" smtClean="0"/>
            </a:br>
            <a:r>
              <a:rPr lang="en-US" dirty="0" smtClean="0"/>
              <a:t>Both groups stay in their preferred tools.</a:t>
            </a:r>
            <a:endParaRPr lang="en-US" dirty="0"/>
          </a:p>
        </p:txBody>
      </p:sp>
    </p:spTree>
    <p:extLst>
      <p:ext uri="{BB962C8B-B14F-4D97-AF65-F5344CB8AC3E}">
        <p14:creationId xmlns:p14="http://schemas.microsoft.com/office/powerpoint/2010/main" val="70168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win:</a:t>
            </a:r>
            <a:br>
              <a:rPr lang="en-US" dirty="0" smtClean="0"/>
            </a:br>
            <a:r>
              <a:rPr lang="en-US" dirty="0" smtClean="0"/>
              <a:t>Synchronization happens automatically.</a:t>
            </a:r>
            <a:endParaRPr lang="en-US" dirty="0"/>
          </a:p>
        </p:txBody>
      </p:sp>
    </p:spTree>
    <p:extLst>
      <p:ext uri="{BB962C8B-B14F-4D97-AF65-F5344CB8AC3E}">
        <p14:creationId xmlns:p14="http://schemas.microsoft.com/office/powerpoint/2010/main" val="18570078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“Just the facts, ma’am.”  </a:t>
            </a:r>
            <a:endParaRPr lang="en-US" dirty="0"/>
          </a:p>
        </p:txBody>
      </p:sp>
      <p:sp>
        <p:nvSpPr>
          <p:cNvPr id="5" name="Content Placeholder 4"/>
          <p:cNvSpPr>
            <a:spLocks noGrp="1"/>
          </p:cNvSpPr>
          <p:nvPr>
            <p:ph idx="1"/>
          </p:nvPr>
        </p:nvSpPr>
        <p:spPr>
          <a:xfrm>
            <a:off x="390525" y="971550"/>
            <a:ext cx="5019675" cy="3582519"/>
          </a:xfrm>
        </p:spPr>
        <p:txBody>
          <a:bodyPr/>
          <a:lstStyle/>
          <a:p>
            <a:r>
              <a:rPr lang="en-US" sz="2000" dirty="0" smtClean="0"/>
              <a:t>TFS captures data without </a:t>
            </a:r>
            <a:r>
              <a:rPr lang="en-US" sz="2000" dirty="0" smtClean="0"/>
              <a:t>judgment</a:t>
            </a:r>
          </a:p>
          <a:p>
            <a:endParaRPr lang="en-US" sz="2000" dirty="0"/>
          </a:p>
          <a:p>
            <a:r>
              <a:rPr lang="en-US" sz="2000" dirty="0" smtClean="0"/>
              <a:t>Is it in source control?</a:t>
            </a:r>
          </a:p>
          <a:p>
            <a:r>
              <a:rPr lang="en-US" sz="2000" dirty="0" smtClean="0"/>
              <a:t>Does the build work?</a:t>
            </a:r>
          </a:p>
          <a:p>
            <a:r>
              <a:rPr lang="en-US" sz="2000" dirty="0" smtClean="0"/>
              <a:t>Do the tests pass?</a:t>
            </a:r>
          </a:p>
          <a:p>
            <a:r>
              <a:rPr lang="en-US" sz="2000" dirty="0" smtClean="0"/>
              <a:t>What’s the bug count?</a:t>
            </a:r>
          </a:p>
          <a:p>
            <a:r>
              <a:rPr lang="en-US" sz="2000" dirty="0" smtClean="0"/>
              <a:t>What’s the history on that work item?</a:t>
            </a:r>
          </a:p>
          <a:p>
            <a:endParaRPr lang="en-US" sz="2400" dirty="0"/>
          </a:p>
          <a:p>
            <a:r>
              <a:rPr lang="en-US" sz="2000" dirty="0"/>
              <a:t>Published to Project Server without judgment</a:t>
            </a:r>
          </a:p>
          <a:p>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1418146"/>
            <a:ext cx="3671739" cy="2753804"/>
          </a:xfrm>
          <a:prstGeom prst="rect">
            <a:avLst/>
          </a:prstGeom>
        </p:spPr>
      </p:pic>
    </p:spTree>
    <p:extLst>
      <p:ext uri="{BB962C8B-B14F-4D97-AF65-F5344CB8AC3E}">
        <p14:creationId xmlns:p14="http://schemas.microsoft.com/office/powerpoint/2010/main" val="122577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0525" y="2343150"/>
            <a:ext cx="8361760" cy="457049"/>
          </a:xfrm>
        </p:spPr>
        <p:txBody>
          <a:bodyPr/>
          <a:lstStyle/>
          <a:p>
            <a:r>
              <a:rPr lang="en-US" dirty="0" smtClean="0"/>
              <a:t>Transparency &amp; honesty </a:t>
            </a:r>
            <a:br>
              <a:rPr lang="en-US" dirty="0" smtClean="0"/>
            </a:br>
            <a:r>
              <a:rPr lang="en-US" dirty="0" smtClean="0"/>
              <a:t>is crucial for trust </a:t>
            </a:r>
            <a:r>
              <a:rPr lang="en-US" dirty="0" smtClean="0"/>
              <a:t>in SUW.</a:t>
            </a:r>
            <a:endParaRPr lang="en-US" dirty="0"/>
          </a:p>
        </p:txBody>
      </p:sp>
    </p:spTree>
    <p:extLst>
      <p:ext uri="{BB962C8B-B14F-4D97-AF65-F5344CB8AC3E}">
        <p14:creationId xmlns:p14="http://schemas.microsoft.com/office/powerpoint/2010/main" val="104297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tips.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Think positive.</a:t>
            </a:r>
          </a:p>
          <a:p>
            <a:pPr marL="514350" indent="-514350">
              <a:buFont typeface="+mj-lt"/>
              <a:buAutoNum type="arabicPeriod"/>
            </a:pPr>
            <a:r>
              <a:rPr lang="en-US" dirty="0" smtClean="0"/>
              <a:t>Come to terms with uncertainty.</a:t>
            </a:r>
          </a:p>
          <a:p>
            <a:pPr marL="514350" indent="-514350">
              <a:buFont typeface="+mj-lt"/>
              <a:buAutoNum type="arabicPeriod"/>
            </a:pPr>
            <a:r>
              <a:rPr lang="en-US" dirty="0" smtClean="0"/>
              <a:t>Fear is everywhere.</a:t>
            </a:r>
          </a:p>
          <a:p>
            <a:pPr marL="514350" indent="-514350">
              <a:buFont typeface="+mj-lt"/>
              <a:buAutoNum type="arabicPeriod"/>
            </a:pPr>
            <a:r>
              <a:rPr lang="en-US" dirty="0" smtClean="0"/>
              <a:t>Avoid ‘earned value’.</a:t>
            </a:r>
          </a:p>
          <a:p>
            <a:pPr marL="514350" indent="-514350">
              <a:buFont typeface="+mj-lt"/>
              <a:buAutoNum type="arabicPeriod"/>
            </a:pPr>
            <a:r>
              <a:rPr lang="en-US" dirty="0" smtClean="0"/>
              <a:t>Avoid keeping two sets of books.</a:t>
            </a:r>
            <a:endParaRPr lang="en-US" dirty="0"/>
          </a:p>
        </p:txBody>
      </p:sp>
    </p:spTree>
    <p:extLst>
      <p:ext uri="{BB962C8B-B14F-4D97-AF65-F5344CB8AC3E}">
        <p14:creationId xmlns:p14="http://schemas.microsoft.com/office/powerpoint/2010/main" val="27008631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…in closing.</a:t>
            </a:r>
            <a:endParaRPr lang="en-US" dirty="0"/>
          </a:p>
        </p:txBody>
      </p:sp>
    </p:spTree>
    <p:extLst>
      <p:ext uri="{BB962C8B-B14F-4D97-AF65-F5344CB8AC3E}">
        <p14:creationId xmlns:p14="http://schemas.microsoft.com/office/powerpoint/2010/main" val="3789950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overview on Clausewitz.</a:t>
            </a:r>
            <a:endParaRPr lang="en-US" dirty="0"/>
          </a:p>
        </p:txBody>
      </p:sp>
      <p:sp>
        <p:nvSpPr>
          <p:cNvPr id="6" name="Rectangle 5"/>
          <p:cNvSpPr/>
          <p:nvPr/>
        </p:nvSpPr>
        <p:spPr>
          <a:xfrm>
            <a:off x="119458" y="3333750"/>
            <a:ext cx="5181600" cy="307777"/>
          </a:xfrm>
          <a:prstGeom prst="rect">
            <a:avLst/>
          </a:prstGeom>
        </p:spPr>
        <p:txBody>
          <a:bodyPr wrap="square">
            <a:spAutoFit/>
          </a:bodyPr>
          <a:lstStyle/>
          <a:p>
            <a:r>
              <a:rPr lang="en-US" sz="1200" dirty="0">
                <a:hlinkClick r:id="rId2"/>
              </a:rPr>
              <a:t>http://</a:t>
            </a:r>
            <a:r>
              <a:rPr lang="en-US" sz="1200" dirty="0" smtClean="0">
                <a:hlinkClick r:id="rId2"/>
              </a:rPr>
              <a:t>www.bbc.co.uk/programmes/b01hl293</a:t>
            </a:r>
            <a:r>
              <a:rPr lang="en-US" sz="1400" dirty="0" smtClean="0"/>
              <a:t> </a:t>
            </a:r>
            <a:endParaRPr lang="en-US" sz="1400" dirty="0"/>
          </a:p>
        </p:txBody>
      </p:sp>
      <p:pic>
        <p:nvPicPr>
          <p:cNvPr id="2050" name="Picture 2" descr="C:\Users\benday\AppData\Local\Temp\SNAGHTML37e7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71550"/>
            <a:ext cx="4922252" cy="413106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90525" y="1085849"/>
            <a:ext cx="2809875" cy="2019301"/>
          </a:xfrm>
        </p:spPr>
        <p:txBody>
          <a:bodyPr/>
          <a:lstStyle/>
          <a:p>
            <a:pPr marL="0" indent="0">
              <a:buNone/>
            </a:pPr>
            <a:r>
              <a:rPr lang="en-US" sz="2400" dirty="0" smtClean="0"/>
              <a:t>“In Our Time”</a:t>
            </a:r>
            <a:br>
              <a:rPr lang="en-US" sz="2400" dirty="0" smtClean="0"/>
            </a:br>
            <a:r>
              <a:rPr lang="en-US" sz="2400" dirty="0" smtClean="0"/>
              <a:t>BBC Radio 4</a:t>
            </a:r>
            <a:br>
              <a:rPr lang="en-US" sz="2400" dirty="0" smtClean="0"/>
            </a:br>
            <a:r>
              <a:rPr lang="en-US" sz="2400" dirty="0" smtClean="0"/>
              <a:t>May 17, 2012</a:t>
            </a:r>
            <a:br>
              <a:rPr lang="en-US" sz="2400" dirty="0" smtClean="0"/>
            </a:br>
            <a:endParaRPr lang="en-US" sz="2400" dirty="0"/>
          </a:p>
        </p:txBody>
      </p:sp>
    </p:spTree>
    <p:extLst>
      <p:ext uri="{BB962C8B-B14F-4D97-AF65-F5344CB8AC3E}">
        <p14:creationId xmlns:p14="http://schemas.microsoft.com/office/powerpoint/2010/main" val="4034608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t>
            </a:r>
            <a:r>
              <a:rPr lang="en-US" dirty="0" smtClean="0"/>
              <a:t>0.02 on SUW</a:t>
            </a:r>
            <a:endParaRPr lang="en-US" dirty="0"/>
          </a:p>
        </p:txBody>
      </p:sp>
      <p:sp>
        <p:nvSpPr>
          <p:cNvPr id="3" name="Text Placeholder 2"/>
          <p:cNvSpPr>
            <a:spLocks noGrp="1"/>
          </p:cNvSpPr>
          <p:nvPr>
            <p:ph type="body" sz="quarter" idx="4294967295"/>
          </p:nvPr>
        </p:nvSpPr>
        <p:spPr>
          <a:xfrm>
            <a:off x="390525" y="1085849"/>
            <a:ext cx="3343275" cy="3543301"/>
          </a:xfrm>
          <a:prstGeom prst="rect">
            <a:avLst/>
          </a:prstGeom>
        </p:spPr>
        <p:txBody>
          <a:bodyPr/>
          <a:lstStyle/>
          <a:p>
            <a:r>
              <a:rPr lang="en-US" sz="2800" dirty="0" smtClean="0"/>
              <a:t>It’s a difficult </a:t>
            </a:r>
            <a:r>
              <a:rPr lang="en-US" sz="2800" dirty="0" smtClean="0"/>
              <a:t>place to </a:t>
            </a:r>
            <a:r>
              <a:rPr lang="en-US" sz="2800" dirty="0" smtClean="0"/>
              <a:t>be.</a:t>
            </a:r>
          </a:p>
          <a:p>
            <a:endParaRPr lang="en-US" sz="2800" dirty="0" smtClean="0"/>
          </a:p>
          <a:p>
            <a:r>
              <a:rPr lang="en-US" sz="2800" dirty="0" smtClean="0"/>
              <a:t>It’s a transitional form.</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466849"/>
            <a:ext cx="4944533" cy="2781300"/>
          </a:xfrm>
          <a:prstGeom prst="rect">
            <a:avLst/>
          </a:prstGeom>
        </p:spPr>
      </p:pic>
    </p:spTree>
    <p:extLst>
      <p:ext uri="{BB962C8B-B14F-4D97-AF65-F5344CB8AC3E}">
        <p14:creationId xmlns:p14="http://schemas.microsoft.com/office/powerpoint/2010/main" val="167819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61950"/>
            <a:ext cx="8839200" cy="609600"/>
          </a:xfrm>
        </p:spPr>
        <p:txBody>
          <a:bodyPr/>
          <a:lstStyle/>
          <a:p>
            <a:r>
              <a:rPr lang="en-US" sz="3600" dirty="0" smtClean="0"/>
              <a:t>The emotional overhead of discussing scope and other issues.</a:t>
            </a:r>
            <a:endParaRPr lang="en-US" dirty="0"/>
          </a:p>
        </p:txBody>
      </p:sp>
      <p:sp>
        <p:nvSpPr>
          <p:cNvPr id="8" name="Content Placeholder 2"/>
          <p:cNvSpPr>
            <a:spLocks noGrp="1"/>
          </p:cNvSpPr>
          <p:nvPr>
            <p:ph idx="1"/>
          </p:nvPr>
        </p:nvSpPr>
        <p:spPr>
          <a:xfrm>
            <a:off x="304800" y="1466849"/>
            <a:ext cx="4800600" cy="2019301"/>
          </a:xfrm>
        </p:spPr>
        <p:txBody>
          <a:bodyPr/>
          <a:lstStyle/>
          <a:p>
            <a:pPr marL="0" indent="0">
              <a:buNone/>
            </a:pPr>
            <a:r>
              <a:rPr lang="en-US" sz="2800" dirty="0" smtClean="0"/>
              <a:t>“Negotiating with Emotion”</a:t>
            </a:r>
            <a:r>
              <a:rPr lang="en-US" sz="2400" dirty="0" smtClean="0"/>
              <a:t> </a:t>
            </a:r>
            <a:br>
              <a:rPr lang="en-US" sz="2400" dirty="0" smtClean="0"/>
            </a:br>
            <a:r>
              <a:rPr lang="en-US" sz="1800" dirty="0" smtClean="0"/>
              <a:t>by Kimberlyn Leary, et al.</a:t>
            </a:r>
            <a:br>
              <a:rPr lang="en-US" sz="1800" dirty="0" smtClean="0"/>
            </a:br>
            <a:r>
              <a:rPr lang="en-US" sz="1800" dirty="0" smtClean="0"/>
              <a:t>Harvard Business Review</a:t>
            </a:r>
            <a:br>
              <a:rPr lang="en-US" sz="1800" dirty="0" smtClean="0"/>
            </a:br>
            <a:r>
              <a:rPr lang="en-US" sz="1800" dirty="0" smtClean="0"/>
              <a:t>January 2013</a:t>
            </a:r>
            <a:r>
              <a:rPr lang="en-US" sz="2400" dirty="0" smtClean="0"/>
              <a:t/>
            </a:r>
            <a:br>
              <a:rPr lang="en-US" sz="2400" dirty="0" smtClean="0"/>
            </a:br>
            <a:r>
              <a:rPr lang="en-US" sz="2400" dirty="0" smtClean="0"/>
              <a:t/>
            </a:r>
            <a:br>
              <a:rPr lang="en-US" sz="2400" dirty="0" smtClean="0"/>
            </a:br>
            <a:endParaRPr lang="en-US" sz="2400" dirty="0"/>
          </a:p>
        </p:txBody>
      </p:sp>
      <p:pic>
        <p:nvPicPr>
          <p:cNvPr id="2" name="Picture 1"/>
          <p:cNvPicPr>
            <a:picLocks noChangeAspect="1"/>
          </p:cNvPicPr>
          <p:nvPr/>
        </p:nvPicPr>
        <p:blipFill>
          <a:blip r:embed="rId2"/>
          <a:stretch>
            <a:fillRect/>
          </a:stretch>
        </p:blipFill>
        <p:spPr>
          <a:xfrm>
            <a:off x="5638800" y="835840"/>
            <a:ext cx="3169960" cy="4099816"/>
          </a:xfrm>
          <a:prstGeom prst="rect">
            <a:avLst/>
          </a:prstGeom>
        </p:spPr>
      </p:pic>
    </p:spTree>
    <p:extLst>
      <p:ext uri="{BB962C8B-B14F-4D97-AF65-F5344CB8AC3E}">
        <p14:creationId xmlns:p14="http://schemas.microsoft.com/office/powerpoint/2010/main" val="1653020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thoughts on letting go.</a:t>
            </a:r>
            <a:endParaRPr lang="en-US" dirty="0"/>
          </a:p>
        </p:txBody>
      </p:sp>
      <p:sp>
        <p:nvSpPr>
          <p:cNvPr id="3" name="Content Placeholder 2"/>
          <p:cNvSpPr>
            <a:spLocks noGrp="1"/>
          </p:cNvSpPr>
          <p:nvPr>
            <p:ph idx="1"/>
          </p:nvPr>
        </p:nvSpPr>
        <p:spPr>
          <a:xfrm>
            <a:off x="152400" y="1123950"/>
            <a:ext cx="4038600" cy="3505200"/>
          </a:xfrm>
        </p:spPr>
        <p:txBody>
          <a:bodyPr/>
          <a:lstStyle/>
          <a:p>
            <a:pPr marL="0" indent="0">
              <a:buNone/>
            </a:pPr>
            <a:r>
              <a:rPr lang="en-US" sz="2800" dirty="0" smtClean="0"/>
              <a:t>“Yes To The Mess: </a:t>
            </a:r>
            <a:br>
              <a:rPr lang="en-US" sz="2800" dirty="0" smtClean="0"/>
            </a:br>
            <a:r>
              <a:rPr lang="en-US" sz="2800" dirty="0" smtClean="0"/>
              <a:t>Surprising Leadership Lessons from Jazz”</a:t>
            </a:r>
            <a:br>
              <a:rPr lang="en-US" sz="2800" dirty="0" smtClean="0"/>
            </a:br>
            <a:r>
              <a:rPr lang="en-US" sz="1400" dirty="0" smtClean="0"/>
              <a:t>by Frank J. Barrett</a:t>
            </a:r>
            <a:br>
              <a:rPr lang="en-US" sz="1400" dirty="0" smtClean="0"/>
            </a:br>
            <a:r>
              <a:rPr lang="en-US" sz="1400" dirty="0" smtClean="0"/>
              <a:t>Harvard Business Review Press</a:t>
            </a: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4724400" y="971550"/>
            <a:ext cx="2667000" cy="4005313"/>
          </a:xfrm>
          <a:prstGeom prst="rect">
            <a:avLst/>
          </a:prstGeom>
        </p:spPr>
      </p:pic>
    </p:spTree>
    <p:extLst>
      <p:ext uri="{BB962C8B-B14F-4D97-AF65-F5344CB8AC3E}">
        <p14:creationId xmlns:p14="http://schemas.microsoft.com/office/powerpoint/2010/main" val="41724730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0"/>
            <a:ext cx="8839200" cy="609600"/>
          </a:xfrm>
        </p:spPr>
        <p:txBody>
          <a:bodyPr/>
          <a:lstStyle/>
          <a:p>
            <a:r>
              <a:rPr lang="en-US" sz="3600" dirty="0" smtClean="0"/>
              <a:t>On leadership style, communication, </a:t>
            </a:r>
            <a:br>
              <a:rPr lang="en-US" sz="3600" dirty="0" smtClean="0"/>
            </a:br>
            <a:r>
              <a:rPr lang="en-US" sz="3600" dirty="0" smtClean="0"/>
              <a:t>and failures.</a:t>
            </a:r>
            <a:endParaRPr lang="en-US" sz="3600" dirty="0"/>
          </a:p>
        </p:txBody>
      </p:sp>
      <p:sp>
        <p:nvSpPr>
          <p:cNvPr id="3" name="Content Placeholder 2"/>
          <p:cNvSpPr>
            <a:spLocks noGrp="1"/>
          </p:cNvSpPr>
          <p:nvPr>
            <p:ph idx="1"/>
          </p:nvPr>
        </p:nvSpPr>
        <p:spPr>
          <a:xfrm>
            <a:off x="152400" y="1200150"/>
            <a:ext cx="3962400" cy="3429000"/>
          </a:xfrm>
        </p:spPr>
        <p:txBody>
          <a:bodyPr/>
          <a:lstStyle/>
          <a:p>
            <a:pPr marL="0" indent="0">
              <a:buNone/>
            </a:pPr>
            <a:r>
              <a:rPr lang="en-US" sz="2400" dirty="0" smtClean="0"/>
              <a:t>“The Generals: American Military Command from World War II to Today”</a:t>
            </a:r>
            <a:br>
              <a:rPr lang="en-US" sz="2400" dirty="0" smtClean="0"/>
            </a:br>
            <a:r>
              <a:rPr lang="en-US" sz="1600" dirty="0" smtClean="0"/>
              <a:t>by Thomas E. Ricks</a:t>
            </a: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5029200" y="779678"/>
            <a:ext cx="2734329" cy="4150711"/>
          </a:xfrm>
          <a:prstGeom prst="rect">
            <a:avLst/>
          </a:prstGeom>
        </p:spPr>
      </p:pic>
    </p:spTree>
    <p:extLst>
      <p:ext uri="{BB962C8B-B14F-4D97-AF65-F5344CB8AC3E}">
        <p14:creationId xmlns:p14="http://schemas.microsoft.com/office/powerpoint/2010/main" val="372749909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90525" y="1085849"/>
            <a:ext cx="8361760" cy="3508653"/>
          </a:xfrm>
        </p:spPr>
        <p:txBody>
          <a:bodyPr/>
          <a:lstStyle/>
          <a:p>
            <a:r>
              <a:rPr lang="en-US" sz="2400" dirty="0"/>
              <a:t>SUW can be awkward</a:t>
            </a:r>
          </a:p>
          <a:p>
            <a:r>
              <a:rPr lang="en-US" sz="2400" dirty="0"/>
              <a:t>There can be trust problems</a:t>
            </a:r>
          </a:p>
          <a:p>
            <a:r>
              <a:rPr lang="en-US" sz="2400" dirty="0"/>
              <a:t>Use </a:t>
            </a:r>
            <a:r>
              <a:rPr lang="en-US" sz="2400" dirty="0" smtClean="0"/>
              <a:t>Scrum/Agile </a:t>
            </a:r>
            <a:r>
              <a:rPr lang="en-US" sz="2400" dirty="0"/>
              <a:t>to detect problems</a:t>
            </a:r>
          </a:p>
          <a:p>
            <a:endParaRPr lang="en-US" sz="2400" dirty="0"/>
          </a:p>
          <a:p>
            <a:r>
              <a:rPr lang="en-US" sz="2400" dirty="0"/>
              <a:t>TFS &amp; Project Server helps </a:t>
            </a:r>
            <a:br>
              <a:rPr lang="en-US" sz="2400" dirty="0"/>
            </a:br>
            <a:r>
              <a:rPr lang="en-US" sz="2400" dirty="0"/>
              <a:t>Project Management Impedance Mismatch</a:t>
            </a:r>
          </a:p>
          <a:p>
            <a:endParaRPr lang="en-US" sz="2400" dirty="0"/>
          </a:p>
          <a:p>
            <a:r>
              <a:rPr lang="en-US" sz="2400" dirty="0"/>
              <a:t>Transparency is the key</a:t>
            </a:r>
          </a:p>
          <a:p>
            <a:endParaRPr lang="en-US" sz="2400" dirty="0"/>
          </a:p>
        </p:txBody>
      </p:sp>
    </p:spTree>
    <p:extLst>
      <p:ext uri="{BB962C8B-B14F-4D97-AF65-F5344CB8AC3E}">
        <p14:creationId xmlns:p14="http://schemas.microsoft.com/office/powerpoint/2010/main" val="994227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 last questions?</a:t>
            </a:r>
            <a:endParaRPr lang="en-US" dirty="0"/>
          </a:p>
        </p:txBody>
      </p:sp>
    </p:spTree>
    <p:extLst>
      <p:ext uri="{BB962C8B-B14F-4D97-AF65-F5344CB8AC3E}">
        <p14:creationId xmlns:p14="http://schemas.microsoft.com/office/powerpoint/2010/main" val="355025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endayLogo"/>
          <p:cNvPicPr>
            <a:picLocks noChangeAspect="1" noChangeArrowheads="1"/>
          </p:cNvPicPr>
          <p:nvPr/>
        </p:nvPicPr>
        <p:blipFill>
          <a:blip r:embed="rId2"/>
          <a:srcRect/>
          <a:stretch>
            <a:fillRect/>
          </a:stretch>
        </p:blipFill>
        <p:spPr bwMode="auto">
          <a:xfrm>
            <a:off x="2046511" y="2642724"/>
            <a:ext cx="4811489" cy="971550"/>
          </a:xfrm>
          <a:prstGeom prst="rect">
            <a:avLst/>
          </a:prstGeom>
          <a:noFill/>
          <a:ln w="9525">
            <a:noFill/>
            <a:miter lim="800000"/>
            <a:headEnd/>
            <a:tailEnd/>
          </a:ln>
        </p:spPr>
      </p:pic>
      <p:sp>
        <p:nvSpPr>
          <p:cNvPr id="7" name="Title 6"/>
          <p:cNvSpPr>
            <a:spLocks noGrp="1"/>
          </p:cNvSpPr>
          <p:nvPr>
            <p:ph type="title"/>
          </p:nvPr>
        </p:nvSpPr>
        <p:spPr>
          <a:xfrm>
            <a:off x="390525" y="1885950"/>
            <a:ext cx="8361760" cy="457049"/>
          </a:xfrm>
        </p:spPr>
        <p:txBody>
          <a:bodyPr/>
          <a:lstStyle/>
          <a:p>
            <a:r>
              <a:rPr lang="en-US" dirty="0" smtClean="0"/>
              <a:t>Thank you.</a:t>
            </a:r>
            <a:endParaRPr lang="en-US" dirty="0"/>
          </a:p>
        </p:txBody>
      </p:sp>
      <p:sp>
        <p:nvSpPr>
          <p:cNvPr id="8" name="Rectangle 7"/>
          <p:cNvSpPr/>
          <p:nvPr/>
        </p:nvSpPr>
        <p:spPr>
          <a:xfrm>
            <a:off x="2702979" y="3771900"/>
            <a:ext cx="3780650" cy="300082"/>
          </a:xfrm>
          <a:prstGeom prst="rect">
            <a:avLst/>
          </a:prstGeom>
        </p:spPr>
        <p:txBody>
          <a:bodyPr wrap="none">
            <a:spAutoFit/>
          </a:bodyPr>
          <a:lstStyle/>
          <a:p>
            <a:r>
              <a:rPr lang="en-US" sz="1350" dirty="0">
                <a:latin typeface="Segoe UI" pitchFamily="34" charset="0"/>
                <a:ea typeface="Segoe UI" pitchFamily="34" charset="0"/>
                <a:cs typeface="Segoe UI" pitchFamily="34" charset="0"/>
                <a:hlinkClick r:id="rId3"/>
              </a:rPr>
              <a:t>http://www.benday.com</a:t>
            </a:r>
            <a:r>
              <a:rPr lang="en-US" sz="1350" dirty="0">
                <a:latin typeface="Segoe UI" pitchFamily="34" charset="0"/>
                <a:ea typeface="Segoe UI" pitchFamily="34" charset="0"/>
                <a:cs typeface="Segoe UI" pitchFamily="34" charset="0"/>
              </a:rPr>
              <a:t> | </a:t>
            </a:r>
            <a:r>
              <a:rPr lang="en-US" sz="1350" dirty="0">
                <a:latin typeface="Segoe UI" pitchFamily="34" charset="0"/>
                <a:ea typeface="Segoe UI" pitchFamily="34" charset="0"/>
                <a:cs typeface="Segoe UI" pitchFamily="34" charset="0"/>
                <a:hlinkClick r:id="rId4"/>
              </a:rPr>
              <a:t>benday@benday.com</a:t>
            </a:r>
            <a:endParaRPr lang="en-US" sz="135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6040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521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072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525" y="2171701"/>
            <a:ext cx="8361760" cy="914096"/>
          </a:xfrm>
        </p:spPr>
        <p:txBody>
          <a:bodyPr/>
          <a:lstStyle/>
          <a:p>
            <a:r>
              <a:rPr lang="en-US" dirty="0" smtClean="0"/>
              <a:t>…and now a quote by a leading </a:t>
            </a:r>
            <a:br>
              <a:rPr lang="en-US" dirty="0" smtClean="0"/>
            </a:br>
            <a:r>
              <a:rPr lang="en-US" dirty="0" smtClean="0"/>
              <a:t>project management expert.</a:t>
            </a:r>
            <a:endParaRPr lang="en-US" dirty="0"/>
          </a:p>
        </p:txBody>
      </p:sp>
    </p:spTree>
    <p:extLst>
      <p:ext uri="{BB962C8B-B14F-4D97-AF65-F5344CB8AC3E}">
        <p14:creationId xmlns:p14="http://schemas.microsoft.com/office/powerpoint/2010/main" val="1125922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73864"/>
            <a:ext cx="4400550" cy="1655036"/>
          </a:xfrm>
        </p:spPr>
        <p:txBody>
          <a:bodyPr/>
          <a:lstStyle/>
          <a:p>
            <a:r>
              <a:rPr lang="en-US" dirty="0" smtClean="0"/>
              <a:t>“You can drive with your feet.  It doesn’t mean it’s a good idea.” *</a:t>
            </a:r>
            <a:endParaRPr lang="en-US" dirty="0"/>
          </a:p>
        </p:txBody>
      </p:sp>
      <p:pic>
        <p:nvPicPr>
          <p:cNvPr id="3" name="Picture 2" descr="http://2.bp.blogspot.com/_KDvzKXcML4E/SxJIa8hy6kI/AAAAAAAABy8/FFdSA-dNgsU/s1600/ChrisRock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00100"/>
            <a:ext cx="3510869" cy="3433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324350"/>
            <a:ext cx="1436547" cy="346249"/>
          </a:xfrm>
          <a:prstGeom prst="rect">
            <a:avLst/>
          </a:prstGeom>
          <a:noFill/>
        </p:spPr>
        <p:txBody>
          <a:bodyPr wrap="none" lIns="68580" tIns="68580" rIns="68580" bIns="68580" rtlCol="0">
            <a:spAutoFit/>
          </a:bodyPr>
          <a:lstStyle/>
          <a:p>
            <a:pPr>
              <a:lnSpc>
                <a:spcPct val="90000"/>
              </a:lnSpc>
              <a:spcBef>
                <a:spcPct val="20000"/>
              </a:spcBef>
              <a:buSzPct val="90000"/>
            </a:pPr>
            <a:r>
              <a:rPr lang="en-US" sz="1500" dirty="0">
                <a:solidFill>
                  <a:schemeClr val="tx1">
                    <a:alpha val="99000"/>
                  </a:schemeClr>
                </a:solidFill>
              </a:rPr>
              <a:t>* - </a:t>
            </a:r>
            <a:r>
              <a:rPr lang="en-US" sz="1500" i="1" dirty="0">
                <a:solidFill>
                  <a:schemeClr val="tx1">
                    <a:alpha val="99000"/>
                  </a:schemeClr>
                </a:solidFill>
              </a:rPr>
              <a:t>paraphrased</a:t>
            </a:r>
          </a:p>
        </p:txBody>
      </p:sp>
    </p:spTree>
    <p:extLst>
      <p:ext uri="{BB962C8B-B14F-4D97-AF65-F5344CB8AC3E}">
        <p14:creationId xmlns:p14="http://schemas.microsoft.com/office/powerpoint/2010/main" val="410261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2114551"/>
            <a:ext cx="8361760" cy="914096"/>
          </a:xfrm>
        </p:spPr>
        <p:txBody>
          <a:bodyPr/>
          <a:lstStyle/>
          <a:p>
            <a:r>
              <a:rPr lang="en-US" dirty="0" smtClean="0"/>
              <a:t>So what do you do if your </a:t>
            </a:r>
            <a:br>
              <a:rPr lang="en-US" dirty="0" smtClean="0"/>
            </a:br>
            <a:r>
              <a:rPr lang="en-US" dirty="0" smtClean="0"/>
              <a:t>company does SUW?</a:t>
            </a:r>
            <a:endParaRPr lang="en-US" dirty="0"/>
          </a:p>
        </p:txBody>
      </p:sp>
    </p:spTree>
    <p:extLst>
      <p:ext uri="{BB962C8B-B14F-4D97-AF65-F5344CB8AC3E}">
        <p14:creationId xmlns:p14="http://schemas.microsoft.com/office/powerpoint/2010/main" val="1128557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 options.</a:t>
            </a:r>
            <a:endParaRPr lang="en-US" dirty="0"/>
          </a:p>
        </p:txBody>
      </p:sp>
      <p:sp>
        <p:nvSpPr>
          <p:cNvPr id="4" name="Text Placeholder 3"/>
          <p:cNvSpPr>
            <a:spLocks noGrp="1"/>
          </p:cNvSpPr>
          <p:nvPr>
            <p:ph type="body" sz="quarter" idx="4294967295"/>
          </p:nvPr>
        </p:nvSpPr>
        <p:spPr>
          <a:xfrm>
            <a:off x="390525" y="1085849"/>
            <a:ext cx="8361760" cy="1855893"/>
          </a:xfrm>
          <a:prstGeom prst="rect">
            <a:avLst/>
          </a:prstGeom>
        </p:spPr>
        <p:txBody>
          <a:bodyPr/>
          <a:lstStyle/>
          <a:p>
            <a:pPr marL="385763" indent="-385763">
              <a:buFont typeface="+mj-lt"/>
              <a:buAutoNum type="arabicPeriod"/>
            </a:pPr>
            <a:r>
              <a:rPr lang="en-US" dirty="0"/>
              <a:t>Quit in protest.  Get a new job.</a:t>
            </a:r>
          </a:p>
          <a:p>
            <a:pPr marL="385763" indent="-385763">
              <a:buFont typeface="+mj-lt"/>
              <a:buAutoNum type="arabicPeriod"/>
            </a:pPr>
            <a:r>
              <a:rPr lang="en-US" dirty="0"/>
              <a:t>Try to make it work.</a:t>
            </a:r>
          </a:p>
          <a:p>
            <a:pPr lvl="1"/>
            <a:r>
              <a:rPr lang="en-US" dirty="0"/>
              <a:t>Someone else is paying.</a:t>
            </a:r>
          </a:p>
          <a:p>
            <a:pPr lvl="1"/>
            <a:r>
              <a:rPr lang="en-US" dirty="0" smtClean="0"/>
              <a:t>Make </a:t>
            </a:r>
            <a:r>
              <a:rPr lang="en-US" dirty="0"/>
              <a:t>informed decisions</a:t>
            </a:r>
            <a:r>
              <a:rPr lang="en-US" dirty="0" smtClean="0"/>
              <a:t>.</a:t>
            </a:r>
          </a:p>
          <a:p>
            <a:pPr lvl="1"/>
            <a:r>
              <a:rPr lang="en-US" dirty="0" smtClean="0"/>
              <a:t>Lead the transition.</a:t>
            </a:r>
            <a:endParaRPr lang="en-US" dirty="0"/>
          </a:p>
          <a:p>
            <a:endParaRPr lang="en-US" dirty="0"/>
          </a:p>
        </p:txBody>
      </p:sp>
    </p:spTree>
    <p:extLst>
      <p:ext uri="{BB962C8B-B14F-4D97-AF65-F5344CB8AC3E}">
        <p14:creationId xmlns:p14="http://schemas.microsoft.com/office/powerpoint/2010/main" val="76705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for this talk</a:t>
            </a:r>
            <a:endParaRPr lang="en-US" dirty="0"/>
          </a:p>
        </p:txBody>
      </p:sp>
      <p:sp>
        <p:nvSpPr>
          <p:cNvPr id="3" name="Text Placeholder 2"/>
          <p:cNvSpPr>
            <a:spLocks noGrp="1"/>
          </p:cNvSpPr>
          <p:nvPr>
            <p:ph type="body" sz="quarter" idx="4294967295"/>
          </p:nvPr>
        </p:nvSpPr>
        <p:spPr>
          <a:xfrm>
            <a:off x="390525" y="1085849"/>
            <a:ext cx="8361760" cy="1144929"/>
          </a:xfrm>
          <a:prstGeom prst="rect">
            <a:avLst/>
          </a:prstGeom>
        </p:spPr>
        <p:txBody>
          <a:bodyPr/>
          <a:lstStyle/>
          <a:p>
            <a:r>
              <a:rPr lang="en-US" dirty="0" smtClean="0"/>
              <a:t>Be practical</a:t>
            </a:r>
          </a:p>
          <a:p>
            <a:r>
              <a:rPr lang="en-US" dirty="0" smtClean="0"/>
              <a:t>Try to see both sides</a:t>
            </a:r>
          </a:p>
          <a:p>
            <a:r>
              <a:rPr lang="en-US" dirty="0" smtClean="0"/>
              <a:t>Acknowledge that change takes time</a:t>
            </a:r>
            <a:endParaRPr lang="en-US" dirty="0"/>
          </a:p>
        </p:txBody>
      </p:sp>
    </p:spTree>
    <p:extLst>
      <p:ext uri="{BB962C8B-B14F-4D97-AF65-F5344CB8AC3E}">
        <p14:creationId xmlns:p14="http://schemas.microsoft.com/office/powerpoint/2010/main" val="179584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Comparisons &amp; Motivations.</a:t>
            </a:r>
            <a:endParaRPr lang="en-US" dirty="0"/>
          </a:p>
        </p:txBody>
      </p:sp>
    </p:spTree>
    <p:extLst>
      <p:ext uri="{BB962C8B-B14F-4D97-AF65-F5344CB8AC3E}">
        <p14:creationId xmlns:p14="http://schemas.microsoft.com/office/powerpoint/2010/main" val="400561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Waterfall vs. Scrum</a:t>
            </a:r>
            <a:endParaRPr lang="en-US" dirty="0"/>
          </a:p>
        </p:txBody>
      </p:sp>
      <p:sp>
        <p:nvSpPr>
          <p:cNvPr id="3" name="Text Placeholder 2"/>
          <p:cNvSpPr>
            <a:spLocks noGrp="1"/>
          </p:cNvSpPr>
          <p:nvPr>
            <p:ph type="body" sz="quarter" idx="4294967295"/>
          </p:nvPr>
        </p:nvSpPr>
        <p:spPr>
          <a:xfrm>
            <a:off x="390525" y="1085850"/>
            <a:ext cx="8361760" cy="1480171"/>
          </a:xfrm>
          <a:prstGeom prst="rect">
            <a:avLst/>
          </a:prstGeo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94892979"/>
              </p:ext>
            </p:extLst>
          </p:nvPr>
        </p:nvGraphicFramePr>
        <p:xfrm>
          <a:off x="342900" y="971550"/>
          <a:ext cx="8458200" cy="4093228"/>
        </p:xfrm>
        <a:graphic>
          <a:graphicData uri="http://schemas.openxmlformats.org/drawingml/2006/table">
            <a:tbl>
              <a:tblPr firstRow="1" bandRow="1">
                <a:tableStyleId>{5C22544A-7EE6-4342-B048-85BDC9FD1C3A}</a:tableStyleId>
              </a:tblPr>
              <a:tblGrid>
                <a:gridCol w="4229100"/>
                <a:gridCol w="4229100"/>
              </a:tblGrid>
              <a:tr h="423071">
                <a:tc>
                  <a:txBody>
                    <a:bodyPr/>
                    <a:lstStyle/>
                    <a:p>
                      <a:r>
                        <a:rPr lang="en-US" sz="1400" dirty="0" smtClean="0"/>
                        <a:t>Waterfall</a:t>
                      </a:r>
                      <a:endParaRPr lang="en-US" sz="1400" dirty="0"/>
                    </a:p>
                  </a:txBody>
                  <a:tcPr marL="68580" marR="68580" marT="34290" marB="34290"/>
                </a:tc>
                <a:tc>
                  <a:txBody>
                    <a:bodyPr/>
                    <a:lstStyle/>
                    <a:p>
                      <a:r>
                        <a:rPr lang="en-US" sz="1400" dirty="0" smtClean="0"/>
                        <a:t>Scrum / Agile</a:t>
                      </a:r>
                      <a:endParaRPr lang="en-US" sz="1400" dirty="0"/>
                    </a:p>
                  </a:txBody>
                  <a:tcPr marL="68580" marR="68580" marT="34290" marB="34290"/>
                </a:tc>
              </a:tr>
              <a:tr h="423071">
                <a:tc>
                  <a:txBody>
                    <a:bodyPr/>
                    <a:lstStyle/>
                    <a:p>
                      <a:r>
                        <a:rPr lang="en-US" sz="1400" dirty="0" smtClean="0"/>
                        <a:t>Requirements docs</a:t>
                      </a:r>
                      <a:endParaRPr lang="en-US" sz="1400" dirty="0"/>
                    </a:p>
                  </a:txBody>
                  <a:tcPr marL="68580" marR="68580" marT="34290" marB="34290"/>
                </a:tc>
                <a:tc>
                  <a:txBody>
                    <a:bodyPr/>
                    <a:lstStyle/>
                    <a:p>
                      <a:r>
                        <a:rPr lang="en-US" sz="1400" dirty="0" smtClean="0"/>
                        <a:t>Just-in-time, informal requirements</a:t>
                      </a:r>
                    </a:p>
                  </a:txBody>
                  <a:tcPr marL="68580" marR="68580" marT="34290" marB="34290"/>
                </a:tc>
              </a:tr>
              <a:tr h="423071">
                <a:tc>
                  <a:txBody>
                    <a:bodyPr/>
                    <a:lstStyle/>
                    <a:p>
                      <a:r>
                        <a:rPr lang="en-US" sz="1400" dirty="0" smtClean="0"/>
                        <a:t>Occasional</a:t>
                      </a:r>
                      <a:r>
                        <a:rPr lang="en-US" sz="1400" baseline="0" dirty="0" smtClean="0"/>
                        <a:t> “customer” involvement</a:t>
                      </a:r>
                      <a:endParaRPr lang="en-US" sz="1400" dirty="0"/>
                    </a:p>
                  </a:txBody>
                  <a:tcPr marL="68580" marR="68580" marT="34290" marB="34290"/>
                </a:tc>
                <a:tc>
                  <a:txBody>
                    <a:bodyPr/>
                    <a:lstStyle/>
                    <a:p>
                      <a:r>
                        <a:rPr lang="en-US" sz="1400" dirty="0" smtClean="0"/>
                        <a:t>Frequent “customer”</a:t>
                      </a:r>
                      <a:r>
                        <a:rPr lang="en-US" sz="1400" baseline="0" dirty="0" smtClean="0"/>
                        <a:t> involvement</a:t>
                      </a:r>
                      <a:endParaRPr lang="en-US" sz="1400" dirty="0"/>
                    </a:p>
                  </a:txBody>
                  <a:tcPr marL="68580" marR="68580" marT="34290" marB="34290"/>
                </a:tc>
              </a:tr>
              <a:tr h="559587">
                <a:tc>
                  <a:txBody>
                    <a:bodyPr/>
                    <a:lstStyle/>
                    <a:p>
                      <a:r>
                        <a:rPr lang="en-US" sz="1400" dirty="0" smtClean="0"/>
                        <a:t>Start-to-finish Project Plan</a:t>
                      </a:r>
                      <a:endParaRPr lang="en-US" sz="1400" dirty="0"/>
                    </a:p>
                  </a:txBody>
                  <a:tcPr marL="68580" marR="68580" marT="34290" marB="34290"/>
                </a:tc>
                <a:tc>
                  <a:txBody>
                    <a:bodyPr/>
                    <a:lstStyle/>
                    <a:p>
                      <a:r>
                        <a:rPr lang="en-US" sz="1400" dirty="0" smtClean="0"/>
                        <a:t>Product Backlog</a:t>
                      </a:r>
                      <a:r>
                        <a:rPr lang="en-US" sz="1400" dirty="0" smtClean="0"/>
                        <a:t>.  Plan </a:t>
                      </a:r>
                      <a:r>
                        <a:rPr lang="en-US" sz="1400" dirty="0" smtClean="0"/>
                        <a:t>for Sprint. </a:t>
                      </a:r>
                      <a:r>
                        <a:rPr lang="en-US" sz="1400" baseline="0" dirty="0" smtClean="0"/>
                        <a:t> </a:t>
                      </a:r>
                      <a:r>
                        <a:rPr lang="en-US" sz="1400" baseline="0" dirty="0" smtClean="0"/>
                        <a:t/>
                      </a:r>
                      <a:br>
                        <a:rPr lang="en-US" sz="1400" baseline="0" dirty="0" smtClean="0"/>
                      </a:br>
                      <a:r>
                        <a:rPr lang="en-US" sz="1400" baseline="0" dirty="0" smtClean="0"/>
                        <a:t>Details are sketchy </a:t>
                      </a:r>
                      <a:r>
                        <a:rPr lang="en-US" sz="1400" baseline="0" dirty="0" smtClean="0"/>
                        <a:t>beyond that</a:t>
                      </a:r>
                      <a:r>
                        <a:rPr lang="en-US" sz="1400" baseline="0" dirty="0" smtClean="0"/>
                        <a:t>.  </a:t>
                      </a:r>
                      <a:br>
                        <a:rPr lang="en-US" sz="1400" baseline="0" dirty="0" smtClean="0"/>
                      </a:br>
                      <a:r>
                        <a:rPr lang="en-US" sz="1400" baseline="0" dirty="0" smtClean="0"/>
                        <a:t>Priorities shift based on new data.</a:t>
                      </a:r>
                      <a:endParaRPr lang="en-US" sz="1400" dirty="0"/>
                    </a:p>
                  </a:txBody>
                  <a:tcPr marL="68580" marR="68580" marT="34290" marB="34290"/>
                </a:tc>
              </a:tr>
              <a:tr h="423071">
                <a:tc>
                  <a:txBody>
                    <a:bodyPr/>
                    <a:lstStyle/>
                    <a:p>
                      <a:r>
                        <a:rPr lang="en-US" sz="1400" dirty="0" smtClean="0"/>
                        <a:t>Tasks are assigned</a:t>
                      </a:r>
                      <a:endParaRPr lang="en-US" sz="1400" dirty="0"/>
                    </a:p>
                  </a:txBody>
                  <a:tcPr marL="68580" marR="68580" marT="34290" marB="34290"/>
                </a:tc>
                <a:tc>
                  <a:txBody>
                    <a:bodyPr/>
                    <a:lstStyle/>
                    <a:p>
                      <a:r>
                        <a:rPr lang="en-US" sz="1400" dirty="0" smtClean="0"/>
                        <a:t>Assigned tasks are a bottleneck</a:t>
                      </a:r>
                      <a:endParaRPr lang="en-US" sz="1400" dirty="0"/>
                    </a:p>
                  </a:txBody>
                  <a:tcPr marL="68580" marR="68580" marT="34290" marB="34290"/>
                </a:tc>
              </a:tr>
              <a:tr h="423071">
                <a:tc>
                  <a:txBody>
                    <a:bodyPr/>
                    <a:lstStyle/>
                    <a:p>
                      <a:r>
                        <a:rPr lang="en-US" sz="1400" dirty="0" smtClean="0"/>
                        <a:t>Potentially large team size</a:t>
                      </a:r>
                      <a:endParaRPr lang="en-US" sz="1400" dirty="0"/>
                    </a:p>
                  </a:txBody>
                  <a:tcPr marL="68580" marR="68580" marT="34290" marB="34290"/>
                </a:tc>
                <a:tc>
                  <a:txBody>
                    <a:bodyPr/>
                    <a:lstStyle/>
                    <a:p>
                      <a:r>
                        <a:rPr lang="en-US" sz="1400" dirty="0" smtClean="0"/>
                        <a:t>Teams of 3 – 9 people</a:t>
                      </a:r>
                      <a:endParaRPr lang="en-US" sz="1400" dirty="0"/>
                    </a:p>
                  </a:txBody>
                  <a:tcPr marL="68580" marR="68580" marT="34290" marB="34290"/>
                </a:tc>
              </a:tr>
              <a:tr h="423071">
                <a:tc>
                  <a:txBody>
                    <a:bodyPr/>
                    <a:lstStyle/>
                    <a:p>
                      <a:r>
                        <a:rPr lang="en-US" sz="1400" dirty="0" smtClean="0"/>
                        <a:t>Multiple phases, eventual</a:t>
                      </a:r>
                      <a:r>
                        <a:rPr lang="en-US" sz="1400" baseline="0" dirty="0" smtClean="0"/>
                        <a:t> delivery</a:t>
                      </a:r>
                      <a:endParaRPr lang="en-US" sz="1400" dirty="0"/>
                    </a:p>
                  </a:txBody>
                  <a:tcPr marL="68580" marR="68580" marT="34290" marB="34290"/>
                </a:tc>
                <a:tc>
                  <a:txBody>
                    <a:bodyPr/>
                    <a:lstStyle/>
                    <a:p>
                      <a:r>
                        <a:rPr lang="en-US" sz="1400" dirty="0" smtClean="0"/>
                        <a:t>Working software</a:t>
                      </a:r>
                      <a:r>
                        <a:rPr lang="en-US" sz="1400" baseline="0" dirty="0" smtClean="0"/>
                        <a:t> each </a:t>
                      </a:r>
                      <a:r>
                        <a:rPr lang="en-US" sz="1400" baseline="0" dirty="0" smtClean="0"/>
                        <a:t>Sprint / Iteration</a:t>
                      </a:r>
                      <a:endParaRPr lang="en-US" sz="1400" dirty="0"/>
                    </a:p>
                  </a:txBody>
                  <a:tcPr marL="68580" marR="68580" marT="34290" marB="34290"/>
                </a:tc>
              </a:tr>
              <a:tr h="423071">
                <a:tc>
                  <a:txBody>
                    <a:bodyPr/>
                    <a:lstStyle/>
                    <a:p>
                      <a:r>
                        <a:rPr lang="en-US" sz="1400" dirty="0" smtClean="0"/>
                        <a:t>Resistant</a:t>
                      </a:r>
                      <a:r>
                        <a:rPr lang="en-US" sz="1400" baseline="0" dirty="0" smtClean="0"/>
                        <a:t> to change</a:t>
                      </a:r>
                      <a:endParaRPr lang="en-US" sz="1400" dirty="0"/>
                    </a:p>
                  </a:txBody>
                  <a:tcPr marL="68580" marR="68580" marT="34290" marB="34290"/>
                </a:tc>
                <a:tc>
                  <a:txBody>
                    <a:bodyPr/>
                    <a:lstStyle/>
                    <a:p>
                      <a:r>
                        <a:rPr lang="en-US" sz="1400" dirty="0" smtClean="0"/>
                        <a:t>Change is expected</a:t>
                      </a:r>
                      <a:endParaRPr lang="en-US" sz="1400" dirty="0"/>
                    </a:p>
                  </a:txBody>
                  <a:tcPr marL="68580" marR="68580" marT="34290" marB="34290"/>
                </a:tc>
              </a:tr>
              <a:tr h="423071">
                <a:tc>
                  <a:txBody>
                    <a:bodyPr/>
                    <a:lstStyle/>
                    <a:p>
                      <a:r>
                        <a:rPr lang="en-US" sz="1400" dirty="0" smtClean="0"/>
                        <a:t>Contract</a:t>
                      </a:r>
                      <a:r>
                        <a:rPr lang="en-US" sz="1400" baseline="0" dirty="0" smtClean="0"/>
                        <a:t> says what we build, deliver</a:t>
                      </a:r>
                      <a:endParaRPr lang="en-US" sz="1400" dirty="0"/>
                    </a:p>
                  </a:txBody>
                  <a:tcPr marL="68580" marR="68580" marT="34290" marB="34290"/>
                </a:tc>
                <a:tc>
                  <a:txBody>
                    <a:bodyPr/>
                    <a:lstStyle/>
                    <a:p>
                      <a:r>
                        <a:rPr lang="en-US" sz="1400" dirty="0" smtClean="0"/>
                        <a:t>Contract is a lot</a:t>
                      </a:r>
                      <a:r>
                        <a:rPr lang="en-US" sz="1400" baseline="0" dirty="0" smtClean="0"/>
                        <a:t> closer to T&amp;E</a:t>
                      </a:r>
                      <a:endParaRPr lang="en-US" sz="1400" dirty="0"/>
                    </a:p>
                  </a:txBody>
                  <a:tcPr marL="68580" marR="68580" marT="34290" marB="34290"/>
                </a:tc>
              </a:tr>
            </a:tbl>
          </a:graphicData>
        </a:graphic>
      </p:graphicFrame>
    </p:spTree>
    <p:extLst>
      <p:ext uri="{BB962C8B-B14F-4D97-AF65-F5344CB8AC3E}">
        <p14:creationId xmlns:p14="http://schemas.microsoft.com/office/powerpoint/2010/main" val="110243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Waterfall?</a:t>
            </a:r>
            <a:endParaRPr lang="en-US" dirty="0"/>
          </a:p>
        </p:txBody>
      </p:sp>
      <p:sp>
        <p:nvSpPr>
          <p:cNvPr id="3" name="Text Placeholder 2"/>
          <p:cNvSpPr>
            <a:spLocks noGrp="1"/>
          </p:cNvSpPr>
          <p:nvPr>
            <p:ph idx="1"/>
          </p:nvPr>
        </p:nvSpPr>
        <p:spPr>
          <a:prstGeom prst="rect">
            <a:avLst/>
          </a:prstGeom>
        </p:spPr>
        <p:txBody>
          <a:bodyPr/>
          <a:lstStyle/>
          <a:p>
            <a:r>
              <a:rPr lang="en-US" sz="2400" dirty="0" smtClean="0"/>
              <a:t>Comes naturally</a:t>
            </a:r>
          </a:p>
          <a:p>
            <a:r>
              <a:rPr lang="en-US" sz="2400" dirty="0" smtClean="0"/>
              <a:t>Feels good</a:t>
            </a:r>
          </a:p>
          <a:p>
            <a:pPr lvl="1"/>
            <a:r>
              <a:rPr lang="en-US" sz="2000" dirty="0" smtClean="0"/>
              <a:t>We’ve got a plan.</a:t>
            </a:r>
          </a:p>
          <a:p>
            <a:pPr lvl="1"/>
            <a:r>
              <a:rPr lang="en-US" sz="2000" dirty="0" smtClean="0"/>
              <a:t>We’ve got dates.</a:t>
            </a:r>
          </a:p>
          <a:p>
            <a:pPr lvl="1"/>
            <a:r>
              <a:rPr lang="en-US" sz="2000" dirty="0" smtClean="0"/>
              <a:t>What could possibly go wrong?</a:t>
            </a:r>
          </a:p>
          <a:p>
            <a:r>
              <a:rPr lang="en-US" sz="2400" dirty="0" smtClean="0"/>
              <a:t>Helps managers manage</a:t>
            </a:r>
          </a:p>
          <a:p>
            <a:r>
              <a:rPr lang="en-US" sz="2400" dirty="0" smtClean="0"/>
              <a:t>Pin down what’s going to be built</a:t>
            </a:r>
          </a:p>
          <a:p>
            <a:r>
              <a:rPr lang="en-US" sz="2400" dirty="0" smtClean="0"/>
              <a:t>Minimize uncertainty</a:t>
            </a:r>
          </a:p>
          <a:p>
            <a:endParaRPr lang="en-US" dirty="0"/>
          </a:p>
        </p:txBody>
      </p:sp>
    </p:spTree>
    <p:extLst>
      <p:ext uri="{BB962C8B-B14F-4D97-AF65-F5344CB8AC3E}">
        <p14:creationId xmlns:p14="http://schemas.microsoft.com/office/powerpoint/2010/main" val="208747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Agile Under a Waterfall</a:t>
            </a:r>
            <a:endParaRPr lang="en-US" dirty="0">
              <a:latin typeface="+mj-lt"/>
            </a:endParaRPr>
          </a:p>
        </p:txBody>
      </p:sp>
      <p:sp>
        <p:nvSpPr>
          <p:cNvPr id="3" name="Subtitle 2"/>
          <p:cNvSpPr>
            <a:spLocks noGrp="1"/>
          </p:cNvSpPr>
          <p:nvPr>
            <p:ph type="subTitle" idx="1"/>
          </p:nvPr>
        </p:nvSpPr>
        <p:spPr/>
        <p:txBody>
          <a:bodyPr/>
          <a:lstStyle/>
          <a:p>
            <a:r>
              <a:rPr lang="en-US" dirty="0" smtClean="0">
                <a:latin typeface="+mj-lt"/>
              </a:rPr>
              <a:t>Benjamin Day</a:t>
            </a:r>
            <a:br>
              <a:rPr lang="en-US" dirty="0" smtClean="0">
                <a:latin typeface="+mj-lt"/>
              </a:rPr>
            </a:br>
            <a:r>
              <a:rPr lang="en-US" dirty="0" smtClean="0">
                <a:latin typeface="+mj-lt"/>
              </a:rPr>
              <a:t>benday.com </a:t>
            </a:r>
            <a:endParaRPr lang="en-US" dirty="0">
              <a:latin typeface="+mj-lt"/>
            </a:endParaRPr>
          </a:p>
        </p:txBody>
      </p:sp>
      <p:pic>
        <p:nvPicPr>
          <p:cNvPr id="4" name="Picture 3" descr="MVPLogo_Small"/>
          <p:cNvPicPr>
            <a:picLocks noChangeAspect="1" noChangeArrowheads="1"/>
          </p:cNvPicPr>
          <p:nvPr/>
        </p:nvPicPr>
        <p:blipFill>
          <a:blip r:embed="rId2" cstate="print"/>
          <a:srcRect/>
          <a:stretch>
            <a:fillRect/>
          </a:stretch>
        </p:blipFill>
        <p:spPr bwMode="auto">
          <a:xfrm>
            <a:off x="8305800" y="133350"/>
            <a:ext cx="714375" cy="1123950"/>
          </a:xfrm>
          <a:prstGeom prst="rect">
            <a:avLst/>
          </a:prstGeom>
          <a:noFill/>
          <a:ln w="9525">
            <a:noFill/>
            <a:miter lim="800000"/>
            <a:headEnd/>
            <a:tailEnd/>
          </a:ln>
        </p:spPr>
      </p:pic>
    </p:spTree>
    <p:extLst>
      <p:ext uri="{BB962C8B-B14F-4D97-AF65-F5344CB8AC3E}">
        <p14:creationId xmlns:p14="http://schemas.microsoft.com/office/powerpoint/2010/main" val="3354178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Scrum / Agile?</a:t>
            </a:r>
            <a:endParaRPr lang="en-US" dirty="0"/>
          </a:p>
        </p:txBody>
      </p:sp>
      <p:sp>
        <p:nvSpPr>
          <p:cNvPr id="3" name="Text Placeholder 2"/>
          <p:cNvSpPr>
            <a:spLocks noGrp="1"/>
          </p:cNvSpPr>
          <p:nvPr>
            <p:ph type="body" sz="quarter" idx="4294967295"/>
          </p:nvPr>
        </p:nvSpPr>
        <p:spPr>
          <a:xfrm>
            <a:off x="390525" y="1085850"/>
            <a:ext cx="8361760" cy="1957459"/>
          </a:xfrm>
          <a:prstGeom prst="rect">
            <a:avLst/>
          </a:prstGeom>
        </p:spPr>
        <p:txBody>
          <a:bodyPr/>
          <a:lstStyle/>
          <a:p>
            <a:r>
              <a:rPr lang="en-US" dirty="0"/>
              <a:t>Embraces </a:t>
            </a:r>
            <a:r>
              <a:rPr lang="en-US" dirty="0" smtClean="0"/>
              <a:t>uncertainty</a:t>
            </a:r>
            <a:endParaRPr lang="en-US" dirty="0"/>
          </a:p>
          <a:p>
            <a:r>
              <a:rPr lang="en-US" dirty="0"/>
              <a:t>Empirical</a:t>
            </a:r>
          </a:p>
          <a:p>
            <a:r>
              <a:rPr lang="en-US" dirty="0"/>
              <a:t>“Forecast” rather than “commitment”</a:t>
            </a:r>
          </a:p>
          <a:p>
            <a:r>
              <a:rPr lang="en-US" dirty="0"/>
              <a:t>Self-organization </a:t>
            </a:r>
            <a:r>
              <a:rPr lang="en-US" dirty="0" smtClean="0"/>
              <a:t>and estimation </a:t>
            </a:r>
            <a:br>
              <a:rPr lang="en-US" dirty="0" smtClean="0"/>
            </a:br>
            <a:r>
              <a:rPr lang="en-US" dirty="0" smtClean="0"/>
              <a:t>by </a:t>
            </a:r>
            <a:r>
              <a:rPr lang="en-US" dirty="0"/>
              <a:t>the “do-</a:t>
            </a:r>
            <a:r>
              <a:rPr lang="en-US" dirty="0" err="1"/>
              <a:t>ers</a:t>
            </a:r>
            <a:r>
              <a:rPr lang="en-US" dirty="0"/>
              <a:t>”</a:t>
            </a:r>
          </a:p>
          <a:p>
            <a:endParaRPr lang="en-US" dirty="0"/>
          </a:p>
        </p:txBody>
      </p:sp>
    </p:spTree>
    <p:extLst>
      <p:ext uri="{BB962C8B-B14F-4D97-AF65-F5344CB8AC3E}">
        <p14:creationId xmlns:p14="http://schemas.microsoft.com/office/powerpoint/2010/main" val="171446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Waterfall for?</a:t>
            </a:r>
            <a:endParaRPr lang="en-US" dirty="0"/>
          </a:p>
        </p:txBody>
      </p:sp>
    </p:spTree>
    <p:extLst>
      <p:ext uri="{BB962C8B-B14F-4D97-AF65-F5344CB8AC3E}">
        <p14:creationId xmlns:p14="http://schemas.microsoft.com/office/powerpoint/2010/main" val="2126801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525" y="1772106"/>
            <a:ext cx="8361760" cy="1371145"/>
          </a:xfrm>
        </p:spPr>
        <p:txBody>
          <a:bodyPr/>
          <a:lstStyle/>
          <a:p>
            <a:r>
              <a:rPr lang="en-US" dirty="0"/>
              <a:t>Ever seen a company that is </a:t>
            </a:r>
            <a:br>
              <a:rPr lang="en-US" dirty="0"/>
            </a:br>
            <a:r>
              <a:rPr lang="en-US" dirty="0"/>
              <a:t>Agile at the top and </a:t>
            </a:r>
            <a:br>
              <a:rPr lang="en-US" dirty="0"/>
            </a:br>
            <a:r>
              <a:rPr lang="en-US" dirty="0"/>
              <a:t>Waterfall at the bottom?</a:t>
            </a:r>
          </a:p>
        </p:txBody>
      </p:sp>
    </p:spTree>
    <p:extLst>
      <p:ext uri="{BB962C8B-B14F-4D97-AF65-F5344CB8AC3E}">
        <p14:creationId xmlns:p14="http://schemas.microsoft.com/office/powerpoint/2010/main" val="3033003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1485900"/>
            <a:ext cx="8361760" cy="1828193"/>
          </a:xfrm>
        </p:spPr>
        <p:txBody>
          <a:bodyPr/>
          <a:lstStyle/>
          <a:p>
            <a:r>
              <a:rPr lang="en-US" dirty="0"/>
              <a:t>Do managers trust their team?</a:t>
            </a:r>
            <a:br>
              <a:rPr lang="en-US" dirty="0"/>
            </a:br>
            <a:r>
              <a:rPr lang="en-US" dirty="0"/>
              <a:t/>
            </a:r>
            <a:br>
              <a:rPr lang="en-US" dirty="0"/>
            </a:br>
            <a:r>
              <a:rPr lang="en-US" dirty="0"/>
              <a:t>What does the team think about the managers?</a:t>
            </a:r>
          </a:p>
        </p:txBody>
      </p:sp>
    </p:spTree>
    <p:extLst>
      <p:ext uri="{BB962C8B-B14F-4D97-AF65-F5344CB8AC3E}">
        <p14:creationId xmlns:p14="http://schemas.microsoft.com/office/powerpoint/2010/main" val="167423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Why Waterfall people think </a:t>
            </a:r>
            <a:br>
              <a:rPr lang="en-US" sz="3200" dirty="0" smtClean="0"/>
            </a:br>
            <a:r>
              <a:rPr lang="en-US" sz="3200" dirty="0" smtClean="0"/>
              <a:t>Agile-</a:t>
            </a:r>
            <a:r>
              <a:rPr lang="en-US" sz="3200" dirty="0" err="1" smtClean="0"/>
              <a:t>ists</a:t>
            </a:r>
            <a:r>
              <a:rPr lang="en-US" sz="3200" dirty="0" smtClean="0"/>
              <a:t> are nuts</a:t>
            </a:r>
            <a:endParaRPr lang="en-US" sz="4000" dirty="0"/>
          </a:p>
        </p:txBody>
      </p:sp>
      <p:sp>
        <p:nvSpPr>
          <p:cNvPr id="4" name="Text Placeholder 3"/>
          <p:cNvSpPr>
            <a:spLocks noGrp="1"/>
          </p:cNvSpPr>
          <p:nvPr>
            <p:ph idx="1"/>
          </p:nvPr>
        </p:nvSpPr>
        <p:spPr>
          <a:prstGeom prst="rect">
            <a:avLst/>
          </a:prstGeom>
        </p:spPr>
        <p:txBody>
          <a:bodyPr/>
          <a:lstStyle/>
          <a:p>
            <a:r>
              <a:rPr lang="en-US" sz="2400" dirty="0" smtClean="0"/>
              <a:t>Sandal-wearing anarchists</a:t>
            </a:r>
            <a:endParaRPr lang="en-US" sz="2400" dirty="0"/>
          </a:p>
          <a:p>
            <a:r>
              <a:rPr lang="en-US" sz="2400" dirty="0"/>
              <a:t>Their estimates are always wrong</a:t>
            </a:r>
          </a:p>
          <a:p>
            <a:r>
              <a:rPr lang="en-US" sz="2400" dirty="0"/>
              <a:t>They’re always </a:t>
            </a:r>
            <a:r>
              <a:rPr lang="en-US" sz="2400" dirty="0" smtClean="0"/>
              <a:t>late</a:t>
            </a:r>
            <a:endParaRPr lang="en-US" sz="2400" dirty="0"/>
          </a:p>
        </p:txBody>
      </p:sp>
      <p:sp>
        <p:nvSpPr>
          <p:cNvPr id="2" name="Content Placeholder 1"/>
          <p:cNvSpPr>
            <a:spLocks noGrp="1"/>
          </p:cNvSpPr>
          <p:nvPr>
            <p:ph idx="13"/>
          </p:nvPr>
        </p:nvSpPr>
        <p:spPr/>
        <p:txBody>
          <a:bodyPr/>
          <a:lstStyle/>
          <a:p>
            <a:r>
              <a:rPr lang="en-US" sz="2400" dirty="0" smtClean="0"/>
              <a:t>They’re </a:t>
            </a:r>
            <a:r>
              <a:rPr lang="en-US" sz="2400" dirty="0"/>
              <a:t>lazy</a:t>
            </a:r>
          </a:p>
          <a:p>
            <a:r>
              <a:rPr lang="en-US" sz="2400" dirty="0"/>
              <a:t>The plan is flawless. </a:t>
            </a:r>
          </a:p>
          <a:p>
            <a:r>
              <a:rPr lang="en-US" sz="2400" dirty="0" err="1"/>
              <a:t>Devs</a:t>
            </a:r>
            <a:r>
              <a:rPr lang="en-US" sz="2400" dirty="0"/>
              <a:t> write crummy, buggy </a:t>
            </a:r>
            <a:r>
              <a:rPr lang="en-US" sz="2400" dirty="0" smtClean="0"/>
              <a:t>code</a:t>
            </a:r>
            <a:endParaRPr lang="en-US" dirty="0"/>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5"/>
          </p:nvPr>
        </p:nvSpPr>
        <p:spPr>
          <a:xfrm>
            <a:off x="2514600" y="3867150"/>
            <a:ext cx="4114800" cy="304800"/>
          </a:xfrm>
        </p:spPr>
        <p:txBody>
          <a:bodyPr/>
          <a:lstStyle/>
          <a:p>
            <a:r>
              <a:rPr lang="en-US" sz="2400" dirty="0" smtClean="0"/>
              <a:t>“Too complex to not plan.”</a:t>
            </a:r>
            <a:endParaRPr lang="en-US" sz="2400" dirty="0"/>
          </a:p>
        </p:txBody>
      </p:sp>
    </p:spTree>
    <p:extLst>
      <p:ext uri="{BB962C8B-B14F-4D97-AF65-F5344CB8AC3E}">
        <p14:creationId xmlns:p14="http://schemas.microsoft.com/office/powerpoint/2010/main" val="4191625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Agile-</a:t>
            </a:r>
            <a:r>
              <a:rPr lang="en-US" sz="2800" dirty="0" err="1" smtClean="0"/>
              <a:t>ists</a:t>
            </a:r>
            <a:r>
              <a:rPr lang="en-US" sz="2800" dirty="0" smtClean="0"/>
              <a:t> think Waterfall </a:t>
            </a:r>
            <a:br>
              <a:rPr lang="en-US" sz="2800" dirty="0" smtClean="0"/>
            </a:br>
            <a:r>
              <a:rPr lang="en-US" sz="2800" dirty="0" smtClean="0"/>
              <a:t>people are nuts</a:t>
            </a:r>
            <a:endParaRPr lang="en-US" sz="2800" dirty="0"/>
          </a:p>
        </p:txBody>
      </p:sp>
      <p:sp>
        <p:nvSpPr>
          <p:cNvPr id="3" name="Text Placeholder 2"/>
          <p:cNvSpPr>
            <a:spLocks noGrp="1"/>
          </p:cNvSpPr>
          <p:nvPr>
            <p:ph type="body" sz="quarter" idx="4294967295"/>
          </p:nvPr>
        </p:nvSpPr>
        <p:spPr>
          <a:xfrm>
            <a:off x="390525" y="1198980"/>
            <a:ext cx="8361760" cy="3430170"/>
          </a:xfrm>
          <a:prstGeom prst="rect">
            <a:avLst/>
          </a:prstGeom>
        </p:spPr>
        <p:txBody>
          <a:bodyPr/>
          <a:lstStyle/>
          <a:p>
            <a:r>
              <a:rPr lang="en-US" sz="2400" dirty="0"/>
              <a:t>The plan is largely imposed</a:t>
            </a:r>
          </a:p>
          <a:p>
            <a:pPr lvl="1"/>
            <a:r>
              <a:rPr lang="en-US" sz="2000" dirty="0"/>
              <a:t>“</a:t>
            </a:r>
            <a:r>
              <a:rPr lang="en-US" sz="2000" dirty="0" err="1"/>
              <a:t>Voluntold</a:t>
            </a:r>
            <a:r>
              <a:rPr lang="en-US" sz="2000" dirty="0"/>
              <a:t>”</a:t>
            </a:r>
          </a:p>
          <a:p>
            <a:r>
              <a:rPr lang="en-US" sz="2400" dirty="0"/>
              <a:t>What we told them was bogus.</a:t>
            </a:r>
          </a:p>
          <a:p>
            <a:pPr lvl="1"/>
            <a:r>
              <a:rPr lang="en-US" sz="2000" dirty="0"/>
              <a:t>Haven’t the foggiest clue</a:t>
            </a:r>
          </a:p>
          <a:p>
            <a:pPr lvl="1"/>
            <a:r>
              <a:rPr lang="en-US" sz="2000" dirty="0"/>
              <a:t>Just enough to make them go away</a:t>
            </a:r>
          </a:p>
          <a:p>
            <a:r>
              <a:rPr lang="en-US" sz="2400" dirty="0"/>
              <a:t>Didn’t have anything real to estimate anyway</a:t>
            </a:r>
          </a:p>
          <a:p>
            <a:endParaRPr lang="en-US" sz="2400" dirty="0"/>
          </a:p>
          <a:p>
            <a:endParaRPr lang="en-US" sz="2400" dirty="0"/>
          </a:p>
          <a:p>
            <a:endParaRPr lang="en-US" sz="2400" dirty="0"/>
          </a:p>
        </p:txBody>
      </p:sp>
      <p:sp>
        <p:nvSpPr>
          <p:cNvPr id="5" name="Text Placeholder 5"/>
          <p:cNvSpPr txBox="1">
            <a:spLocks/>
          </p:cNvSpPr>
          <p:nvPr/>
        </p:nvSpPr>
        <p:spPr>
          <a:xfrm>
            <a:off x="2514005" y="3943350"/>
            <a:ext cx="41148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“Too complex to plan.”</a:t>
            </a:r>
            <a:endParaRPr lang="en-US" sz="2400" dirty="0"/>
          </a:p>
        </p:txBody>
      </p:sp>
    </p:spTree>
    <p:extLst>
      <p:ext uri="{BB962C8B-B14F-4D97-AF65-F5344CB8AC3E}">
        <p14:creationId xmlns:p14="http://schemas.microsoft.com/office/powerpoint/2010/main" val="1898461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525" y="2229154"/>
            <a:ext cx="8361760" cy="914096"/>
          </a:xfrm>
        </p:spPr>
        <p:txBody>
          <a:bodyPr/>
          <a:lstStyle/>
          <a:p>
            <a:r>
              <a:rPr lang="en-US" dirty="0" smtClean="0"/>
              <a:t>Point of agreement #1:</a:t>
            </a:r>
            <a:br>
              <a:rPr lang="en-US" dirty="0" smtClean="0"/>
            </a:br>
            <a:r>
              <a:rPr lang="en-US" dirty="0" smtClean="0"/>
              <a:t>Each thinks the </a:t>
            </a:r>
            <a:br>
              <a:rPr lang="en-US" dirty="0" smtClean="0"/>
            </a:br>
            <a:r>
              <a:rPr lang="en-US" dirty="0" smtClean="0"/>
              <a:t>other side is wrong.</a:t>
            </a:r>
            <a:endParaRPr lang="en-US" dirty="0"/>
          </a:p>
        </p:txBody>
      </p:sp>
    </p:spTree>
    <p:extLst>
      <p:ext uri="{BB962C8B-B14F-4D97-AF65-F5344CB8AC3E}">
        <p14:creationId xmlns:p14="http://schemas.microsoft.com/office/powerpoint/2010/main" val="420086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1885950"/>
            <a:ext cx="8361760" cy="1371145"/>
          </a:xfrm>
        </p:spPr>
        <p:txBody>
          <a:bodyPr/>
          <a:lstStyle/>
          <a:p>
            <a:r>
              <a:rPr lang="en-US" dirty="0"/>
              <a:t>Point of agreement #2:</a:t>
            </a:r>
            <a:br>
              <a:rPr lang="en-US" dirty="0"/>
            </a:br>
            <a:r>
              <a:rPr lang="en-US" dirty="0" smtClean="0"/>
              <a:t>The work is complex.</a:t>
            </a:r>
            <a:endParaRPr lang="en-US" dirty="0"/>
          </a:p>
        </p:txBody>
      </p:sp>
    </p:spTree>
    <p:extLst>
      <p:ext uri="{BB962C8B-B14F-4D97-AF65-F5344CB8AC3E}">
        <p14:creationId xmlns:p14="http://schemas.microsoft.com/office/powerpoint/2010/main" val="231079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Making it work.</a:t>
            </a:r>
            <a:endParaRPr lang="en-US" dirty="0"/>
          </a:p>
        </p:txBody>
      </p:sp>
    </p:spTree>
    <p:extLst>
      <p:ext uri="{BB962C8B-B14F-4D97-AF65-F5344CB8AC3E}">
        <p14:creationId xmlns:p14="http://schemas.microsoft.com/office/powerpoint/2010/main" val="350687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525" y="2249017"/>
            <a:ext cx="8361760" cy="1216663"/>
          </a:xfrm>
        </p:spPr>
        <p:txBody>
          <a:bodyPr/>
          <a:lstStyle/>
          <a:p>
            <a:r>
              <a:rPr lang="en-US" dirty="0" smtClean="0"/>
              <a:t>SUW is the </a:t>
            </a:r>
            <a:r>
              <a:rPr lang="en-US" dirty="0" smtClean="0"/>
              <a:t/>
            </a:r>
            <a:br>
              <a:rPr lang="en-US" dirty="0" smtClean="0"/>
            </a:br>
            <a:r>
              <a:rPr lang="en-US" dirty="0" smtClean="0"/>
              <a:t>grumpy </a:t>
            </a:r>
            <a:r>
              <a:rPr lang="en-US" dirty="0" smtClean="0"/>
              <a:t>marriage of </a:t>
            </a:r>
            <a:br>
              <a:rPr lang="en-US" dirty="0" smtClean="0"/>
            </a:br>
            <a:r>
              <a:rPr lang="en-US" dirty="0" smtClean="0"/>
              <a:t>two processes.</a:t>
            </a:r>
            <a:endParaRPr lang="en-US" dirty="0"/>
          </a:p>
        </p:txBody>
      </p:sp>
    </p:spTree>
    <p:extLst>
      <p:ext uri="{BB962C8B-B14F-4D97-AF65-F5344CB8AC3E}">
        <p14:creationId xmlns:p14="http://schemas.microsoft.com/office/powerpoint/2010/main" val="228610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Me</a:t>
            </a:r>
            <a:endParaRPr lang="en-US" dirty="0"/>
          </a:p>
        </p:txBody>
      </p:sp>
      <p:sp>
        <p:nvSpPr>
          <p:cNvPr id="6" name="Text Placeholder 5"/>
          <p:cNvSpPr>
            <a:spLocks noGrp="1"/>
          </p:cNvSpPr>
          <p:nvPr>
            <p:ph idx="1"/>
          </p:nvPr>
        </p:nvSpPr>
        <p:spPr>
          <a:xfrm>
            <a:off x="457200" y="1047750"/>
            <a:ext cx="8229600" cy="3429000"/>
          </a:xfrm>
        </p:spPr>
        <p:txBody>
          <a:bodyPr/>
          <a:lstStyle/>
          <a:p>
            <a:r>
              <a:rPr lang="en-US" sz="2000" dirty="0" smtClean="0"/>
              <a:t>Cambridge, MA</a:t>
            </a:r>
          </a:p>
          <a:p>
            <a:r>
              <a:rPr lang="en-US" sz="2000" dirty="0" smtClean="0"/>
              <a:t>Consultant, Coach, &amp; Trainer</a:t>
            </a:r>
          </a:p>
          <a:p>
            <a:r>
              <a:rPr lang="en-US" sz="2000" dirty="0" smtClean="0"/>
              <a:t>Microsoft MVP for Visual Studio ALM</a:t>
            </a:r>
          </a:p>
          <a:p>
            <a:r>
              <a:rPr lang="en-US" sz="2000" dirty="0" smtClean="0"/>
              <a:t>Team Foundation Server, </a:t>
            </a:r>
            <a:br>
              <a:rPr lang="en-US" sz="2000" dirty="0" smtClean="0"/>
            </a:br>
            <a:r>
              <a:rPr lang="en-US" sz="2000" dirty="0" smtClean="0"/>
              <a:t>Software Testing, Scrum, </a:t>
            </a:r>
            <a:br>
              <a:rPr lang="en-US" sz="2000" dirty="0" smtClean="0"/>
            </a:br>
            <a:r>
              <a:rPr lang="en-US" sz="2000" dirty="0" smtClean="0"/>
              <a:t>Software Architecture</a:t>
            </a:r>
          </a:p>
          <a:p>
            <a:r>
              <a:rPr lang="en-US" sz="2000" dirty="0" smtClean="0"/>
              <a:t>Scrum.org Classes</a:t>
            </a:r>
          </a:p>
          <a:p>
            <a:pPr lvl="1"/>
            <a:r>
              <a:rPr lang="en-US" sz="1800" dirty="0" smtClean="0"/>
              <a:t>Professional Scrum Developer (PSD)</a:t>
            </a:r>
          </a:p>
          <a:p>
            <a:pPr lvl="1"/>
            <a:r>
              <a:rPr lang="en-US" sz="1800" dirty="0" smtClean="0"/>
              <a:t>Professional Scrum Foundations (PSF)</a:t>
            </a:r>
          </a:p>
          <a:p>
            <a:r>
              <a:rPr lang="en-US" sz="2000" dirty="0" smtClean="0">
                <a:hlinkClick r:id="rId2"/>
              </a:rPr>
              <a:t>www.benday.com</a:t>
            </a:r>
            <a:r>
              <a:rPr lang="en-US" sz="2000" dirty="0" smtClean="0"/>
              <a:t>, </a:t>
            </a:r>
            <a:r>
              <a:rPr lang="en-US" sz="2000" dirty="0" smtClean="0">
                <a:hlinkClick r:id="rId3"/>
              </a:rPr>
              <a:t>benday@benday.com</a:t>
            </a:r>
            <a:r>
              <a:rPr lang="en-US" sz="2000" dirty="0" smtClean="0"/>
              <a:t>, @</a:t>
            </a:r>
            <a:r>
              <a:rPr lang="en-US" sz="2000" dirty="0" err="1" smtClean="0"/>
              <a:t>benday</a:t>
            </a:r>
            <a:r>
              <a:rPr lang="en-US" sz="2000" dirty="0" smtClean="0"/>
              <a:t> </a:t>
            </a:r>
            <a:endParaRPr lang="en-US" sz="2000" dirty="0"/>
          </a:p>
        </p:txBody>
      </p:sp>
      <p:pic>
        <p:nvPicPr>
          <p:cNvPr id="7" name="Picture 6" descr="bendayLogo"/>
          <p:cNvPicPr>
            <a:picLocks noChangeAspect="1" noChangeArrowheads="1"/>
          </p:cNvPicPr>
          <p:nvPr/>
        </p:nvPicPr>
        <p:blipFill>
          <a:blip r:embed="rId4" cstate="print"/>
          <a:srcRect/>
          <a:stretch>
            <a:fillRect/>
          </a:stretch>
        </p:blipFill>
        <p:spPr bwMode="auto">
          <a:xfrm>
            <a:off x="5843588" y="2667342"/>
            <a:ext cx="3150185" cy="636266"/>
          </a:xfrm>
          <a:prstGeom prst="rect">
            <a:avLst/>
          </a:prstGeom>
          <a:noFill/>
          <a:ln w="9525">
            <a:noFill/>
            <a:miter lim="800000"/>
            <a:headEnd/>
            <a:tailEnd/>
          </a:ln>
        </p:spPr>
      </p:pic>
      <p:sp>
        <p:nvSpPr>
          <p:cNvPr id="8" name="TextBox 7"/>
          <p:cNvSpPr txBox="1"/>
          <p:nvPr/>
        </p:nvSpPr>
        <p:spPr>
          <a:xfrm>
            <a:off x="5829301" y="3657600"/>
            <a:ext cx="138564" cy="470898"/>
          </a:xfrm>
          <a:prstGeom prst="rect">
            <a:avLst/>
          </a:prstGeom>
          <a:noFill/>
        </p:spPr>
        <p:txBody>
          <a:bodyPr wrap="none" lIns="68580" tIns="68580" rIns="68580" bIns="68580" rtlCol="0">
            <a:spAutoFit/>
          </a:bodyPr>
          <a:lstStyle/>
          <a:p>
            <a:pPr>
              <a:lnSpc>
                <a:spcPct val="90000"/>
              </a:lnSpc>
              <a:spcBef>
                <a:spcPct val="20000"/>
              </a:spcBef>
              <a:buSzPct val="90000"/>
            </a:pPr>
            <a:endParaRPr lang="en-US" sz="2400" dirty="0">
              <a:solidFill>
                <a:schemeClr val="tx1">
                  <a:alpha val="99000"/>
                </a:schemeClr>
              </a:solidFill>
            </a:endParaRPr>
          </a:p>
        </p:txBody>
      </p:sp>
      <p:pic>
        <p:nvPicPr>
          <p:cNvPr id="9" name="Picture 8" descr="MVPLogo_Small"/>
          <p:cNvPicPr>
            <a:picLocks noChangeAspect="1" noChangeArrowheads="1"/>
          </p:cNvPicPr>
          <p:nvPr/>
        </p:nvPicPr>
        <p:blipFill>
          <a:blip r:embed="rId5" cstate="print"/>
          <a:srcRect/>
          <a:stretch>
            <a:fillRect/>
          </a:stretch>
        </p:blipFill>
        <p:spPr bwMode="auto">
          <a:xfrm>
            <a:off x="8279398" y="3867150"/>
            <a:ext cx="714375" cy="1123950"/>
          </a:xfrm>
          <a:prstGeom prst="rect">
            <a:avLst/>
          </a:prstGeom>
          <a:noFill/>
          <a:ln w="9525">
            <a:noFill/>
            <a:miter lim="800000"/>
            <a:headEnd/>
            <a:tailEnd/>
          </a:ln>
        </p:spPr>
      </p:pic>
    </p:spTree>
    <p:extLst>
      <p:ext uri="{BB962C8B-B14F-4D97-AF65-F5344CB8AC3E}">
        <p14:creationId xmlns:p14="http://schemas.microsoft.com/office/powerpoint/2010/main" val="3441291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SUW?</a:t>
            </a:r>
            <a:endParaRPr lang="en-US" dirty="0"/>
          </a:p>
        </p:txBody>
      </p:sp>
      <p:sp>
        <p:nvSpPr>
          <p:cNvPr id="4" name="Text Placeholder 3"/>
          <p:cNvSpPr>
            <a:spLocks noGrp="1"/>
          </p:cNvSpPr>
          <p:nvPr>
            <p:ph type="body" sz="quarter" idx="4294967295"/>
          </p:nvPr>
        </p:nvSpPr>
        <p:spPr>
          <a:xfrm>
            <a:off x="390525" y="1085850"/>
            <a:ext cx="8361760" cy="1957459"/>
          </a:xfrm>
          <a:prstGeom prst="rect">
            <a:avLst/>
          </a:prstGeom>
        </p:spPr>
        <p:txBody>
          <a:bodyPr/>
          <a:lstStyle/>
          <a:p>
            <a:r>
              <a:rPr lang="en-US" dirty="0"/>
              <a:t>Required by contract</a:t>
            </a:r>
          </a:p>
          <a:p>
            <a:r>
              <a:rPr lang="en-US" dirty="0"/>
              <a:t>Required by law</a:t>
            </a:r>
          </a:p>
          <a:p>
            <a:r>
              <a:rPr lang="en-US" dirty="0"/>
              <a:t>The Agile Experiment</a:t>
            </a:r>
          </a:p>
          <a:p>
            <a:r>
              <a:rPr lang="en-US" dirty="0"/>
              <a:t>Just </a:t>
            </a:r>
            <a:r>
              <a:rPr lang="en-US" dirty="0" err="1"/>
              <a:t>cuz</a:t>
            </a:r>
            <a:r>
              <a:rPr lang="en-US" dirty="0"/>
              <a:t>.</a:t>
            </a:r>
          </a:p>
          <a:p>
            <a:endParaRPr lang="en-US" dirty="0"/>
          </a:p>
        </p:txBody>
      </p:sp>
    </p:spTree>
    <p:extLst>
      <p:ext uri="{BB962C8B-B14F-4D97-AF65-F5344CB8AC3E}">
        <p14:creationId xmlns:p14="http://schemas.microsoft.com/office/powerpoint/2010/main" val="33583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Leverage the strengths of each</a:t>
            </a:r>
            <a:endParaRPr lang="en-US" dirty="0"/>
          </a:p>
        </p:txBody>
      </p:sp>
      <p:sp>
        <p:nvSpPr>
          <p:cNvPr id="4" name="Content Placeholder 3"/>
          <p:cNvSpPr>
            <a:spLocks noGrp="1"/>
          </p:cNvSpPr>
          <p:nvPr>
            <p:ph idx="1"/>
          </p:nvPr>
        </p:nvSpPr>
        <p:spPr>
          <a:xfrm>
            <a:off x="390525" y="1085849"/>
            <a:ext cx="8361760" cy="2363724"/>
          </a:xfrm>
        </p:spPr>
        <p:txBody>
          <a:bodyPr/>
          <a:lstStyle/>
          <a:p>
            <a:r>
              <a:rPr lang="en-US" dirty="0" smtClean="0"/>
              <a:t>Scrum for day-to-day </a:t>
            </a:r>
            <a:r>
              <a:rPr lang="en-US" dirty="0" err="1" smtClean="0"/>
              <a:t>dev</a:t>
            </a:r>
            <a:r>
              <a:rPr lang="en-US" dirty="0" smtClean="0"/>
              <a:t>/test activities</a:t>
            </a:r>
          </a:p>
          <a:p>
            <a:r>
              <a:rPr lang="en-US" dirty="0" smtClean="0"/>
              <a:t>Detect problems with Sprints</a:t>
            </a:r>
          </a:p>
          <a:p>
            <a:r>
              <a:rPr lang="en-US" dirty="0" smtClean="0"/>
              <a:t>Focus on </a:t>
            </a:r>
            <a:r>
              <a:rPr lang="en-US" dirty="0" err="1" smtClean="0"/>
              <a:t>DoD</a:t>
            </a:r>
            <a:r>
              <a:rPr lang="en-US" dirty="0" smtClean="0"/>
              <a:t> &amp; working software</a:t>
            </a:r>
          </a:p>
          <a:p>
            <a:endParaRPr lang="en-US" dirty="0" smtClean="0"/>
          </a:p>
          <a:p>
            <a:r>
              <a:rPr lang="en-US" dirty="0" smtClean="0"/>
              <a:t>Waterfall </a:t>
            </a:r>
            <a:r>
              <a:rPr lang="en-US" dirty="0"/>
              <a:t>for multi-team coordination</a:t>
            </a:r>
          </a:p>
          <a:p>
            <a:r>
              <a:rPr lang="en-US" dirty="0" smtClean="0"/>
              <a:t>Waterfall for release planning</a:t>
            </a:r>
            <a:endParaRPr lang="en-US" dirty="0"/>
          </a:p>
        </p:txBody>
      </p:sp>
    </p:spTree>
    <p:extLst>
      <p:ext uri="{BB962C8B-B14F-4D97-AF65-F5344CB8AC3E}">
        <p14:creationId xmlns:p14="http://schemas.microsoft.com/office/powerpoint/2010/main" val="590506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for Scrum / Agile</a:t>
            </a:r>
            <a:endParaRPr lang="en-US" dirty="0"/>
          </a:p>
        </p:txBody>
      </p:sp>
      <p:sp>
        <p:nvSpPr>
          <p:cNvPr id="3" name="Content Placeholder 2"/>
          <p:cNvSpPr>
            <a:spLocks noGrp="1"/>
          </p:cNvSpPr>
          <p:nvPr>
            <p:ph idx="1"/>
          </p:nvPr>
        </p:nvSpPr>
        <p:spPr/>
        <p:txBody>
          <a:bodyPr>
            <a:noAutofit/>
          </a:bodyPr>
          <a:lstStyle/>
          <a:p>
            <a:r>
              <a:rPr lang="en-US" sz="2200" dirty="0" smtClean="0"/>
              <a:t>Focus on ‘Definition of Done’</a:t>
            </a:r>
          </a:p>
          <a:p>
            <a:r>
              <a:rPr lang="en-US" sz="2200" dirty="0" smtClean="0"/>
              <a:t>Daily Scrum</a:t>
            </a:r>
          </a:p>
          <a:p>
            <a:r>
              <a:rPr lang="en-US" sz="2200" dirty="0" smtClean="0"/>
              <a:t>Sprint </a:t>
            </a:r>
            <a:r>
              <a:rPr lang="en-US" sz="2200" dirty="0" err="1" smtClean="0"/>
              <a:t>Burndown</a:t>
            </a:r>
            <a:endParaRPr lang="en-US" sz="2200" dirty="0" smtClean="0"/>
          </a:p>
          <a:p>
            <a:r>
              <a:rPr lang="en-US" sz="2200" dirty="0" smtClean="0"/>
              <a:t>Sprint Review</a:t>
            </a:r>
          </a:p>
          <a:p>
            <a:r>
              <a:rPr lang="en-US" sz="2200" dirty="0" smtClean="0"/>
              <a:t>Retrospective</a:t>
            </a:r>
            <a:endParaRPr lang="en-US" sz="2200" dirty="0"/>
          </a:p>
        </p:txBody>
      </p:sp>
      <p:sp>
        <p:nvSpPr>
          <p:cNvPr id="5" name="Content Placeholder 4"/>
          <p:cNvSpPr>
            <a:spLocks noGrp="1"/>
          </p:cNvSpPr>
          <p:nvPr>
            <p:ph idx="13"/>
          </p:nvPr>
        </p:nvSpPr>
        <p:spPr/>
        <p:txBody>
          <a:bodyPr/>
          <a:lstStyle/>
          <a:p>
            <a:r>
              <a:rPr lang="en-US" sz="2200" dirty="0"/>
              <a:t>Backlog = Project Plan</a:t>
            </a:r>
          </a:p>
          <a:p>
            <a:r>
              <a:rPr lang="en-US" sz="2200" dirty="0" smtClean="0"/>
              <a:t>Less </a:t>
            </a:r>
            <a:r>
              <a:rPr lang="en-US" sz="2200" dirty="0"/>
              <a:t>emphasis on </a:t>
            </a:r>
            <a:r>
              <a:rPr lang="en-US" sz="2200" dirty="0" smtClean="0"/>
              <a:t>Backlog Grooming &amp; Sprint </a:t>
            </a:r>
            <a:r>
              <a:rPr lang="en-US" sz="2200" dirty="0"/>
              <a:t>planning</a:t>
            </a:r>
          </a:p>
          <a:p>
            <a:r>
              <a:rPr lang="en-US" sz="2200" dirty="0" smtClean="0"/>
              <a:t>Less </a:t>
            </a:r>
            <a:r>
              <a:rPr lang="en-US" sz="2200" dirty="0"/>
              <a:t>negotiation during Sprint</a:t>
            </a:r>
            <a:endParaRPr lang="en-US" dirty="0"/>
          </a:p>
        </p:txBody>
      </p:sp>
      <p:sp>
        <p:nvSpPr>
          <p:cNvPr id="6" name="Text Placeholder 5"/>
          <p:cNvSpPr>
            <a:spLocks noGrp="1"/>
          </p:cNvSpPr>
          <p:nvPr>
            <p:ph type="body" sz="quarter" idx="14"/>
          </p:nvPr>
        </p:nvSpPr>
        <p:spPr/>
        <p:txBody>
          <a:bodyPr/>
          <a:lstStyle/>
          <a:p>
            <a:r>
              <a:rPr lang="en-US" b="1" dirty="0" smtClean="0"/>
              <a:t>Same</a:t>
            </a:r>
            <a:endParaRPr lang="en-US" b="1" dirty="0"/>
          </a:p>
        </p:txBody>
      </p:sp>
      <p:sp>
        <p:nvSpPr>
          <p:cNvPr id="7" name="Text Placeholder 6"/>
          <p:cNvSpPr>
            <a:spLocks noGrp="1"/>
          </p:cNvSpPr>
          <p:nvPr>
            <p:ph type="body" sz="quarter" idx="15"/>
          </p:nvPr>
        </p:nvSpPr>
        <p:spPr/>
        <p:txBody>
          <a:bodyPr/>
          <a:lstStyle/>
          <a:p>
            <a:r>
              <a:rPr lang="en-US" b="1" dirty="0" smtClean="0"/>
              <a:t>Changed</a:t>
            </a:r>
            <a:endParaRPr lang="en-US" b="1" dirty="0"/>
          </a:p>
        </p:txBody>
      </p:sp>
    </p:spTree>
    <p:extLst>
      <p:ext uri="{BB962C8B-B14F-4D97-AF65-F5344CB8AC3E}">
        <p14:creationId xmlns:p14="http://schemas.microsoft.com/office/powerpoint/2010/main" val="132487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Some of the risks of SUW.</a:t>
            </a:r>
            <a:endParaRPr lang="en-US" dirty="0"/>
          </a:p>
        </p:txBody>
      </p:sp>
    </p:spTree>
    <p:extLst>
      <p:ext uri="{BB962C8B-B14F-4D97-AF65-F5344CB8AC3E}">
        <p14:creationId xmlns:p14="http://schemas.microsoft.com/office/powerpoint/2010/main" val="2475934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Impedance mismatch leads to </a:t>
            </a:r>
            <a:br>
              <a:rPr lang="en-US" dirty="0" smtClean="0"/>
            </a:br>
            <a:r>
              <a:rPr lang="en-US" dirty="0" smtClean="0"/>
              <a:t>poor communication.</a:t>
            </a:r>
            <a:endParaRPr lang="en-US" dirty="0"/>
          </a:p>
        </p:txBody>
      </p:sp>
    </p:spTree>
    <p:extLst>
      <p:ext uri="{BB962C8B-B14F-4D97-AF65-F5344CB8AC3E}">
        <p14:creationId xmlns:p14="http://schemas.microsoft.com/office/powerpoint/2010/main" val="2572176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
          <p:cNvPicPr>
            <a:picLocks noChangeAspect="1" noChangeArrowheads="1"/>
          </p:cNvPicPr>
          <p:nvPr/>
        </p:nvPicPr>
        <p:blipFill>
          <a:blip r:embed="rId2"/>
          <a:stretch>
            <a:fillRect/>
          </a:stretch>
        </p:blipFill>
        <p:spPr bwMode="auto">
          <a:xfrm>
            <a:off x="762000" y="1352550"/>
            <a:ext cx="7810499" cy="2740314"/>
          </a:xfrm>
          <a:prstGeom prst="rect">
            <a:avLst/>
          </a:prstGeom>
          <a:noFill/>
          <a:ln>
            <a:noFill/>
          </a:ln>
        </p:spPr>
      </p:pic>
    </p:spTree>
    <p:extLst>
      <p:ext uri="{BB962C8B-B14F-4D97-AF65-F5344CB8AC3E}">
        <p14:creationId xmlns:p14="http://schemas.microsoft.com/office/powerpoint/2010/main" val="3286134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a:t>
            </a:r>
            <a:r>
              <a:rPr lang="en-US" dirty="0" smtClean="0"/>
              <a:t>trust &amp; transparency.</a:t>
            </a:r>
            <a:endParaRPr lang="en-US" dirty="0"/>
          </a:p>
        </p:txBody>
      </p:sp>
    </p:spTree>
    <p:extLst>
      <p:ext uri="{BB962C8B-B14F-4D97-AF65-F5344CB8AC3E}">
        <p14:creationId xmlns:p14="http://schemas.microsoft.com/office/powerpoint/2010/main" val="3550475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fear.</a:t>
            </a:r>
            <a:endParaRPr lang="en-US" dirty="0"/>
          </a:p>
        </p:txBody>
      </p:sp>
    </p:spTree>
    <p:extLst>
      <p:ext uri="{BB962C8B-B14F-4D97-AF65-F5344CB8AC3E}">
        <p14:creationId xmlns:p14="http://schemas.microsoft.com/office/powerpoint/2010/main" val="4087428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complete detachment </a:t>
            </a:r>
            <a:br>
              <a:rPr lang="en-US" dirty="0" smtClean="0"/>
            </a:br>
            <a:r>
              <a:rPr lang="en-US" dirty="0" smtClean="0"/>
              <a:t>from reality.</a:t>
            </a:r>
            <a:endParaRPr lang="en-US" dirty="0"/>
          </a:p>
        </p:txBody>
      </p:sp>
    </p:spTree>
    <p:extLst>
      <p:ext uri="{BB962C8B-B14F-4D97-AF65-F5344CB8AC3E}">
        <p14:creationId xmlns:p14="http://schemas.microsoft.com/office/powerpoint/2010/main" val="3131886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is going great </a:t>
            </a:r>
            <a:br>
              <a:rPr lang="en-US" dirty="0" smtClean="0"/>
            </a:br>
            <a:r>
              <a:rPr lang="en-US" dirty="0" smtClean="0"/>
              <a:t>until it isn’t.</a:t>
            </a:r>
            <a:endParaRPr lang="en-US" dirty="0"/>
          </a:p>
        </p:txBody>
      </p:sp>
    </p:spTree>
    <p:extLst>
      <p:ext uri="{BB962C8B-B14F-4D97-AF65-F5344CB8AC3E}">
        <p14:creationId xmlns:p14="http://schemas.microsoft.com/office/powerpoint/2010/main" val="4291949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7" name="Title 6"/>
          <p:cNvSpPr>
            <a:spLocks noGrp="1"/>
          </p:cNvSpPr>
          <p:nvPr>
            <p:ph type="ctrTitle"/>
          </p:nvPr>
        </p:nvSpPr>
        <p:spPr/>
        <p:txBody>
          <a:bodyPr/>
          <a:lstStyle/>
          <a:p>
            <a:r>
              <a:rPr lang="en-US" dirty="0" smtClean="0"/>
              <a:t>Introductory Thoughts.</a:t>
            </a:r>
            <a:endParaRPr lang="en-US" dirty="0"/>
          </a:p>
        </p:txBody>
      </p:sp>
    </p:spTree>
    <p:extLst>
      <p:ext uri="{BB962C8B-B14F-4D97-AF65-F5344CB8AC3E}">
        <p14:creationId xmlns:p14="http://schemas.microsoft.com/office/powerpoint/2010/main" val="220926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two </a:t>
            </a:r>
            <a:r>
              <a:rPr lang="en-US" dirty="0" smtClean="0"/>
              <a:t>sets of books.</a:t>
            </a:r>
            <a:endParaRPr lang="en-US" dirty="0"/>
          </a:p>
        </p:txBody>
      </p:sp>
    </p:spTree>
    <p:extLst>
      <p:ext uri="{BB962C8B-B14F-4D97-AF65-F5344CB8AC3E}">
        <p14:creationId xmlns:p14="http://schemas.microsoft.com/office/powerpoint/2010/main" val="1339320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metrics for evil.</a:t>
            </a:r>
            <a:endParaRPr lang="en-US" dirty="0"/>
          </a:p>
        </p:txBody>
      </p:sp>
    </p:spTree>
    <p:extLst>
      <p:ext uri="{BB962C8B-B14F-4D97-AF65-F5344CB8AC3E}">
        <p14:creationId xmlns:p14="http://schemas.microsoft.com/office/powerpoint/2010/main" val="2236397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For example, </a:t>
            </a:r>
            <a:br>
              <a:rPr lang="en-US" sz="3600" dirty="0" smtClean="0"/>
            </a:br>
            <a:r>
              <a:rPr lang="en-US" sz="3600" dirty="0" smtClean="0"/>
              <a:t>Using the </a:t>
            </a:r>
            <a:r>
              <a:rPr lang="en-US" sz="3600" dirty="0" err="1" smtClean="0"/>
              <a:t>Burndown</a:t>
            </a:r>
            <a:r>
              <a:rPr lang="en-US" sz="3600" dirty="0" smtClean="0"/>
              <a:t> for Evil</a:t>
            </a:r>
            <a:endParaRPr lang="en-US" sz="3600" dirty="0"/>
          </a:p>
        </p:txBody>
      </p:sp>
      <p:sp>
        <p:nvSpPr>
          <p:cNvPr id="3" name="Content Placeholder 2"/>
          <p:cNvSpPr>
            <a:spLocks noGrp="1"/>
          </p:cNvSpPr>
          <p:nvPr>
            <p:ph idx="1"/>
          </p:nvPr>
        </p:nvSpPr>
        <p:spPr>
          <a:xfrm>
            <a:off x="390525" y="1085849"/>
            <a:ext cx="8361760" cy="332399"/>
          </a:xfrm>
        </p:spPr>
        <p:txBody>
          <a:bodyPr/>
          <a:lstStyle/>
          <a:p>
            <a:endParaRPr lang="en-US"/>
          </a:p>
        </p:txBody>
      </p:sp>
      <p:pic>
        <p:nvPicPr>
          <p:cNvPr id="5" name="Picture 4"/>
          <p:cNvPicPr>
            <a:picLocks noChangeAspect="1" noChangeArrowheads="1"/>
          </p:cNvPicPr>
          <p:nvPr/>
        </p:nvPicPr>
        <p:blipFill>
          <a:blip r:embed="rId2"/>
          <a:srcRect/>
          <a:stretch>
            <a:fillRect/>
          </a:stretch>
        </p:blipFill>
        <p:spPr bwMode="auto">
          <a:xfrm>
            <a:off x="1752600" y="1276350"/>
            <a:ext cx="5638801" cy="331592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31742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of orgs are obsessed with individual performance.</a:t>
            </a:r>
            <a:endParaRPr lang="en-US" dirty="0"/>
          </a:p>
        </p:txBody>
      </p:sp>
    </p:spTree>
    <p:extLst>
      <p:ext uri="{BB962C8B-B14F-4D97-AF65-F5344CB8AC3E}">
        <p14:creationId xmlns:p14="http://schemas.microsoft.com/office/powerpoint/2010/main" val="1811486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“Show it to </a:t>
            </a:r>
            <a:r>
              <a:rPr lang="en-US" smtClean="0"/>
              <a:t>me when it’s done.”</a:t>
            </a:r>
            <a:endParaRPr lang="en-US" dirty="0"/>
          </a:p>
        </p:txBody>
      </p:sp>
    </p:spTree>
    <p:extLst>
      <p:ext uri="{BB962C8B-B14F-4D97-AF65-F5344CB8AC3E}">
        <p14:creationId xmlns:p14="http://schemas.microsoft.com/office/powerpoint/2010/main" val="33492182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itle 3"/>
          <p:cNvSpPr>
            <a:spLocks noGrp="1"/>
          </p:cNvSpPr>
          <p:nvPr>
            <p:ph type="ctrTitle"/>
          </p:nvPr>
        </p:nvSpPr>
        <p:spPr>
          <a:xfrm>
            <a:off x="414452" y="3721494"/>
            <a:ext cx="8500948" cy="720725"/>
          </a:xfrm>
        </p:spPr>
        <p:txBody>
          <a:bodyPr/>
          <a:lstStyle/>
          <a:p>
            <a:r>
              <a:rPr lang="en-US" dirty="0" smtClean="0"/>
              <a:t>So, </a:t>
            </a:r>
            <a:r>
              <a:rPr lang="en-US" dirty="0" err="1" smtClean="0"/>
              <a:t>uhhh</a:t>
            </a:r>
            <a:r>
              <a:rPr lang="en-US" dirty="0" smtClean="0"/>
              <a:t>…how do you </a:t>
            </a:r>
            <a:br>
              <a:rPr lang="en-US" dirty="0" smtClean="0"/>
            </a:br>
            <a:r>
              <a:rPr lang="en-US" dirty="0" smtClean="0"/>
              <a:t>make it work?</a:t>
            </a:r>
            <a:endParaRPr lang="en-US" dirty="0"/>
          </a:p>
        </p:txBody>
      </p:sp>
    </p:spTree>
    <p:extLst>
      <p:ext uri="{BB962C8B-B14F-4D97-AF65-F5344CB8AC3E}">
        <p14:creationId xmlns:p14="http://schemas.microsoft.com/office/powerpoint/2010/main" val="2501215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tips.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Think positive.</a:t>
            </a:r>
          </a:p>
          <a:p>
            <a:pPr marL="514350" indent="-514350">
              <a:buFont typeface="+mj-lt"/>
              <a:buAutoNum type="arabicPeriod"/>
            </a:pPr>
            <a:r>
              <a:rPr lang="en-US" dirty="0" smtClean="0"/>
              <a:t>Come to terms with uncertainty.</a:t>
            </a:r>
          </a:p>
          <a:p>
            <a:pPr marL="514350" indent="-514350">
              <a:buFont typeface="+mj-lt"/>
              <a:buAutoNum type="arabicPeriod"/>
            </a:pPr>
            <a:r>
              <a:rPr lang="en-US" dirty="0" smtClean="0"/>
              <a:t>Fear is everywhere.</a:t>
            </a:r>
          </a:p>
          <a:p>
            <a:pPr marL="514350" indent="-514350">
              <a:buFont typeface="+mj-lt"/>
              <a:buAutoNum type="arabicPeriod"/>
            </a:pPr>
            <a:r>
              <a:rPr lang="en-US" dirty="0" smtClean="0"/>
              <a:t>Avoid ‘earned value’.</a:t>
            </a:r>
          </a:p>
          <a:p>
            <a:pPr marL="514350" indent="-514350">
              <a:buFont typeface="+mj-lt"/>
              <a:buAutoNum type="arabicPeriod"/>
            </a:pPr>
            <a:r>
              <a:rPr lang="en-US" dirty="0" smtClean="0"/>
              <a:t>Avoid keeping two sets of books.</a:t>
            </a:r>
            <a:endParaRPr lang="en-US" dirty="0"/>
          </a:p>
        </p:txBody>
      </p:sp>
    </p:spTree>
    <p:extLst>
      <p:ext uri="{BB962C8B-B14F-4D97-AF65-F5344CB8AC3E}">
        <p14:creationId xmlns:p14="http://schemas.microsoft.com/office/powerpoint/2010/main" val="66214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a:t>
            </a:r>
            <a:br>
              <a:rPr lang="en-US" dirty="0" smtClean="0"/>
            </a:br>
            <a:r>
              <a:rPr lang="en-US" dirty="0" smtClean="0"/>
              <a:t>Think positive.</a:t>
            </a:r>
            <a:endParaRPr lang="en-US" dirty="0"/>
          </a:p>
        </p:txBody>
      </p:sp>
    </p:spTree>
    <p:extLst>
      <p:ext uri="{BB962C8B-B14F-4D97-AF65-F5344CB8AC3E}">
        <p14:creationId xmlns:p14="http://schemas.microsoft.com/office/powerpoint/2010/main" val="3912342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get weird when their org starts thinking about getting </a:t>
            </a:r>
            <a:br>
              <a:rPr lang="en-US" dirty="0" smtClean="0"/>
            </a:br>
            <a:r>
              <a:rPr lang="en-US" dirty="0" smtClean="0"/>
              <a:t>more Agile.</a:t>
            </a:r>
            <a:endParaRPr lang="en-US" dirty="0"/>
          </a:p>
        </p:txBody>
      </p:sp>
    </p:spTree>
    <p:extLst>
      <p:ext uri="{BB962C8B-B14F-4D97-AF65-F5344CB8AC3E}">
        <p14:creationId xmlns:p14="http://schemas.microsoft.com/office/powerpoint/2010/main" val="38666929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problem is requiring </a:t>
            </a:r>
            <a:br>
              <a:rPr lang="en-US" dirty="0" smtClean="0"/>
            </a:br>
            <a:r>
              <a:rPr lang="en-US" dirty="0" smtClean="0"/>
              <a:t>people to think.</a:t>
            </a:r>
            <a:endParaRPr lang="en-US" dirty="0"/>
          </a:p>
        </p:txBody>
      </p:sp>
    </p:spTree>
    <p:extLst>
      <p:ext uri="{BB962C8B-B14F-4D97-AF65-F5344CB8AC3E}">
        <p14:creationId xmlns:p14="http://schemas.microsoft.com/office/powerpoint/2010/main" val="104936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 I mean by “waterfall”?</a:t>
            </a:r>
            <a:endParaRPr lang="en-US" dirty="0"/>
          </a:p>
        </p:txBody>
      </p:sp>
      <p:sp>
        <p:nvSpPr>
          <p:cNvPr id="4" name="Text Placeholder 3"/>
          <p:cNvSpPr>
            <a:spLocks noGrp="1"/>
          </p:cNvSpPr>
          <p:nvPr>
            <p:ph type="body" sz="quarter" idx="4294967295"/>
          </p:nvPr>
        </p:nvSpPr>
        <p:spPr>
          <a:xfrm>
            <a:off x="390525" y="1085850"/>
            <a:ext cx="8361760" cy="1957459"/>
          </a:xfrm>
          <a:prstGeom prst="rect">
            <a:avLst/>
          </a:prstGeom>
        </p:spPr>
        <p:txBody>
          <a:bodyPr/>
          <a:lstStyle/>
          <a:p>
            <a:r>
              <a:rPr lang="en-US" dirty="0" smtClean="0"/>
              <a:t>Waterfall = plan-driven</a:t>
            </a:r>
          </a:p>
          <a:p>
            <a:r>
              <a:rPr lang="en-US" dirty="0" err="1" smtClean="0"/>
              <a:t>Gaant</a:t>
            </a:r>
            <a:r>
              <a:rPr lang="en-US" dirty="0" smtClean="0"/>
              <a:t> charts</a:t>
            </a:r>
          </a:p>
          <a:p>
            <a:r>
              <a:rPr lang="en-US" dirty="0" smtClean="0"/>
              <a:t>Microsoft Project</a:t>
            </a:r>
          </a:p>
          <a:p>
            <a:r>
              <a:rPr lang="en-US" dirty="0" smtClean="0"/>
              <a:t>Start Dates &amp; End Dates</a:t>
            </a:r>
          </a:p>
          <a:p>
            <a:r>
              <a:rPr lang="en-US" dirty="0" smtClean="0"/>
              <a:t>Phases</a:t>
            </a:r>
            <a:endParaRPr lang="en-US" dirty="0"/>
          </a:p>
        </p:txBody>
      </p:sp>
    </p:spTree>
    <p:extLst>
      <p:ext uri="{BB962C8B-B14F-4D97-AF65-F5344CB8AC3E}">
        <p14:creationId xmlns:p14="http://schemas.microsoft.com/office/powerpoint/2010/main" val="251476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t>
            </a:r>
            <a:r>
              <a:rPr lang="en-US" dirty="0" smtClean="0"/>
              <a:t>major problem </a:t>
            </a:r>
            <a:r>
              <a:rPr lang="en-US" dirty="0" smtClean="0"/>
              <a:t/>
            </a:r>
            <a:br>
              <a:rPr lang="en-US" dirty="0" smtClean="0"/>
            </a:br>
            <a:r>
              <a:rPr lang="en-US" dirty="0" smtClean="0"/>
              <a:t>is </a:t>
            </a:r>
            <a:r>
              <a:rPr lang="en-US" dirty="0" smtClean="0"/>
              <a:t>the human </a:t>
            </a:r>
            <a:br>
              <a:rPr lang="en-US" dirty="0" smtClean="0"/>
            </a:br>
            <a:r>
              <a:rPr lang="en-US" i="1" dirty="0" smtClean="0"/>
              <a:t>fear of loss</a:t>
            </a:r>
            <a:r>
              <a:rPr lang="en-US" dirty="0" smtClean="0"/>
              <a:t>.</a:t>
            </a:r>
            <a:endParaRPr lang="en-US" dirty="0"/>
          </a:p>
        </p:txBody>
      </p:sp>
    </p:spTree>
    <p:extLst>
      <p:ext uri="{BB962C8B-B14F-4D97-AF65-F5344CB8AC3E}">
        <p14:creationId xmlns:p14="http://schemas.microsoft.com/office/powerpoint/2010/main" val="3526099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a:t>
            </a:r>
            <a:br>
              <a:rPr lang="en-US" dirty="0" smtClean="0"/>
            </a:br>
            <a:r>
              <a:rPr lang="en-US" dirty="0" smtClean="0"/>
              <a:t>what you </a:t>
            </a:r>
            <a:r>
              <a:rPr lang="en-US" i="1" u="sng" dirty="0" smtClean="0"/>
              <a:t>gain</a:t>
            </a:r>
            <a:r>
              <a:rPr lang="en-US" i="1" dirty="0" smtClean="0"/>
              <a:t> </a:t>
            </a:r>
            <a:br>
              <a:rPr lang="en-US" i="1" dirty="0" smtClean="0"/>
            </a:br>
            <a:r>
              <a:rPr lang="en-US" dirty="0" smtClean="0"/>
              <a:t>rather than </a:t>
            </a:r>
            <a:br>
              <a:rPr lang="en-US" dirty="0" smtClean="0"/>
            </a:br>
            <a:r>
              <a:rPr lang="en-US" dirty="0" smtClean="0"/>
              <a:t>what you </a:t>
            </a:r>
            <a:r>
              <a:rPr lang="en-US" i="1" u="sng" dirty="0" smtClean="0"/>
              <a:t>lose</a:t>
            </a:r>
            <a:r>
              <a:rPr lang="en-US" dirty="0" smtClean="0"/>
              <a:t>.</a:t>
            </a:r>
            <a:endParaRPr lang="en-US" dirty="0"/>
          </a:p>
        </p:txBody>
      </p:sp>
    </p:spTree>
    <p:extLst>
      <p:ext uri="{BB962C8B-B14F-4D97-AF65-F5344CB8AC3E}">
        <p14:creationId xmlns:p14="http://schemas.microsoft.com/office/powerpoint/2010/main" val="37254990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‘Done Software’.</a:t>
            </a:r>
            <a:endParaRPr lang="en-US" dirty="0"/>
          </a:p>
        </p:txBody>
      </p:sp>
    </p:spTree>
    <p:extLst>
      <p:ext uri="{BB962C8B-B14F-4D97-AF65-F5344CB8AC3E}">
        <p14:creationId xmlns:p14="http://schemas.microsoft.com/office/powerpoint/2010/main" val="3625334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going to get </a:t>
            </a:r>
            <a:br>
              <a:rPr lang="en-US" dirty="0" smtClean="0"/>
            </a:br>
            <a:r>
              <a:rPr lang="en-US" dirty="0" smtClean="0"/>
              <a:t>done software more often.</a:t>
            </a:r>
            <a:endParaRPr lang="en-US" dirty="0"/>
          </a:p>
        </p:txBody>
      </p:sp>
    </p:spTree>
    <p:extLst>
      <p:ext uri="{BB962C8B-B14F-4D97-AF65-F5344CB8AC3E}">
        <p14:creationId xmlns:p14="http://schemas.microsoft.com/office/powerpoint/2010/main" val="5894018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do have to get past </a:t>
            </a:r>
            <a:br>
              <a:rPr lang="en-US" dirty="0" smtClean="0"/>
            </a:br>
            <a:r>
              <a:rPr lang="en-US" dirty="0" smtClean="0"/>
              <a:t>change being a bug.</a:t>
            </a:r>
            <a:endParaRPr lang="en-US" dirty="0"/>
          </a:p>
        </p:txBody>
      </p:sp>
    </p:spTree>
    <p:extLst>
      <p:ext uri="{BB962C8B-B14F-4D97-AF65-F5344CB8AC3E}">
        <p14:creationId xmlns:p14="http://schemas.microsoft.com/office/powerpoint/2010/main" val="35314020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chance to adapt.  </a:t>
            </a:r>
            <a:br>
              <a:rPr lang="en-US" dirty="0" smtClean="0"/>
            </a:br>
            <a:r>
              <a:rPr lang="en-US" dirty="0" smtClean="0"/>
              <a:t>You get ‘done’ software and if you don’t like it, you can change it.</a:t>
            </a:r>
            <a:endParaRPr lang="en-US" dirty="0"/>
          </a:p>
        </p:txBody>
      </p:sp>
    </p:spTree>
    <p:extLst>
      <p:ext uri="{BB962C8B-B14F-4D97-AF65-F5344CB8AC3E}">
        <p14:creationId xmlns:p14="http://schemas.microsoft.com/office/powerpoint/2010/main" val="26968576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t>
            </a:r>
            <a:r>
              <a:rPr lang="en-US" i="1" u="sng" dirty="0" smtClean="0"/>
              <a:t>not </a:t>
            </a:r>
            <a:r>
              <a:rPr lang="en-US" dirty="0" smtClean="0"/>
              <a:t>“rework.”</a:t>
            </a:r>
            <a:endParaRPr lang="en-US" dirty="0"/>
          </a:p>
        </p:txBody>
      </p:sp>
    </p:spTree>
    <p:extLst>
      <p:ext uri="{BB962C8B-B14F-4D97-AF65-F5344CB8AC3E}">
        <p14:creationId xmlns:p14="http://schemas.microsoft.com/office/powerpoint/2010/main" val="11934506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improving existing features to better meet the needs of the stakeholders.</a:t>
            </a:r>
          </a:p>
        </p:txBody>
      </p:sp>
    </p:spTree>
    <p:extLst>
      <p:ext uri="{BB962C8B-B14F-4D97-AF65-F5344CB8AC3E}">
        <p14:creationId xmlns:p14="http://schemas.microsoft.com/office/powerpoint/2010/main" val="42800422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s</a:t>
            </a:r>
            <a:r>
              <a:rPr lang="en-US" dirty="0" smtClean="0"/>
              <a:t>print </a:t>
            </a:r>
            <a:r>
              <a:rPr lang="en-US" dirty="0"/>
              <a:t>boundaries as a way to take stock of where you are.</a:t>
            </a:r>
          </a:p>
        </p:txBody>
      </p:sp>
    </p:spTree>
    <p:extLst>
      <p:ext uri="{BB962C8B-B14F-4D97-AF65-F5344CB8AC3E}">
        <p14:creationId xmlns:p14="http://schemas.microsoft.com/office/powerpoint/2010/main" val="9476324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666750"/>
            <a:ext cx="4876800" cy="3962400"/>
          </a:xfrm>
        </p:spPr>
        <p:txBody>
          <a:bodyPr/>
          <a:lstStyle/>
          <a:p>
            <a:pPr marL="0" indent="0">
              <a:buNone/>
            </a:pPr>
            <a:r>
              <a:rPr lang="en-US" i="1" dirty="0" smtClean="0"/>
              <a:t>“</a:t>
            </a:r>
            <a:r>
              <a:rPr lang="en-US" i="1" dirty="0"/>
              <a:t>Strategy is the use of the engagement for the purpose of the </a:t>
            </a:r>
            <a:r>
              <a:rPr lang="en-US" i="1" dirty="0" smtClean="0"/>
              <a:t>war.”</a:t>
            </a:r>
          </a:p>
          <a:p>
            <a:pPr marL="0" indent="0">
              <a:buNone/>
            </a:pPr>
            <a:endParaRPr lang="en-US" dirty="0" smtClean="0"/>
          </a:p>
          <a:p>
            <a:pPr marL="0" indent="0">
              <a:buNone/>
            </a:pPr>
            <a:r>
              <a:rPr lang="en-US" sz="1800" dirty="0" smtClean="0"/>
              <a:t>from “On War” </a:t>
            </a:r>
            <a:br>
              <a:rPr lang="en-US" sz="1800" dirty="0" smtClean="0"/>
            </a:br>
            <a:r>
              <a:rPr lang="en-US" sz="1800" dirty="0" smtClean="0"/>
              <a:t>by Carl Phillip Gottfried von Clausewitz</a:t>
            </a:r>
            <a:endParaRPr lang="en-US" sz="2800" dirty="0"/>
          </a:p>
          <a:p>
            <a:pPr marL="0" indent="0">
              <a:buNone/>
            </a:pPr>
            <a:endParaRPr lang="en-US" dirty="0"/>
          </a:p>
          <a:p>
            <a:pPr marL="0" indent="0">
              <a:buNone/>
            </a:pPr>
            <a:r>
              <a:rPr lang="en-US" dirty="0" smtClean="0"/>
              <a:t/>
            </a:r>
            <a:br>
              <a:rPr lang="en-US" dirty="0" smtClean="0"/>
            </a:br>
            <a:endParaRPr lang="en-US" dirty="0"/>
          </a:p>
        </p:txBody>
      </p:sp>
      <p:pic>
        <p:nvPicPr>
          <p:cNvPr id="1026" name="Picture 2" descr="C:\Users\benday\AppData\Local\Temp\SNAGHTML29f5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3866"/>
            <a:ext cx="2971800" cy="472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55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Scrum Under a Waterfall?</a:t>
            </a:r>
            <a:endParaRPr lang="en-US" dirty="0"/>
          </a:p>
        </p:txBody>
      </p:sp>
      <p:sp>
        <p:nvSpPr>
          <p:cNvPr id="3" name="Text Placeholder 2"/>
          <p:cNvSpPr>
            <a:spLocks noGrp="1"/>
          </p:cNvSpPr>
          <p:nvPr>
            <p:ph type="body" sz="quarter" idx="4294967295"/>
          </p:nvPr>
        </p:nvSpPr>
        <p:spPr>
          <a:xfrm>
            <a:off x="390525" y="1085849"/>
            <a:ext cx="8361760" cy="1144929"/>
          </a:xfrm>
          <a:prstGeom prst="rect">
            <a:avLst/>
          </a:prstGeom>
        </p:spPr>
        <p:txBody>
          <a:bodyPr/>
          <a:lstStyle/>
          <a:p>
            <a:r>
              <a:rPr lang="en-US" dirty="0" smtClean="0"/>
              <a:t>“Agile </a:t>
            </a:r>
            <a:r>
              <a:rPr lang="en-US" dirty="0" smtClean="0"/>
              <a:t>Under a </a:t>
            </a:r>
            <a:r>
              <a:rPr lang="en-US" dirty="0" smtClean="0"/>
              <a:t>Waterfall”</a:t>
            </a:r>
            <a:endParaRPr lang="en-US" dirty="0" smtClean="0"/>
          </a:p>
          <a:p>
            <a:r>
              <a:rPr lang="en-US" dirty="0" smtClean="0"/>
              <a:t>Scrum </a:t>
            </a:r>
            <a:r>
              <a:rPr lang="en-US" dirty="0" smtClean="0"/>
              <a:t>+ plan-driven</a:t>
            </a:r>
          </a:p>
          <a:p>
            <a:r>
              <a:rPr lang="en-US" dirty="0" smtClean="0"/>
              <a:t>Agile </a:t>
            </a:r>
            <a:r>
              <a:rPr lang="en-US" dirty="0" smtClean="0"/>
              <a:t>+ plan-driven</a:t>
            </a:r>
          </a:p>
          <a:p>
            <a:endParaRPr lang="en-US" dirty="0" smtClean="0"/>
          </a:p>
          <a:p>
            <a:r>
              <a:rPr lang="en-US" dirty="0" smtClean="0"/>
              <a:t>SUW</a:t>
            </a:r>
          </a:p>
        </p:txBody>
      </p:sp>
    </p:spTree>
    <p:extLst>
      <p:ext uri="{BB962C8B-B14F-4D97-AF65-F5344CB8AC3E}">
        <p14:creationId xmlns:p14="http://schemas.microsoft.com/office/powerpoint/2010/main" val="202197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a:t>
            </a:r>
            <a:br>
              <a:rPr lang="en-US" dirty="0" smtClean="0"/>
            </a:br>
            <a:r>
              <a:rPr lang="en-US" dirty="0" smtClean="0"/>
              <a:t>Come to terms with uncertainty.</a:t>
            </a:r>
            <a:endParaRPr lang="en-US" dirty="0"/>
          </a:p>
        </p:txBody>
      </p:sp>
    </p:spTree>
    <p:extLst>
      <p:ext uri="{BB962C8B-B14F-4D97-AF65-F5344CB8AC3E}">
        <p14:creationId xmlns:p14="http://schemas.microsoft.com/office/powerpoint/2010/main" val="26972040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is not a ‘sure thing.’</a:t>
            </a:r>
            <a:endParaRPr lang="en-US" dirty="0"/>
          </a:p>
        </p:txBody>
      </p:sp>
    </p:spTree>
    <p:extLst>
      <p:ext uri="{BB962C8B-B14F-4D97-AF65-F5344CB8AC3E}">
        <p14:creationId xmlns:p14="http://schemas.microsoft.com/office/powerpoint/2010/main" val="19017712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Wishing does not make it so.</a:t>
            </a:r>
            <a:endParaRPr lang="en-US" dirty="0"/>
          </a:p>
        </p:txBody>
      </p:sp>
    </p:spTree>
    <p:extLst>
      <p:ext uri="{BB962C8B-B14F-4D97-AF65-F5344CB8AC3E}">
        <p14:creationId xmlns:p14="http://schemas.microsoft.com/office/powerpoint/2010/main" val="25023217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Gripping tighter </a:t>
            </a:r>
            <a:r>
              <a:rPr lang="en-US" dirty="0" smtClean="0"/>
              <a:t>also does </a:t>
            </a:r>
            <a:r>
              <a:rPr lang="en-US" dirty="0" smtClean="0"/>
              <a:t>not </a:t>
            </a:r>
            <a:br>
              <a:rPr lang="en-US" dirty="0" smtClean="0"/>
            </a:br>
            <a:r>
              <a:rPr lang="en-US" dirty="0" smtClean="0"/>
              <a:t>make it so.</a:t>
            </a:r>
            <a:endParaRPr lang="en-US" dirty="0"/>
          </a:p>
        </p:txBody>
      </p:sp>
    </p:spTree>
    <p:extLst>
      <p:ext uri="{BB962C8B-B14F-4D97-AF65-F5344CB8AC3E}">
        <p14:creationId xmlns:p14="http://schemas.microsoft.com/office/powerpoint/2010/main" val="1900096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always gets more </a:t>
            </a:r>
            <a:br>
              <a:rPr lang="en-US" dirty="0" smtClean="0"/>
            </a:br>
            <a:r>
              <a:rPr lang="en-US" dirty="0" smtClean="0"/>
              <a:t>complex once you start.</a:t>
            </a:r>
            <a:endParaRPr lang="en-US" dirty="0"/>
          </a:p>
        </p:txBody>
      </p:sp>
    </p:spTree>
    <p:extLst>
      <p:ext uri="{BB962C8B-B14F-4D97-AF65-F5344CB8AC3E}">
        <p14:creationId xmlns:p14="http://schemas.microsoft.com/office/powerpoint/2010/main" val="42895686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is going to happen.</a:t>
            </a:r>
            <a:endParaRPr lang="en-US" dirty="0"/>
          </a:p>
        </p:txBody>
      </p:sp>
    </p:spTree>
    <p:extLst>
      <p:ext uri="{BB962C8B-B14F-4D97-AF65-F5344CB8AC3E}">
        <p14:creationId xmlns:p14="http://schemas.microsoft.com/office/powerpoint/2010/main" val="14955417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a:t>
            </a:r>
            <a:r>
              <a:rPr lang="en-US" dirty="0" smtClean="0"/>
              <a:t>teams spend extra time </a:t>
            </a:r>
            <a:r>
              <a:rPr lang="en-US" dirty="0" smtClean="0"/>
              <a:t>on </a:t>
            </a:r>
            <a:r>
              <a:rPr lang="en-US" dirty="0" smtClean="0"/>
              <a:t>‘more accurate </a:t>
            </a:r>
            <a:r>
              <a:rPr lang="en-US" dirty="0" err="1" smtClean="0"/>
              <a:t>accurate</a:t>
            </a:r>
            <a:r>
              <a:rPr lang="en-US" dirty="0" smtClean="0"/>
              <a:t> planning’ </a:t>
            </a:r>
            <a:r>
              <a:rPr lang="en-US" dirty="0" smtClean="0"/>
              <a:t>is </a:t>
            </a:r>
            <a:br>
              <a:rPr lang="en-US" dirty="0" smtClean="0"/>
            </a:br>
            <a:r>
              <a:rPr lang="en-US" dirty="0" smtClean="0"/>
              <a:t>(probably) </a:t>
            </a:r>
            <a:r>
              <a:rPr lang="en-US" dirty="0" smtClean="0"/>
              <a:t>wasteful.</a:t>
            </a:r>
            <a:endParaRPr lang="en-US" dirty="0"/>
          </a:p>
        </p:txBody>
      </p:sp>
    </p:spTree>
    <p:extLst>
      <p:ext uri="{BB962C8B-B14F-4D97-AF65-F5344CB8AC3E}">
        <p14:creationId xmlns:p14="http://schemas.microsoft.com/office/powerpoint/2010/main" val="1214573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to good enough </a:t>
            </a:r>
            <a:br>
              <a:rPr lang="en-US" dirty="0" smtClean="0"/>
            </a:br>
            <a:r>
              <a:rPr lang="en-US" dirty="0" smtClean="0"/>
              <a:t>and then stop.</a:t>
            </a:r>
            <a:endParaRPr lang="en-US" dirty="0"/>
          </a:p>
        </p:txBody>
      </p:sp>
    </p:spTree>
    <p:extLst>
      <p:ext uri="{BB962C8B-B14F-4D97-AF65-F5344CB8AC3E}">
        <p14:creationId xmlns:p14="http://schemas.microsoft.com/office/powerpoint/2010/main" val="2411307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br>
              <a:rPr lang="en-US" dirty="0" smtClean="0"/>
            </a:br>
            <a:r>
              <a:rPr lang="en-US" dirty="0" smtClean="0"/>
              <a:t>Fear is everywhere.</a:t>
            </a:r>
            <a:endParaRPr lang="en-US" dirty="0"/>
          </a:p>
        </p:txBody>
      </p:sp>
    </p:spTree>
    <p:extLst>
      <p:ext uri="{BB962C8B-B14F-4D97-AF65-F5344CB8AC3E}">
        <p14:creationId xmlns:p14="http://schemas.microsoft.com/office/powerpoint/2010/main" val="6503790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developers are </a:t>
            </a:r>
            <a:r>
              <a:rPr lang="en-US" dirty="0" smtClean="0"/>
              <a:t/>
            </a:r>
            <a:br>
              <a:rPr lang="en-US" dirty="0" smtClean="0"/>
            </a:br>
            <a:r>
              <a:rPr lang="en-US" dirty="0" smtClean="0"/>
              <a:t>afraid </a:t>
            </a:r>
            <a:r>
              <a:rPr lang="en-US" dirty="0" smtClean="0"/>
              <a:t>of you.</a:t>
            </a:r>
            <a:endParaRPr lang="en-US" dirty="0"/>
          </a:p>
        </p:txBody>
      </p:sp>
    </p:spTree>
    <p:extLst>
      <p:ext uri="{BB962C8B-B14F-4D97-AF65-F5344CB8AC3E}">
        <p14:creationId xmlns:p14="http://schemas.microsoft.com/office/powerpoint/2010/main" val="3306906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171450"/>
            <a:ext cx="8361760" cy="457049"/>
          </a:xfrm>
        </p:spPr>
        <p:txBody>
          <a:bodyPr/>
          <a:lstStyle/>
          <a:p>
            <a:r>
              <a:rPr lang="en-US" dirty="0" smtClean="0"/>
              <a:t>Assumptions</a:t>
            </a:r>
            <a:endParaRPr lang="en-US" dirty="0"/>
          </a:p>
        </p:txBody>
      </p:sp>
      <p:sp>
        <p:nvSpPr>
          <p:cNvPr id="3" name="Text Placeholder 2"/>
          <p:cNvSpPr>
            <a:spLocks noGrp="1"/>
          </p:cNvSpPr>
          <p:nvPr>
            <p:ph type="body" sz="quarter" idx="4294967295"/>
          </p:nvPr>
        </p:nvSpPr>
        <p:spPr>
          <a:xfrm>
            <a:off x="390525" y="1085850"/>
            <a:ext cx="8361760" cy="1449628"/>
          </a:xfrm>
          <a:prstGeom prst="rect">
            <a:avLst/>
          </a:prstGeom>
        </p:spPr>
        <p:txBody>
          <a:bodyPr/>
          <a:lstStyle/>
          <a:p>
            <a:r>
              <a:rPr lang="en-US" dirty="0" smtClean="0"/>
              <a:t>SUW exists</a:t>
            </a:r>
          </a:p>
          <a:p>
            <a:endParaRPr lang="en-US" dirty="0" smtClean="0"/>
          </a:p>
          <a:p>
            <a:r>
              <a:rPr lang="en-US" dirty="0" smtClean="0"/>
              <a:t>Value </a:t>
            </a:r>
            <a:r>
              <a:rPr lang="en-US" dirty="0" smtClean="0"/>
              <a:t>of Agile / Scrum is…</a:t>
            </a:r>
          </a:p>
          <a:p>
            <a:pPr lvl="1"/>
            <a:r>
              <a:rPr lang="en-US" dirty="0" smtClean="0"/>
              <a:t>Settled</a:t>
            </a:r>
          </a:p>
          <a:p>
            <a:pPr lvl="1"/>
            <a:r>
              <a:rPr lang="en-US" dirty="0" smtClean="0"/>
              <a:t>A good thing</a:t>
            </a:r>
            <a:endParaRPr lang="en-US" dirty="0"/>
          </a:p>
        </p:txBody>
      </p:sp>
    </p:spTree>
    <p:extLst>
      <p:ext uri="{BB962C8B-B14F-4D97-AF65-F5344CB8AC3E}">
        <p14:creationId xmlns:p14="http://schemas.microsoft.com/office/powerpoint/2010/main" val="378939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middle managers are afraid of you </a:t>
            </a:r>
            <a:r>
              <a:rPr lang="en-US" i="1" u="sng" dirty="0" smtClean="0"/>
              <a:t>and</a:t>
            </a:r>
            <a:r>
              <a:rPr lang="en-US" dirty="0" smtClean="0"/>
              <a:t> </a:t>
            </a:r>
            <a:r>
              <a:rPr lang="en-US" dirty="0" smtClean="0"/>
              <a:t>your developers</a:t>
            </a:r>
            <a:r>
              <a:rPr lang="en-US" dirty="0" smtClean="0"/>
              <a:t>.</a:t>
            </a:r>
            <a:endParaRPr lang="en-US" dirty="0"/>
          </a:p>
        </p:txBody>
      </p:sp>
    </p:spTree>
    <p:extLst>
      <p:ext uri="{BB962C8B-B14F-4D97-AF65-F5344CB8AC3E}">
        <p14:creationId xmlns:p14="http://schemas.microsoft.com/office/powerpoint/2010/main" val="30727250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that your developers were picked on and bullied.</a:t>
            </a:r>
            <a:endParaRPr lang="en-US" dirty="0"/>
          </a:p>
        </p:txBody>
      </p:sp>
    </p:spTree>
    <p:extLst>
      <p:ext uri="{BB962C8B-B14F-4D97-AF65-F5344CB8AC3E}">
        <p14:creationId xmlns:p14="http://schemas.microsoft.com/office/powerpoint/2010/main" val="12336448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make them nervous…</a:t>
            </a:r>
            <a:endParaRPr lang="en-US" dirty="0"/>
          </a:p>
        </p:txBody>
      </p:sp>
    </p:spTree>
    <p:extLst>
      <p:ext uri="{BB962C8B-B14F-4D97-AF65-F5344CB8AC3E}">
        <p14:creationId xmlns:p14="http://schemas.microsoft.com/office/powerpoint/2010/main" val="14148004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know what you </a:t>
            </a:r>
            <a:br>
              <a:rPr lang="en-US" dirty="0" smtClean="0"/>
            </a:br>
            <a:r>
              <a:rPr lang="en-US" dirty="0" smtClean="0"/>
              <a:t>want to hear…</a:t>
            </a:r>
            <a:endParaRPr lang="en-US" dirty="0"/>
          </a:p>
        </p:txBody>
      </p:sp>
    </p:spTree>
    <p:extLst>
      <p:ext uri="{BB962C8B-B14F-4D97-AF65-F5344CB8AC3E}">
        <p14:creationId xmlns:p14="http://schemas.microsoft.com/office/powerpoint/2010/main" val="14206809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they’ll tell it to you.</a:t>
            </a:r>
            <a:endParaRPr lang="en-US" dirty="0"/>
          </a:p>
        </p:txBody>
      </p:sp>
    </p:spTree>
    <p:extLst>
      <p:ext uri="{BB962C8B-B14F-4D97-AF65-F5344CB8AC3E}">
        <p14:creationId xmlns:p14="http://schemas.microsoft.com/office/powerpoint/2010/main" val="40127269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(Unfortunately, it’s </a:t>
            </a:r>
            <a:r>
              <a:rPr lang="en-US" dirty="0" smtClean="0"/>
              <a:t>not true.)</a:t>
            </a:r>
            <a:endParaRPr lang="en-US" dirty="0"/>
          </a:p>
        </p:txBody>
      </p:sp>
    </p:spTree>
    <p:extLst>
      <p:ext uri="{BB962C8B-B14F-4D97-AF65-F5344CB8AC3E}">
        <p14:creationId xmlns:p14="http://schemas.microsoft.com/office/powerpoint/2010/main" val="8906188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
          <p:cNvPicPr>
            <a:picLocks noChangeAspect="1" noChangeArrowheads="1"/>
          </p:cNvPicPr>
          <p:nvPr/>
        </p:nvPicPr>
        <p:blipFill>
          <a:blip r:embed="rId2"/>
          <a:stretch>
            <a:fillRect/>
          </a:stretch>
        </p:blipFill>
        <p:spPr bwMode="auto">
          <a:xfrm>
            <a:off x="762000" y="1352550"/>
            <a:ext cx="7810499" cy="2740314"/>
          </a:xfrm>
          <a:prstGeom prst="rect">
            <a:avLst/>
          </a:prstGeom>
          <a:noFill/>
          <a:ln>
            <a:noFill/>
          </a:ln>
        </p:spPr>
      </p:pic>
    </p:spTree>
    <p:extLst>
      <p:ext uri="{BB962C8B-B14F-4D97-AF65-F5344CB8AC3E}">
        <p14:creationId xmlns:p14="http://schemas.microsoft.com/office/powerpoint/2010/main" val="36146292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try to create trust.</a:t>
            </a:r>
            <a:endParaRPr lang="en-US" dirty="0"/>
          </a:p>
        </p:txBody>
      </p:sp>
    </p:spTree>
    <p:extLst>
      <p:ext uri="{BB962C8B-B14F-4D97-AF65-F5344CB8AC3E}">
        <p14:creationId xmlns:p14="http://schemas.microsoft.com/office/powerpoint/2010/main" val="4191628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make it </a:t>
            </a:r>
            <a:br>
              <a:rPr lang="en-US" dirty="0" smtClean="0"/>
            </a:br>
            <a:r>
              <a:rPr lang="en-US" dirty="0" smtClean="0"/>
              <a:t>ok to be “wrong”.</a:t>
            </a:r>
            <a:endParaRPr lang="en-US" dirty="0"/>
          </a:p>
        </p:txBody>
      </p:sp>
    </p:spTree>
    <p:extLst>
      <p:ext uri="{BB962C8B-B14F-4D97-AF65-F5344CB8AC3E}">
        <p14:creationId xmlns:p14="http://schemas.microsoft.com/office/powerpoint/2010/main" val="25207637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make it ok for your teams to tell you that </a:t>
            </a:r>
            <a:br>
              <a:rPr lang="en-US" dirty="0" smtClean="0"/>
            </a:br>
            <a:r>
              <a:rPr lang="en-US" i="1" dirty="0" smtClean="0"/>
              <a:t>you </a:t>
            </a:r>
            <a:r>
              <a:rPr lang="en-US" dirty="0" smtClean="0"/>
              <a:t>are wrong.</a:t>
            </a:r>
            <a:endParaRPr lang="en-US" dirty="0"/>
          </a:p>
        </p:txBody>
      </p:sp>
    </p:spTree>
    <p:extLst>
      <p:ext uri="{BB962C8B-B14F-4D97-AF65-F5344CB8AC3E}">
        <p14:creationId xmlns:p14="http://schemas.microsoft.com/office/powerpoint/2010/main" val="3243112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is popular.</a:t>
            </a:r>
            <a:endParaRPr lang="en-US" dirty="0"/>
          </a:p>
        </p:txBody>
      </p:sp>
      <p:sp>
        <p:nvSpPr>
          <p:cNvPr id="3" name="Content Placeholder 2"/>
          <p:cNvSpPr>
            <a:spLocks noGrp="1"/>
          </p:cNvSpPr>
          <p:nvPr>
            <p:ph idx="1"/>
          </p:nvPr>
        </p:nvSpPr>
        <p:spPr>
          <a:xfrm>
            <a:off x="253018" y="1809750"/>
            <a:ext cx="3810000" cy="1371600"/>
          </a:xfrm>
        </p:spPr>
        <p:txBody>
          <a:bodyPr/>
          <a:lstStyle/>
          <a:p>
            <a:pPr marL="0" indent="0">
              <a:buNone/>
            </a:pPr>
            <a:r>
              <a:rPr lang="en-US" sz="1800" dirty="0" smtClean="0"/>
              <a:t>“Water-Scrum-Fall Is The Reality Of Agile For Most Organizations Today” </a:t>
            </a:r>
            <a:br>
              <a:rPr lang="en-US" sz="1800" dirty="0" smtClean="0"/>
            </a:br>
            <a:r>
              <a:rPr lang="en-US" sz="1400" dirty="0" smtClean="0"/>
              <a:t>by Dave West</a:t>
            </a:r>
            <a:br>
              <a:rPr lang="en-US" sz="1400" dirty="0" smtClean="0"/>
            </a:br>
            <a:r>
              <a:rPr lang="en-US" sz="1400" dirty="0" smtClean="0"/>
              <a:t>Forrester Research</a:t>
            </a:r>
            <a:br>
              <a:rPr lang="en-US" sz="1400" dirty="0" smtClean="0"/>
            </a:br>
            <a:r>
              <a:rPr lang="en-US" sz="1400" dirty="0" smtClean="0"/>
              <a:t>July 26, 2011</a:t>
            </a:r>
            <a:endParaRPr lang="en-US" sz="1800" dirty="0"/>
          </a:p>
        </p:txBody>
      </p:sp>
      <p:pic>
        <p:nvPicPr>
          <p:cNvPr id="4" name="Picture 3"/>
          <p:cNvPicPr>
            <a:picLocks noChangeAspect="1"/>
          </p:cNvPicPr>
          <p:nvPr/>
        </p:nvPicPr>
        <p:blipFill>
          <a:blip r:embed="rId2"/>
          <a:stretch>
            <a:fillRect/>
          </a:stretch>
        </p:blipFill>
        <p:spPr>
          <a:xfrm>
            <a:off x="4177121" y="819150"/>
            <a:ext cx="4815153" cy="4229797"/>
          </a:xfrm>
          <a:prstGeom prst="rect">
            <a:avLst/>
          </a:prstGeom>
        </p:spPr>
      </p:pic>
    </p:spTree>
    <p:extLst>
      <p:ext uri="{BB962C8B-B14F-4D97-AF65-F5344CB8AC3E}">
        <p14:creationId xmlns:p14="http://schemas.microsoft.com/office/powerpoint/2010/main" val="25706971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907490"/>
            <a:ext cx="4114800" cy="3200400"/>
          </a:xfrm>
        </p:spPr>
        <p:txBody>
          <a:bodyPr/>
          <a:lstStyle/>
          <a:p>
            <a:pPr marL="0" indent="0">
              <a:buNone/>
            </a:pPr>
            <a:r>
              <a:rPr lang="en-US" sz="1600" i="1" dirty="0"/>
              <a:t>“The goal of a leader should be to maximize resistance—in the sense of encouraging disagreement and dissent</a:t>
            </a:r>
            <a:r>
              <a:rPr lang="en-US" sz="1600" i="1" dirty="0" smtClean="0"/>
              <a:t>.</a:t>
            </a:r>
            <a:br>
              <a:rPr lang="en-US" sz="1600" i="1" dirty="0" smtClean="0"/>
            </a:br>
            <a:r>
              <a:rPr lang="en-US" sz="1600" i="1" dirty="0" smtClean="0"/>
              <a:t>…</a:t>
            </a:r>
            <a:br>
              <a:rPr lang="en-US" sz="1600" i="1" dirty="0" smtClean="0"/>
            </a:br>
            <a:r>
              <a:rPr lang="en-US" sz="1600" b="1" i="1" dirty="0" smtClean="0"/>
              <a:t>If </a:t>
            </a:r>
            <a:r>
              <a:rPr lang="en-US" sz="1600" b="1" i="1" dirty="0"/>
              <a:t>you aren’t even aware that the people in the organization disagree with you, then you are in trouble</a:t>
            </a:r>
            <a:r>
              <a:rPr lang="en-US" sz="1600" b="1" i="1" dirty="0" smtClean="0"/>
              <a:t>.</a:t>
            </a:r>
            <a:r>
              <a:rPr lang="en-US" sz="1600" i="1" dirty="0" smtClean="0"/>
              <a:t>”</a:t>
            </a:r>
          </a:p>
          <a:p>
            <a:pPr marL="0" indent="0">
              <a:buNone/>
            </a:pPr>
            <a:endParaRPr lang="en-US" sz="1600" i="1" dirty="0"/>
          </a:p>
          <a:p>
            <a:pPr marL="0" indent="0">
              <a:buNone/>
            </a:pPr>
            <a:r>
              <a:rPr lang="en-US" sz="1600" i="1" dirty="0" smtClean="0"/>
              <a:t>Leadership The </a:t>
            </a:r>
            <a:r>
              <a:rPr lang="en-US" sz="1600" i="1" smtClean="0"/>
              <a:t>Hard Way</a:t>
            </a:r>
            <a:r>
              <a:rPr lang="en-US" sz="1600" i="1" dirty="0" smtClean="0"/>
              <a:t/>
            </a:r>
            <a:br>
              <a:rPr lang="en-US" sz="1600" i="1" dirty="0" smtClean="0"/>
            </a:br>
            <a:r>
              <a:rPr lang="en-US" sz="1600" i="1" dirty="0" smtClean="0"/>
              <a:t>by </a:t>
            </a:r>
            <a:r>
              <a:rPr lang="en-US" sz="1600" i="1" dirty="0" err="1" smtClean="0"/>
              <a:t>Dov</a:t>
            </a:r>
            <a:r>
              <a:rPr lang="en-US" sz="1600" i="1" dirty="0" smtClean="0"/>
              <a:t> Frohman &amp; Robert Howard</a:t>
            </a:r>
            <a:endParaRPr lang="en-US" sz="1600" i="1" dirty="0"/>
          </a:p>
        </p:txBody>
      </p:sp>
      <p:sp>
        <p:nvSpPr>
          <p:cNvPr id="5" name="Content Placeholder 4"/>
          <p:cNvSpPr>
            <a:spLocks noGrp="1"/>
          </p:cNvSpPr>
          <p:nvPr>
            <p:ph idx="13"/>
          </p:nvPr>
        </p:nvSpPr>
        <p:spPr/>
        <p:txBody>
          <a:bodyPr/>
          <a:lstStyle/>
          <a:p>
            <a:endParaRPr lang="en-US"/>
          </a:p>
        </p:txBody>
      </p:sp>
      <p:sp>
        <p:nvSpPr>
          <p:cNvPr id="7" name="Text Placeholder 6"/>
          <p:cNvSpPr>
            <a:spLocks noGrp="1"/>
          </p:cNvSpPr>
          <p:nvPr>
            <p:ph type="body" sz="quarter" idx="15"/>
          </p:nvPr>
        </p:nvSpPr>
        <p:spPr/>
        <p:txBody>
          <a:bodyPr/>
          <a:lstStyle/>
          <a:p>
            <a:endParaRPr lang="en-US"/>
          </a:p>
        </p:txBody>
      </p:sp>
      <p:pic>
        <p:nvPicPr>
          <p:cNvPr id="3074" name="Picture 2" descr="C:\Users\benday\AppData\Local\Temp\SNAGHTML6cadd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5750"/>
            <a:ext cx="3581400" cy="472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528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907490"/>
            <a:ext cx="4495800" cy="3200400"/>
          </a:xfrm>
        </p:spPr>
        <p:txBody>
          <a:bodyPr/>
          <a:lstStyle/>
          <a:p>
            <a:pPr marL="0" indent="0">
              <a:buNone/>
            </a:pPr>
            <a:r>
              <a:rPr lang="en-US" sz="1800" i="1" dirty="0"/>
              <a:t>"Too often in organizations leaders think that if they get the three </a:t>
            </a:r>
            <a:r>
              <a:rPr lang="en-US" sz="1800" i="1" dirty="0" smtClean="0"/>
              <a:t>R’s </a:t>
            </a:r>
            <a:r>
              <a:rPr lang="en-US" sz="1800" i="1" dirty="0"/>
              <a:t>clear—rules, roles, and responsibilities—innovation will logically follow. More often than not, results go 180 degrees in the opposite direction."</a:t>
            </a:r>
            <a:endParaRPr lang="en-US" sz="1600" i="1" dirty="0"/>
          </a:p>
          <a:p>
            <a:pPr marL="0" indent="0">
              <a:buNone/>
            </a:pPr>
            <a:endParaRPr lang="en-US" sz="1600" i="1" dirty="0" smtClean="0"/>
          </a:p>
          <a:p>
            <a:pPr marL="0" indent="0">
              <a:buNone/>
            </a:pPr>
            <a:endParaRPr lang="en-US" sz="1600" i="1" dirty="0"/>
          </a:p>
          <a:p>
            <a:pPr marL="0" indent="0">
              <a:buNone/>
            </a:pPr>
            <a:r>
              <a:rPr lang="en-US" sz="1600" dirty="0"/>
              <a:t>“Yes To The Mess: </a:t>
            </a:r>
            <a:br>
              <a:rPr lang="en-US" sz="1600" dirty="0"/>
            </a:br>
            <a:r>
              <a:rPr lang="en-US" sz="1600" dirty="0"/>
              <a:t>Surprising Leadership Lessons from Jazz”</a:t>
            </a:r>
            <a:br>
              <a:rPr lang="en-US" sz="1600" dirty="0"/>
            </a:br>
            <a:r>
              <a:rPr lang="en-US" sz="1000" dirty="0"/>
              <a:t>by Frank J. Barrett</a:t>
            </a:r>
            <a:br>
              <a:rPr lang="en-US" sz="1000" dirty="0"/>
            </a:br>
            <a:r>
              <a:rPr lang="en-US" sz="1000" dirty="0"/>
              <a:t>Harvard Business Review Press</a:t>
            </a:r>
            <a:endParaRPr lang="en-US" sz="1600" i="1" dirty="0"/>
          </a:p>
        </p:txBody>
      </p:sp>
      <p:sp>
        <p:nvSpPr>
          <p:cNvPr id="5" name="Content Placeholder 4"/>
          <p:cNvSpPr>
            <a:spLocks noGrp="1"/>
          </p:cNvSpPr>
          <p:nvPr>
            <p:ph idx="13"/>
          </p:nvPr>
        </p:nvSpPr>
        <p:spPr/>
        <p:txBody>
          <a:bodyPr/>
          <a:lstStyle/>
          <a:p>
            <a:endParaRPr lang="en-US"/>
          </a:p>
        </p:txBody>
      </p:sp>
      <p:sp>
        <p:nvSpPr>
          <p:cNvPr id="7" name="Text Placeholder 6"/>
          <p:cNvSpPr>
            <a:spLocks noGrp="1"/>
          </p:cNvSpPr>
          <p:nvPr>
            <p:ph type="body" sz="quarter" idx="15"/>
          </p:nvPr>
        </p:nvSpPr>
        <p:spPr/>
        <p:txBody>
          <a:bodyPr/>
          <a:lstStyle/>
          <a:p>
            <a:endParaRPr lang="en-US"/>
          </a:p>
        </p:txBody>
      </p:sp>
      <p:pic>
        <p:nvPicPr>
          <p:cNvPr id="6" name="Picture 5"/>
          <p:cNvPicPr>
            <a:picLocks noChangeAspect="1"/>
          </p:cNvPicPr>
          <p:nvPr/>
        </p:nvPicPr>
        <p:blipFill>
          <a:blip r:embed="rId2"/>
          <a:stretch>
            <a:fillRect/>
          </a:stretch>
        </p:blipFill>
        <p:spPr>
          <a:xfrm>
            <a:off x="5181600" y="361950"/>
            <a:ext cx="2971800" cy="4463063"/>
          </a:xfrm>
          <a:prstGeom prst="rect">
            <a:avLst/>
          </a:prstGeom>
        </p:spPr>
      </p:pic>
    </p:spTree>
    <p:extLst>
      <p:ext uri="{BB962C8B-B14F-4D97-AF65-F5344CB8AC3E}">
        <p14:creationId xmlns:p14="http://schemas.microsoft.com/office/powerpoint/2010/main" val="4257408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They’re terrified of being wrong.</a:t>
            </a:r>
            <a:endParaRPr lang="en-US" dirty="0"/>
          </a:p>
        </p:txBody>
      </p:sp>
    </p:spTree>
    <p:extLst>
      <p:ext uri="{BB962C8B-B14F-4D97-AF65-F5344CB8AC3E}">
        <p14:creationId xmlns:p14="http://schemas.microsoft.com/office/powerpoint/2010/main" val="37062255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don’t understand </a:t>
            </a:r>
            <a:br>
              <a:rPr lang="en-US" dirty="0" smtClean="0"/>
            </a:br>
            <a:r>
              <a:rPr lang="en-US" dirty="0" smtClean="0"/>
              <a:t>your motivations.</a:t>
            </a:r>
            <a:endParaRPr lang="en-US" dirty="0"/>
          </a:p>
        </p:txBody>
      </p:sp>
    </p:spTree>
    <p:extLst>
      <p:ext uri="{BB962C8B-B14F-4D97-AF65-F5344CB8AC3E}">
        <p14:creationId xmlns:p14="http://schemas.microsoft.com/office/powerpoint/2010/main" val="26579727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say that you </a:t>
            </a:r>
            <a:br>
              <a:rPr lang="en-US" dirty="0" smtClean="0"/>
            </a:br>
            <a:r>
              <a:rPr lang="en-US" dirty="0" smtClean="0"/>
              <a:t>“need all this by X date”…</a:t>
            </a:r>
            <a:endParaRPr lang="en-US" dirty="0"/>
          </a:p>
        </p:txBody>
      </p:sp>
    </p:spTree>
    <p:extLst>
      <p:ext uri="{BB962C8B-B14F-4D97-AF65-F5344CB8AC3E}">
        <p14:creationId xmlns:p14="http://schemas.microsoft.com/office/powerpoint/2010/main" val="9311115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believe you.</a:t>
            </a:r>
            <a:endParaRPr lang="en-US" dirty="0"/>
          </a:p>
        </p:txBody>
      </p:sp>
    </p:spTree>
    <p:extLst>
      <p:ext uri="{BB962C8B-B14F-4D97-AF65-F5344CB8AC3E}">
        <p14:creationId xmlns:p14="http://schemas.microsoft.com/office/powerpoint/2010/main" val="23692957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907490"/>
            <a:ext cx="4495800" cy="3200400"/>
          </a:xfrm>
        </p:spPr>
        <p:txBody>
          <a:bodyPr/>
          <a:lstStyle/>
          <a:p>
            <a:pPr marL="0" indent="0">
              <a:buNone/>
            </a:pPr>
            <a:r>
              <a:rPr lang="en-US" sz="1800" i="1" dirty="0" smtClean="0"/>
              <a:t>“…research </a:t>
            </a:r>
            <a:r>
              <a:rPr lang="en-US" sz="1800" i="1" dirty="0"/>
              <a:t>shows that the biggest obstacle to creating the psychological safety that allows people to learn from mistakes is a hierarchy. When those with status are distant or intimidating, those beneath them are more likely to save face by hiding or ignoring errors</a:t>
            </a:r>
            <a:r>
              <a:rPr lang="en-US" sz="1800" i="1" dirty="0" smtClean="0"/>
              <a:t>.”</a:t>
            </a:r>
            <a:br>
              <a:rPr lang="en-US" sz="1800" i="1" dirty="0" smtClean="0"/>
            </a:br>
            <a:endParaRPr lang="en-US" sz="1600" i="1" dirty="0"/>
          </a:p>
          <a:p>
            <a:pPr marL="0" indent="0">
              <a:buNone/>
            </a:pPr>
            <a:r>
              <a:rPr lang="en-US" sz="1600" dirty="0"/>
              <a:t>“Yes To The Mess: </a:t>
            </a:r>
            <a:br>
              <a:rPr lang="en-US" sz="1600" dirty="0"/>
            </a:br>
            <a:r>
              <a:rPr lang="en-US" sz="1600" dirty="0"/>
              <a:t>Surprising Leadership Lessons from Jazz”</a:t>
            </a:r>
            <a:br>
              <a:rPr lang="en-US" sz="1600" dirty="0"/>
            </a:br>
            <a:r>
              <a:rPr lang="en-US" sz="1000" dirty="0"/>
              <a:t>by Frank J. Barrett</a:t>
            </a:r>
            <a:br>
              <a:rPr lang="en-US" sz="1000" dirty="0"/>
            </a:br>
            <a:r>
              <a:rPr lang="en-US" sz="1000" dirty="0"/>
              <a:t>Harvard Business Review Press</a:t>
            </a:r>
            <a:endParaRPr lang="en-US" sz="1600" i="1" dirty="0"/>
          </a:p>
        </p:txBody>
      </p:sp>
      <p:sp>
        <p:nvSpPr>
          <p:cNvPr id="5" name="Content Placeholder 4"/>
          <p:cNvSpPr>
            <a:spLocks noGrp="1"/>
          </p:cNvSpPr>
          <p:nvPr>
            <p:ph idx="13"/>
          </p:nvPr>
        </p:nvSpPr>
        <p:spPr/>
        <p:txBody>
          <a:bodyPr/>
          <a:lstStyle/>
          <a:p>
            <a:endParaRPr lang="en-US"/>
          </a:p>
        </p:txBody>
      </p:sp>
      <p:sp>
        <p:nvSpPr>
          <p:cNvPr id="7" name="Text Placeholder 6"/>
          <p:cNvSpPr>
            <a:spLocks noGrp="1"/>
          </p:cNvSpPr>
          <p:nvPr>
            <p:ph type="body" sz="quarter" idx="15"/>
          </p:nvPr>
        </p:nvSpPr>
        <p:spPr/>
        <p:txBody>
          <a:bodyPr/>
          <a:lstStyle/>
          <a:p>
            <a:endParaRPr lang="en-US"/>
          </a:p>
        </p:txBody>
      </p:sp>
      <p:pic>
        <p:nvPicPr>
          <p:cNvPr id="6" name="Picture 5"/>
          <p:cNvPicPr>
            <a:picLocks noChangeAspect="1"/>
          </p:cNvPicPr>
          <p:nvPr/>
        </p:nvPicPr>
        <p:blipFill>
          <a:blip r:embed="rId2"/>
          <a:stretch>
            <a:fillRect/>
          </a:stretch>
        </p:blipFill>
        <p:spPr>
          <a:xfrm>
            <a:off x="5181600" y="361950"/>
            <a:ext cx="2971800" cy="4463063"/>
          </a:xfrm>
          <a:prstGeom prst="rect">
            <a:avLst/>
          </a:prstGeom>
        </p:spPr>
      </p:pic>
    </p:spTree>
    <p:extLst>
      <p:ext uri="{BB962C8B-B14F-4D97-AF65-F5344CB8AC3E}">
        <p14:creationId xmlns:p14="http://schemas.microsoft.com/office/powerpoint/2010/main" val="38805246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t>
            </a:r>
            <a:r>
              <a:rPr lang="en-US" dirty="0" smtClean="0"/>
              <a:t>have </a:t>
            </a:r>
            <a:r>
              <a:rPr lang="en-US" dirty="0" smtClean="0"/>
              <a:t>a priority in your head.  </a:t>
            </a:r>
            <a:br>
              <a:rPr lang="en-US" dirty="0" smtClean="0"/>
            </a:br>
            <a:r>
              <a:rPr lang="en-US" dirty="0" smtClean="0"/>
              <a:t>Share </a:t>
            </a:r>
            <a:r>
              <a:rPr lang="en-US" dirty="0" smtClean="0"/>
              <a:t>that vision.</a:t>
            </a:r>
            <a:endParaRPr lang="en-US" dirty="0"/>
          </a:p>
        </p:txBody>
      </p:sp>
    </p:spTree>
    <p:extLst>
      <p:ext uri="{BB962C8B-B14F-4D97-AF65-F5344CB8AC3E}">
        <p14:creationId xmlns:p14="http://schemas.microsoft.com/office/powerpoint/2010/main" val="30443267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br>
              <a:rPr lang="en-US" dirty="0" smtClean="0"/>
            </a:br>
            <a:r>
              <a:rPr lang="en-US" dirty="0" smtClean="0"/>
              <a:t>Avoid ‘earned value’.</a:t>
            </a:r>
            <a:endParaRPr lang="en-US" dirty="0"/>
          </a:p>
        </p:txBody>
      </p:sp>
    </p:spTree>
    <p:extLst>
      <p:ext uri="{BB962C8B-B14F-4D97-AF65-F5344CB8AC3E}">
        <p14:creationId xmlns:p14="http://schemas.microsoft.com/office/powerpoint/2010/main" val="36215101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“I’m 72.6% done with my task.”</a:t>
            </a:r>
            <a:endParaRPr lang="en-US" dirty="0"/>
          </a:p>
        </p:txBody>
      </p:sp>
    </p:spTree>
    <p:extLst>
      <p:ext uri="{BB962C8B-B14F-4D97-AF65-F5344CB8AC3E}">
        <p14:creationId xmlns:p14="http://schemas.microsoft.com/office/powerpoint/2010/main" val="2166396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8150"/>
            <a:ext cx="8839200" cy="609600"/>
          </a:xfrm>
        </p:spPr>
        <p:txBody>
          <a:bodyPr/>
          <a:lstStyle/>
          <a:p>
            <a:r>
              <a:rPr lang="en-US" dirty="0" smtClean="0"/>
              <a:t>Scrum is arguably the dominant Agile flavor.</a:t>
            </a:r>
            <a:endParaRPr lang="en-US" dirty="0"/>
          </a:p>
        </p:txBody>
      </p:sp>
      <p:sp>
        <p:nvSpPr>
          <p:cNvPr id="3" name="Content Placeholder 2"/>
          <p:cNvSpPr>
            <a:spLocks noGrp="1"/>
          </p:cNvSpPr>
          <p:nvPr>
            <p:ph idx="1"/>
          </p:nvPr>
        </p:nvSpPr>
        <p:spPr>
          <a:xfrm>
            <a:off x="253018" y="1809750"/>
            <a:ext cx="3810000" cy="1371600"/>
          </a:xfrm>
        </p:spPr>
        <p:txBody>
          <a:bodyPr/>
          <a:lstStyle/>
          <a:p>
            <a:pPr marL="0" indent="0">
              <a:buNone/>
            </a:pPr>
            <a:r>
              <a:rPr lang="en-US" sz="1600" dirty="0"/>
              <a:t>“Water-Scrum-Fall Is The Reality Of Agile For Most Organizations Today” </a:t>
            </a:r>
            <a:br>
              <a:rPr lang="en-US" sz="1600" dirty="0"/>
            </a:br>
            <a:r>
              <a:rPr lang="en-US" sz="1200" dirty="0"/>
              <a:t>by Dave West</a:t>
            </a:r>
            <a:br>
              <a:rPr lang="en-US" sz="1200" dirty="0"/>
            </a:br>
            <a:r>
              <a:rPr lang="en-US" sz="1200" dirty="0"/>
              <a:t>Forrester Research</a:t>
            </a:r>
            <a:br>
              <a:rPr lang="en-US" sz="1200" dirty="0"/>
            </a:br>
            <a:r>
              <a:rPr lang="en-US" sz="1200" dirty="0"/>
              <a:t>July 26, 2011</a:t>
            </a:r>
            <a:endParaRPr lang="en-US" sz="1600" dirty="0"/>
          </a:p>
        </p:txBody>
      </p:sp>
      <p:pic>
        <p:nvPicPr>
          <p:cNvPr id="5" name="Picture 4"/>
          <p:cNvPicPr>
            <a:picLocks noChangeAspect="1"/>
          </p:cNvPicPr>
          <p:nvPr/>
        </p:nvPicPr>
        <p:blipFill>
          <a:blip r:embed="rId2"/>
          <a:stretch>
            <a:fillRect/>
          </a:stretch>
        </p:blipFill>
        <p:spPr>
          <a:xfrm>
            <a:off x="4343400" y="971550"/>
            <a:ext cx="4572000" cy="4074796"/>
          </a:xfrm>
          <a:prstGeom prst="rect">
            <a:avLst/>
          </a:prstGeom>
        </p:spPr>
      </p:pic>
    </p:spTree>
    <p:extLst>
      <p:ext uri="{BB962C8B-B14F-4D97-AF65-F5344CB8AC3E}">
        <p14:creationId xmlns:p14="http://schemas.microsoft.com/office/powerpoint/2010/main" val="34173499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525" y="2171701"/>
            <a:ext cx="8361760" cy="914096"/>
          </a:xfrm>
        </p:spPr>
        <p:txBody>
          <a:bodyPr/>
          <a:lstStyle/>
          <a:p>
            <a:r>
              <a:rPr lang="en-US" dirty="0" smtClean="0"/>
              <a:t>…and now a quote by a leading </a:t>
            </a:r>
            <a:br>
              <a:rPr lang="en-US" dirty="0" smtClean="0"/>
            </a:br>
            <a:r>
              <a:rPr lang="en-US" dirty="0" smtClean="0"/>
              <a:t>project management expert.</a:t>
            </a:r>
            <a:endParaRPr lang="en-US" dirty="0"/>
          </a:p>
        </p:txBody>
      </p:sp>
    </p:spTree>
    <p:extLst>
      <p:ext uri="{BB962C8B-B14F-4D97-AF65-F5344CB8AC3E}">
        <p14:creationId xmlns:p14="http://schemas.microsoft.com/office/powerpoint/2010/main" val="922542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907490"/>
            <a:ext cx="4495800" cy="3200400"/>
          </a:xfrm>
        </p:spPr>
        <p:txBody>
          <a:bodyPr/>
          <a:lstStyle/>
          <a:p>
            <a:pPr marL="0" indent="0">
              <a:buNone/>
            </a:pPr>
            <a:r>
              <a:rPr lang="en-US" sz="2400" i="1" dirty="0" smtClean="0"/>
              <a:t>“[Earned value] is the path to the dark side.  [Earned value] leads to [technical debt].  [Technical debt] leads to [maintainability problems]. [Maintainability problems] lead to suffering.”</a:t>
            </a:r>
            <a:r>
              <a:rPr lang="en-US" sz="1800" i="1" dirty="0" smtClean="0"/>
              <a:t/>
            </a:r>
            <a:br>
              <a:rPr lang="en-US" sz="1800" i="1" dirty="0" smtClean="0"/>
            </a:br>
            <a:endParaRPr lang="en-US" sz="1600" i="1" dirty="0"/>
          </a:p>
          <a:p>
            <a:pPr marL="0" indent="0">
              <a:buNone/>
            </a:pPr>
            <a:r>
              <a:rPr lang="en-US" sz="1400" dirty="0" smtClean="0"/>
              <a:t>Yoda, Star Wars: Episode 1</a:t>
            </a:r>
            <a:endParaRPr lang="en-US" sz="1600" i="1" dirty="0"/>
          </a:p>
        </p:txBody>
      </p:sp>
      <p:pic>
        <p:nvPicPr>
          <p:cNvPr id="2" name="Content Placeholder 1"/>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4725463" y="971550"/>
            <a:ext cx="3960274" cy="2810256"/>
          </a:xfrm>
        </p:spPr>
      </p:pic>
      <p:sp>
        <p:nvSpPr>
          <p:cNvPr id="7" name="Text Placeholder 6"/>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7730043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your Definition of Done.</a:t>
            </a:r>
            <a:endParaRPr lang="en-US" dirty="0"/>
          </a:p>
        </p:txBody>
      </p:sp>
    </p:spTree>
    <p:extLst>
      <p:ext uri="{BB962C8B-B14F-4D97-AF65-F5344CB8AC3E}">
        <p14:creationId xmlns:p14="http://schemas.microsoft.com/office/powerpoint/2010/main" val="5950257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done or it isn’t.</a:t>
            </a:r>
            <a:br>
              <a:rPr lang="en-US" dirty="0" smtClean="0"/>
            </a:br>
            <a:r>
              <a:rPr lang="en-US" dirty="0" smtClean="0"/>
              <a:t>Done software only.</a:t>
            </a:r>
            <a:endParaRPr lang="en-US" dirty="0"/>
          </a:p>
        </p:txBody>
      </p:sp>
    </p:spTree>
    <p:extLst>
      <p:ext uri="{BB962C8B-B14F-4D97-AF65-F5344CB8AC3E}">
        <p14:creationId xmlns:p14="http://schemas.microsoft.com/office/powerpoint/2010/main" val="35486533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(Oh…and force your team </a:t>
            </a:r>
            <a:br>
              <a:rPr lang="en-US" dirty="0" smtClean="0"/>
            </a:br>
            <a:r>
              <a:rPr lang="en-US" dirty="0" smtClean="0"/>
              <a:t>to write unit tests.)</a:t>
            </a:r>
            <a:endParaRPr lang="en-US" dirty="0"/>
          </a:p>
        </p:txBody>
      </p:sp>
    </p:spTree>
    <p:extLst>
      <p:ext uri="{BB962C8B-B14F-4D97-AF65-F5344CB8AC3E}">
        <p14:creationId xmlns:p14="http://schemas.microsoft.com/office/powerpoint/2010/main" val="34063458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dirty="0" smtClean="0"/>
              <a:t/>
            </a:r>
            <a:br>
              <a:rPr lang="en-US" dirty="0" smtClean="0"/>
            </a:br>
            <a:r>
              <a:rPr lang="en-US" dirty="0" smtClean="0"/>
              <a:t>Avoid keeping two sets of books.</a:t>
            </a:r>
            <a:endParaRPr lang="en-US" dirty="0"/>
          </a:p>
        </p:txBody>
      </p:sp>
    </p:spTree>
    <p:extLst>
      <p:ext uri="{BB962C8B-B14F-4D97-AF65-F5344CB8AC3E}">
        <p14:creationId xmlns:p14="http://schemas.microsoft.com/office/powerpoint/2010/main" val="35231159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shared reality is essential.</a:t>
            </a:r>
            <a:endParaRPr lang="en-US" dirty="0"/>
          </a:p>
        </p:txBody>
      </p:sp>
    </p:spTree>
    <p:extLst>
      <p:ext uri="{BB962C8B-B14F-4D97-AF65-F5344CB8AC3E}">
        <p14:creationId xmlns:p14="http://schemas.microsoft.com/office/powerpoint/2010/main" val="26624280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to avoid the overhead of </a:t>
            </a:r>
            <a:br>
              <a:rPr lang="en-US" dirty="0" smtClean="0"/>
            </a:br>
            <a:r>
              <a:rPr lang="en-US" dirty="0" smtClean="0"/>
              <a:t>communicating between </a:t>
            </a:r>
            <a:br>
              <a:rPr lang="en-US" dirty="0" smtClean="0"/>
            </a:br>
            <a:r>
              <a:rPr lang="en-US" dirty="0" smtClean="0"/>
              <a:t>the two visions.</a:t>
            </a:r>
            <a:endParaRPr lang="en-US" dirty="0"/>
          </a:p>
        </p:txBody>
      </p:sp>
    </p:spTree>
    <p:extLst>
      <p:ext uri="{BB962C8B-B14F-4D97-AF65-F5344CB8AC3E}">
        <p14:creationId xmlns:p14="http://schemas.microsoft.com/office/powerpoint/2010/main" val="23158662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Try </a:t>
            </a:r>
            <a:br>
              <a:rPr lang="en-US" dirty="0" smtClean="0"/>
            </a:br>
            <a:r>
              <a:rPr lang="en-US" dirty="0" smtClean="0"/>
              <a:t>Team Foundation Server + </a:t>
            </a:r>
            <a:br>
              <a:rPr lang="en-US" dirty="0" smtClean="0"/>
            </a:br>
            <a:r>
              <a:rPr lang="en-US" dirty="0" smtClean="0"/>
              <a:t>Microsoft Project Server</a:t>
            </a:r>
            <a:endParaRPr lang="en-US" dirty="0"/>
          </a:p>
        </p:txBody>
      </p:sp>
    </p:spTree>
    <p:extLst>
      <p:ext uri="{BB962C8B-B14F-4D97-AF65-F5344CB8AC3E}">
        <p14:creationId xmlns:p14="http://schemas.microsoft.com/office/powerpoint/2010/main" val="39048752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Team Foundation Server &amp; Visual Studio</a:t>
            </a:r>
            <a:endParaRPr lang="en-US" dirty="0"/>
          </a:p>
        </p:txBody>
      </p:sp>
      <p:sp>
        <p:nvSpPr>
          <p:cNvPr id="3" name="Content Placeholder 2"/>
          <p:cNvSpPr>
            <a:spLocks noGrp="1"/>
          </p:cNvSpPr>
          <p:nvPr>
            <p:ph idx="1"/>
          </p:nvPr>
        </p:nvSpPr>
        <p:spPr>
          <a:xfrm>
            <a:off x="152400" y="971550"/>
            <a:ext cx="4114800" cy="3200400"/>
          </a:xfrm>
        </p:spPr>
        <p:txBody>
          <a:bodyPr/>
          <a:lstStyle/>
          <a:p>
            <a:r>
              <a:rPr lang="en-US" sz="2400" dirty="0" smtClean="0"/>
              <a:t>One stop shop for your </a:t>
            </a:r>
            <a:r>
              <a:rPr lang="en-US" sz="2400" dirty="0" err="1" smtClean="0"/>
              <a:t>devs</a:t>
            </a:r>
            <a:endParaRPr lang="en-US" sz="2400" dirty="0" smtClean="0"/>
          </a:p>
          <a:p>
            <a:r>
              <a:rPr lang="en-US" sz="2400" dirty="0" smtClean="0"/>
              <a:t>Great tools for running an Agile / Scrum project.</a:t>
            </a:r>
          </a:p>
          <a:p>
            <a:r>
              <a:rPr lang="en-US" sz="2400" dirty="0" smtClean="0"/>
              <a:t>Integrated with source control</a:t>
            </a:r>
            <a:endParaRPr lang="en-US" sz="2400" dirty="0"/>
          </a:p>
        </p:txBody>
      </p:sp>
      <p:sp>
        <p:nvSpPr>
          <p:cNvPr id="4" name="Content Placeholder 3"/>
          <p:cNvSpPr>
            <a:spLocks noGrp="1"/>
          </p:cNvSpPr>
          <p:nvPr>
            <p:ph idx="13"/>
          </p:nvPr>
        </p:nvSpPr>
        <p:spPr>
          <a:xfrm>
            <a:off x="4648200" y="971550"/>
            <a:ext cx="4343400" cy="3200400"/>
          </a:xfrm>
        </p:spPr>
        <p:txBody>
          <a:bodyPr/>
          <a:lstStyle/>
          <a:p>
            <a:r>
              <a:rPr lang="en-US" sz="2400" dirty="0" smtClean="0"/>
              <a:t>Automated build system</a:t>
            </a:r>
          </a:p>
          <a:p>
            <a:r>
              <a:rPr lang="en-US" sz="2400" dirty="0" smtClean="0"/>
              <a:t>QA testing tools for managing / tracking test suites and test progress</a:t>
            </a:r>
          </a:p>
          <a:p>
            <a:r>
              <a:rPr lang="en-US" sz="2400" dirty="0" smtClean="0"/>
              <a:t>Feedback capture</a:t>
            </a:r>
          </a:p>
          <a:p>
            <a:r>
              <a:rPr lang="en-US" sz="2400" dirty="0" smtClean="0"/>
              <a:t>Lightweight requirements</a:t>
            </a:r>
            <a:endParaRPr lang="en-US" sz="2400" dirty="0"/>
          </a:p>
        </p:txBody>
      </p:sp>
    </p:spTree>
    <p:extLst>
      <p:ext uri="{BB962C8B-B14F-4D97-AF65-F5344CB8AC3E}">
        <p14:creationId xmlns:p14="http://schemas.microsoft.com/office/powerpoint/2010/main" val="2631358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ALM Confernce 2013 - Slide Mast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Theme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ALM Summit 3 - Template-3</Template>
  <TotalTime>2978</TotalTime>
  <Words>1766</Words>
  <Application>Microsoft Office PowerPoint</Application>
  <PresentationFormat>On-screen Show (16:9)</PresentationFormat>
  <Paragraphs>311</Paragraphs>
  <Slides>117</Slides>
  <Notes>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117</vt:i4>
      </vt:variant>
    </vt:vector>
  </HeadingPairs>
  <TitlesOfParts>
    <vt:vector size="125" baseType="lpstr">
      <vt:lpstr>Arial</vt:lpstr>
      <vt:lpstr>Calibri</vt:lpstr>
      <vt:lpstr>Century Gothic</vt:lpstr>
      <vt:lpstr>Corbel</vt:lpstr>
      <vt:lpstr>Segoe UI</vt:lpstr>
      <vt:lpstr>Tahoma</vt:lpstr>
      <vt:lpstr>Wingdings</vt:lpstr>
      <vt:lpstr>ALM Confernce 2013 - Slide Masters</vt:lpstr>
      <vt:lpstr>PowerPoint Presentation</vt:lpstr>
      <vt:lpstr>Agile Under a Waterfall</vt:lpstr>
      <vt:lpstr>About Me</vt:lpstr>
      <vt:lpstr>Introductory Thoughts.</vt:lpstr>
      <vt:lpstr>What do I mean by “waterfall”?</vt:lpstr>
      <vt:lpstr>What is Scrum Under a Waterfall?</vt:lpstr>
      <vt:lpstr>Assumptions</vt:lpstr>
      <vt:lpstr>Agile is popular.</vt:lpstr>
      <vt:lpstr>Scrum is arguably the dominant Agile flavor.</vt:lpstr>
      <vt:lpstr>Agile seems to get results.</vt:lpstr>
      <vt:lpstr>My $0.02 on SUW</vt:lpstr>
      <vt:lpstr>…and now a quote by a leading  project management expert.</vt:lpstr>
      <vt:lpstr>“You can drive with your feet.  It doesn’t mean it’s a good idea.” *</vt:lpstr>
      <vt:lpstr>So what do you do if your  company does SUW?</vt:lpstr>
      <vt:lpstr>Two options.</vt:lpstr>
      <vt:lpstr>Goal for this talk</vt:lpstr>
      <vt:lpstr>Comparisons &amp; Motivations.</vt:lpstr>
      <vt:lpstr>Waterfall vs. Scrum</vt:lpstr>
      <vt:lpstr>Why Waterfall?</vt:lpstr>
      <vt:lpstr>Why Scrum / Agile?</vt:lpstr>
      <vt:lpstr>Who is Waterfall for?</vt:lpstr>
      <vt:lpstr>Ever seen a company that is  Agile at the top and  Waterfall at the bottom?</vt:lpstr>
      <vt:lpstr>Do managers trust their team?  What does the team think about the managers?</vt:lpstr>
      <vt:lpstr>Why Waterfall people think  Agile-ists are nuts</vt:lpstr>
      <vt:lpstr>Why Agile-ists think Waterfall  people are nuts</vt:lpstr>
      <vt:lpstr>Point of agreement #1: Each thinks the  other side is wrong.</vt:lpstr>
      <vt:lpstr>Point of agreement #2: The work is complex.</vt:lpstr>
      <vt:lpstr>Making it work.</vt:lpstr>
      <vt:lpstr>SUW is the  grumpy marriage of  two processes.</vt:lpstr>
      <vt:lpstr>Why SUW?</vt:lpstr>
      <vt:lpstr>Leverage the strengths of each</vt:lpstr>
      <vt:lpstr>Differences for Scrum / Agile</vt:lpstr>
      <vt:lpstr>Some of the risks of SUW.</vt:lpstr>
      <vt:lpstr>Impedance mismatch leads to  poor communication.</vt:lpstr>
      <vt:lpstr>PowerPoint Presentation</vt:lpstr>
      <vt:lpstr>Lack of trust &amp; transparency.</vt:lpstr>
      <vt:lpstr>Culture of fear.</vt:lpstr>
      <vt:lpstr>A complete detachment  from reality.</vt:lpstr>
      <vt:lpstr>Everything is going great  until it isn’t.</vt:lpstr>
      <vt:lpstr>It’s two sets of books.</vt:lpstr>
      <vt:lpstr>Using metrics for evil.</vt:lpstr>
      <vt:lpstr>For example,  Using the Burndown for Evil</vt:lpstr>
      <vt:lpstr>A lot of orgs are obsessed with individual performance.</vt:lpstr>
      <vt:lpstr>“Show it to me when it’s done.”</vt:lpstr>
      <vt:lpstr>So, uhhh…how do you  make it work?</vt:lpstr>
      <vt:lpstr>Five tips.</vt:lpstr>
      <vt:lpstr>#1.  Think positive.</vt:lpstr>
      <vt:lpstr>People get weird when their org starts thinking about getting  more Agile.</vt:lpstr>
      <vt:lpstr>One problem is requiring  people to think.</vt:lpstr>
      <vt:lpstr>Another major problem  is the human  fear of loss.</vt:lpstr>
      <vt:lpstr>Focus on  what you gain  rather than  what you lose.</vt:lpstr>
      <vt:lpstr>Focus on ‘Done Software’.</vt:lpstr>
      <vt:lpstr>We’re going to get  done software more often.</vt:lpstr>
      <vt:lpstr>You do have to get past  change being a bug.</vt:lpstr>
      <vt:lpstr>It’s a chance to adapt.   You get ‘done’ software and if you don’t like it, you can change it.</vt:lpstr>
      <vt:lpstr>It’s not “rework.”</vt:lpstr>
      <vt:lpstr>It’s improving existing features to better meet the needs of the stakeholders.</vt:lpstr>
      <vt:lpstr>Use the sprint boundaries as a way to take stock of where you are.</vt:lpstr>
      <vt:lpstr>PowerPoint Presentation</vt:lpstr>
      <vt:lpstr>#2. Come to terms with uncertainty.</vt:lpstr>
      <vt:lpstr>Software is not a ‘sure thing.’</vt:lpstr>
      <vt:lpstr>Wishing does not make it so.</vt:lpstr>
      <vt:lpstr>Gripping tighter also does not  make it so.</vt:lpstr>
      <vt:lpstr>Software always gets more  complex once you start.</vt:lpstr>
      <vt:lpstr>Change is going to happen.</vt:lpstr>
      <vt:lpstr>Making your teams spend extra time on ‘more accurate accurate planning’ is  (probably) wasteful.</vt:lpstr>
      <vt:lpstr>Get to good enough  and then stop.</vt:lpstr>
      <vt:lpstr>#3. Fear is everywhere.</vt:lpstr>
      <vt:lpstr>Your developers are  afraid of you.</vt:lpstr>
      <vt:lpstr>Your middle managers are afraid of you and your developers.</vt:lpstr>
      <vt:lpstr>Remember that your developers were picked on and bullied.</vt:lpstr>
      <vt:lpstr>If you make them nervous…</vt:lpstr>
      <vt:lpstr>…they know what you  want to hear…</vt:lpstr>
      <vt:lpstr>…and they’ll tell it to you.</vt:lpstr>
      <vt:lpstr>(Unfortunately, it’s not true.)</vt:lpstr>
      <vt:lpstr>PowerPoint Presentation</vt:lpstr>
      <vt:lpstr>You need to try to create trust.</vt:lpstr>
      <vt:lpstr>You need to make it  ok to be “wrong”.</vt:lpstr>
      <vt:lpstr>You need to make it ok for your teams to tell you that  you are wrong.</vt:lpstr>
      <vt:lpstr>PowerPoint Presentation</vt:lpstr>
      <vt:lpstr>PowerPoint Presentation</vt:lpstr>
      <vt:lpstr>They’re terrified of being wrong.</vt:lpstr>
      <vt:lpstr>They don’t understand  your motivations.</vt:lpstr>
      <vt:lpstr>When you say that you  “need all this by X date”…</vt:lpstr>
      <vt:lpstr>…they believe you.</vt:lpstr>
      <vt:lpstr>PowerPoint Presentation</vt:lpstr>
      <vt:lpstr>You have a priority in your head.   Share that vision.</vt:lpstr>
      <vt:lpstr>#4. Avoid ‘earned value’.</vt:lpstr>
      <vt:lpstr>“I’m 72.6% done with my task.”</vt:lpstr>
      <vt:lpstr>…and now a quote by a leading  project management expert.</vt:lpstr>
      <vt:lpstr>PowerPoint Presentation</vt:lpstr>
      <vt:lpstr>Focus on your Definition of Done.</vt:lpstr>
      <vt:lpstr>It’s done or it isn’t. Done software only.</vt:lpstr>
      <vt:lpstr>(Oh…and force your team  to write unit tests.)</vt:lpstr>
      <vt:lpstr>#5. Avoid keeping two sets of books.</vt:lpstr>
      <vt:lpstr>A shared reality is essential.</vt:lpstr>
      <vt:lpstr>Try to avoid the overhead of  communicating between  the two visions.</vt:lpstr>
      <vt:lpstr>Tip: Try  Team Foundation Server +  Microsoft Project Server</vt:lpstr>
      <vt:lpstr>Team Foundation Server &amp; Visual Studio</vt:lpstr>
      <vt:lpstr>Microsoft Project Server</vt:lpstr>
      <vt:lpstr>TFS &amp; MPS Integration</vt:lpstr>
      <vt:lpstr>TFS + Project Server Scenarios</vt:lpstr>
      <vt:lpstr>Big win: Both groups stay in their preferred tools.</vt:lpstr>
      <vt:lpstr>Big win: Synchronization happens automatically.</vt:lpstr>
      <vt:lpstr>“Just the facts, ma’am.”  </vt:lpstr>
      <vt:lpstr>Transparency &amp; honesty  is crucial for trust in SUW.</vt:lpstr>
      <vt:lpstr>Five tips.</vt:lpstr>
      <vt:lpstr>…in closing.</vt:lpstr>
      <vt:lpstr>Quick overview on Clausewitz.</vt:lpstr>
      <vt:lpstr>The emotional overhead of discussing scope and other issues.</vt:lpstr>
      <vt:lpstr>Some thoughts on letting go.</vt:lpstr>
      <vt:lpstr>On leadership style, communication,  and failures.</vt:lpstr>
      <vt:lpstr>Summary</vt:lpstr>
      <vt:lpstr>Any last questions?</vt:lpstr>
      <vt:lpstr>Thank you.</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Master</dc:subject>
  <dc:creator>Benjamin Day</dc:creator>
  <dc:description>Copyright © 2013 Guided Design_x000d_
All Rights Reserved.</dc:description>
  <cp:lastModifiedBy>Benjamin Day</cp:lastModifiedBy>
  <cp:revision>244</cp:revision>
  <dcterms:created xsi:type="dcterms:W3CDTF">2013-01-27T18:58:49Z</dcterms:created>
  <dcterms:modified xsi:type="dcterms:W3CDTF">2013-01-30T00:20:34Z</dcterms:modified>
</cp:coreProperties>
</file>