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9" r:id="rId3"/>
    <p:sldId id="261" r:id="rId4"/>
    <p:sldId id="266" r:id="rId5"/>
    <p:sldId id="267" r:id="rId6"/>
    <p:sldId id="268" r:id="rId7"/>
    <p:sldId id="269" r:id="rId8"/>
    <p:sldId id="270" r:id="rId9"/>
    <p:sldId id="271" r:id="rId10"/>
    <p:sldId id="305" r:id="rId11"/>
    <p:sldId id="302" r:id="rId12"/>
    <p:sldId id="273" r:id="rId13"/>
    <p:sldId id="274" r:id="rId14"/>
    <p:sldId id="304" r:id="rId15"/>
    <p:sldId id="307" r:id="rId16"/>
    <p:sldId id="275" r:id="rId17"/>
    <p:sldId id="276" r:id="rId18"/>
    <p:sldId id="306" r:id="rId19"/>
    <p:sldId id="309" r:id="rId20"/>
    <p:sldId id="310" r:id="rId21"/>
    <p:sldId id="277" r:id="rId22"/>
    <p:sldId id="278" r:id="rId23"/>
    <p:sldId id="279" r:id="rId24"/>
    <p:sldId id="293" r:id="rId25"/>
    <p:sldId id="294" r:id="rId26"/>
    <p:sldId id="280" r:id="rId27"/>
    <p:sldId id="296" r:id="rId28"/>
    <p:sldId id="295" r:id="rId29"/>
    <p:sldId id="281" r:id="rId30"/>
    <p:sldId id="283" r:id="rId31"/>
    <p:sldId id="308" r:id="rId32"/>
    <p:sldId id="286" r:id="rId33"/>
    <p:sldId id="312" r:id="rId34"/>
    <p:sldId id="287" r:id="rId35"/>
    <p:sldId id="288" r:id="rId36"/>
    <p:sldId id="289" r:id="rId37"/>
    <p:sldId id="290" r:id="rId38"/>
    <p:sldId id="291" r:id="rId39"/>
    <p:sldId id="298" r:id="rId40"/>
    <p:sldId id="300" r:id="rId41"/>
    <p:sldId id="301" r:id="rId42"/>
    <p:sldId id="299" r:id="rId43"/>
    <p:sldId id="311" r:id="rId44"/>
    <p:sldId id="260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9DF"/>
    <a:srgbClr val="636363"/>
    <a:srgbClr val="89A8B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53432-F175-4033-B9E4-D0D9685F0C0E}" type="datetimeFigureOut">
              <a:rPr lang="en-US" smtClean="0"/>
              <a:pPr/>
              <a:t>5/12/2008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FBAA9-A931-4BB9-A409-2A8668E96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MGB 2003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pitchFamily="34" charset="0"/>
              </a:rPr>
              <a:t>© 2003 Microsoft Corporation. All rights reserved.</a:t>
            </a:r>
          </a:p>
          <a:p>
            <a:pPr eaLnBrk="0" hangingPunct="0"/>
            <a:r>
              <a:rPr lang="en-US" smtClean="0">
                <a:cs typeface="Arial" pitchFamily="34" charset="0"/>
              </a:rPr>
              <a:t>This presentation is for informational purposes only. Microsoft makes no warranties, express or implied, in this summary.</a:t>
            </a:r>
            <a:endParaRPr lang="en-US" sz="1200" smtClean="0">
              <a:cs typeface="Arial" pitchFamily="34" charset="0"/>
            </a:endParaRP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D4667-0700-470E-B1DA-5387215343E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MGB 2003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pitchFamily="34" charset="0"/>
              </a:rPr>
              <a:t>© 2003 Microsoft Corporation. All rights reserved.</a:t>
            </a:r>
          </a:p>
          <a:p>
            <a:pPr eaLnBrk="0" hangingPunct="0"/>
            <a:r>
              <a:rPr lang="en-US" smtClean="0">
                <a:cs typeface="Arial" pitchFamily="34" charset="0"/>
              </a:rPr>
              <a:t>This presentation is for informational purposes only. Microsoft makes no warranties, express or implied, in this summary.</a:t>
            </a:r>
            <a:endParaRPr lang="en-US" sz="1200" smtClean="0">
              <a:cs typeface="Arial" pitchFamily="34" charset="0"/>
            </a:endParaRP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D4667-0700-470E-B1DA-5387215343ED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838200"/>
            <a:ext cx="215265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838200"/>
            <a:ext cx="630555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291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2291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8382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10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9A8B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9A8B7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9A8B7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9A8B7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9A8B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9A8B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9A8B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9A8B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9A8B7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D7D9D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D7D9D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WebTestDatasourc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enday@benday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blog.benday.com/" TargetMode="External"/><Relationship Id="rId4" Type="http://schemas.openxmlformats.org/officeDocument/2006/relationships/hyperlink" Target="http://www.benday.com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deplex.com/htmlagilitypack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forums.microsoft.com/MSDN/ShowPost.aspx?PostID=122048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mailto:benday@benday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blog.benday.com/" TargetMode="External"/><Relationship Id="rId4" Type="http://schemas.openxmlformats.org/officeDocument/2006/relationships/hyperlink" Target="http://www.benday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pPr algn="ctr"/>
            <a:r>
              <a:rPr lang="en-US" sz="3600" dirty="0"/>
              <a:t>Customizing the Team System Web Test Framework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/>
          <a:p>
            <a:r>
              <a:rPr lang="en-US" dirty="0" smtClean="0"/>
              <a:t>by Benjamin Day</a:t>
            </a:r>
            <a:br>
              <a:rPr lang="en-US" dirty="0" smtClean="0"/>
            </a:br>
            <a:r>
              <a:rPr lang="en-US" dirty="0" smtClean="0"/>
              <a:t>Benjamin Day Consulting, Inc.</a:t>
            </a:r>
            <a:endParaRPr lang="en-US" dirty="0"/>
          </a:p>
        </p:txBody>
      </p:sp>
      <p:pic>
        <p:nvPicPr>
          <p:cNvPr id="4" name="Picture 7" descr="MVPLogo_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876800"/>
            <a:ext cx="7143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basic data-driven web test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772400" cy="762000"/>
          </a:xfrm>
        </p:spPr>
        <p:txBody>
          <a:bodyPr/>
          <a:lstStyle/>
          <a:p>
            <a:r>
              <a:rPr lang="en-US" dirty="0" smtClean="0"/>
              <a:t>Data-Driven Web Test </a:t>
            </a:r>
            <a:r>
              <a:rPr lang="en-US" dirty="0" err="1" smtClean="0"/>
              <a:t>Gotchas</a:t>
            </a:r>
            <a:r>
              <a:rPr lang="en-US" dirty="0" smtClean="0"/>
              <a:t> / 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724400"/>
          </a:xfrm>
        </p:spPr>
        <p:txBody>
          <a:bodyPr/>
          <a:lstStyle/>
          <a:p>
            <a:r>
              <a:rPr lang="en-US" dirty="0" smtClean="0"/>
              <a:t>Sources are challenging to modify</a:t>
            </a:r>
          </a:p>
          <a:p>
            <a:pPr lvl="1"/>
            <a:r>
              <a:rPr lang="en-US" dirty="0" smtClean="0"/>
              <a:t>File-based (CSV, XML) use hard-coded paths</a:t>
            </a:r>
          </a:p>
          <a:p>
            <a:pPr lvl="1"/>
            <a:r>
              <a:rPr lang="en-US" dirty="0" smtClean="0"/>
              <a:t>Database connection string can only be replaced – not modified</a:t>
            </a:r>
          </a:p>
          <a:p>
            <a:r>
              <a:rPr lang="en-US" dirty="0" smtClean="0"/>
              <a:t>Problem: what if your </a:t>
            </a:r>
            <a:r>
              <a:rPr lang="en-US" dirty="0" err="1" smtClean="0"/>
              <a:t>devs</a:t>
            </a:r>
            <a:r>
              <a:rPr lang="en-US" dirty="0" smtClean="0"/>
              <a:t> don’t all have the same working directories?</a:t>
            </a:r>
          </a:p>
          <a:p>
            <a:r>
              <a:rPr lang="en-US" dirty="0" smtClean="0"/>
              <a:t>Problem: paths different during automated builds</a:t>
            </a:r>
          </a:p>
          <a:p>
            <a:r>
              <a:rPr lang="en-US" dirty="0" smtClean="0"/>
              <a:t>Problem: database might be different during automated builds</a:t>
            </a:r>
          </a:p>
          <a:p>
            <a:r>
              <a:rPr lang="en-US" dirty="0" smtClean="0"/>
              <a:t>Fixes:</a:t>
            </a:r>
          </a:p>
          <a:p>
            <a:pPr lvl="1"/>
            <a:r>
              <a:rPr lang="en-US" dirty="0" smtClean="0"/>
              <a:t>Reference file-based sources through a network share</a:t>
            </a:r>
          </a:p>
          <a:p>
            <a:pPr lvl="2"/>
            <a:r>
              <a:rPr lang="en-US" dirty="0" smtClean="0">
                <a:hlinkClick r:id="rId2" action="ppaction://hlinkfile"/>
              </a:rPr>
              <a:t>\\</a:t>
            </a:r>
            <a:r>
              <a:rPr lang="en-US" dirty="0" smtClean="0">
                <a:hlinkClick r:id="rId2" action="ppaction://hlinkfile"/>
              </a:rPr>
              <a:t>localhost\WebTestDatasources</a:t>
            </a:r>
            <a:endParaRPr lang="en-US" dirty="0" smtClean="0"/>
          </a:p>
          <a:p>
            <a:pPr lvl="2"/>
            <a:r>
              <a:rPr lang="en-US" dirty="0" smtClean="0"/>
              <a:t>Option: Adjust your “hosts</a:t>
            </a:r>
            <a:r>
              <a:rPr lang="en-US" dirty="0" smtClean="0"/>
              <a:t>” file</a:t>
            </a:r>
            <a:br>
              <a:rPr lang="en-US" dirty="0" smtClean="0"/>
            </a:br>
            <a:r>
              <a:rPr lang="en-US" dirty="0" smtClean="0"/>
              <a:t>C:\</a:t>
            </a:r>
            <a:r>
              <a:rPr lang="en-US" dirty="0" smtClean="0"/>
              <a:t>Windows\System32\drivers\etc\hosts</a:t>
            </a:r>
            <a:endParaRPr lang="en-US" dirty="0" smtClean="0"/>
          </a:p>
          <a:p>
            <a:pPr lvl="1"/>
            <a:r>
              <a:rPr lang="en-US" dirty="0" smtClean="0"/>
              <a:t>Reference databases using “Trusted Connection=true”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1028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Data-Driven Web Test Best Practices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381000" y="1308100"/>
            <a:ext cx="8763000" cy="4775200"/>
          </a:xfrm>
        </p:spPr>
        <p:txBody>
          <a:bodyPr/>
          <a:lstStyle/>
          <a:p>
            <a:pPr eaLnBrk="1" hangingPunct="1"/>
            <a:r>
              <a:rPr lang="en-US" dirty="0" smtClean="0"/>
              <a:t>You should always be able to use version control to re-create a point-in-time version of your app</a:t>
            </a:r>
          </a:p>
          <a:p>
            <a:pPr lvl="1" eaLnBrk="1" hangingPunct="1"/>
            <a:r>
              <a:rPr lang="en-US" dirty="0" smtClean="0"/>
              <a:t>This includes your unit tests</a:t>
            </a:r>
          </a:p>
          <a:p>
            <a:pPr lvl="1" eaLnBrk="1" hangingPunct="1"/>
            <a:r>
              <a:rPr lang="en-US" dirty="0" smtClean="0"/>
              <a:t>If your tests are data-driven then the data source needs to be version controlled, too!</a:t>
            </a:r>
          </a:p>
          <a:p>
            <a:pPr eaLnBrk="1" hangingPunct="1"/>
            <a:r>
              <a:rPr lang="en-US" dirty="0" smtClean="0"/>
              <a:t>You should be able to compile your app and run ALL the unit tests from an automatic build (continuous integration)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1028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How to get test data without much effort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8458200" cy="4775200"/>
          </a:xfrm>
        </p:spPr>
        <p:txBody>
          <a:bodyPr/>
          <a:lstStyle/>
          <a:p>
            <a:pPr eaLnBrk="1" hangingPunct="1"/>
            <a:r>
              <a:rPr lang="en-US" dirty="0" smtClean="0"/>
              <a:t>Create a “DB Pro” project</a:t>
            </a:r>
          </a:p>
          <a:p>
            <a:pPr lvl="1"/>
            <a:r>
              <a:rPr lang="en-US" dirty="0" smtClean="0"/>
              <a:t>Visual Studio Team System 2008 Database Edition</a:t>
            </a:r>
          </a:p>
          <a:p>
            <a:pPr lvl="1"/>
            <a:r>
              <a:rPr lang="en-US" dirty="0" smtClean="0"/>
              <a:t>defines the structure of the database</a:t>
            </a:r>
          </a:p>
          <a:p>
            <a:pPr eaLnBrk="1" hangingPunct="1"/>
            <a:r>
              <a:rPr lang="en-US" dirty="0" smtClean="0"/>
              <a:t>Option #1: Use a Test Data Generation Plan</a:t>
            </a:r>
          </a:p>
          <a:p>
            <a:pPr lvl="1"/>
            <a:r>
              <a:rPr lang="en-US" b="1" dirty="0" smtClean="0"/>
              <a:t>Option #1a: </a:t>
            </a:r>
            <a:r>
              <a:rPr lang="en-US" dirty="0" smtClean="0"/>
              <a:t>Put the test data into a database and script it to a CSV</a:t>
            </a:r>
          </a:p>
          <a:p>
            <a:pPr lvl="1"/>
            <a:r>
              <a:rPr lang="en-US" b="1" dirty="0" smtClean="0"/>
              <a:t>Option #1b: </a:t>
            </a:r>
            <a:r>
              <a:rPr lang="en-US" dirty="0" smtClean="0"/>
              <a:t>Reference the test data directly in the database</a:t>
            </a:r>
          </a:p>
          <a:p>
            <a:r>
              <a:rPr lang="en-US" dirty="0" smtClean="0"/>
              <a:t>Option #2: Use “Post Deploy” Scripts to populate the database</a:t>
            </a:r>
          </a:p>
          <a:p>
            <a:pPr lvl="1"/>
            <a:r>
              <a:rPr lang="en-US" dirty="0" smtClean="0"/>
              <a:t>Database is your data source</a:t>
            </a:r>
          </a:p>
          <a:p>
            <a:pPr lvl="1"/>
            <a:r>
              <a:rPr lang="en-US" dirty="0" smtClean="0"/>
              <a:t>Compile / Deploy the database</a:t>
            </a:r>
          </a:p>
          <a:p>
            <a:pPr lvl="1" eaLnBrk="1" hangingPunct="1"/>
            <a:r>
              <a:rPr lang="en-US" dirty="0" smtClean="0"/>
              <a:t>You can populate test data tables the database using “Post-Deployment Scripts” as part of the database “build”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test data with </a:t>
            </a:r>
            <a:r>
              <a:rPr lang="en-US" dirty="0" err="1" smtClean="0"/>
              <a:t>DBPro</a:t>
            </a:r>
            <a:endParaRPr lang="en-US" dirty="0" smtClean="0"/>
          </a:p>
          <a:p>
            <a:r>
              <a:rPr lang="en-US" dirty="0" smtClean="0"/>
              <a:t>Use SQL Server Management Studio to export to CSV</a:t>
            </a:r>
          </a:p>
          <a:p>
            <a:r>
              <a:rPr lang="en-US" dirty="0" smtClean="0"/>
              <a:t>Put CSV on a share</a:t>
            </a:r>
          </a:p>
          <a:p>
            <a:r>
              <a:rPr lang="en-US" dirty="0" smtClean="0"/>
              <a:t>Modify data source to reference the share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Test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Stop On Error</a:t>
            </a:r>
          </a:p>
          <a:p>
            <a:pPr lvl="1"/>
            <a:r>
              <a:rPr lang="en-US" dirty="0" smtClean="0"/>
              <a:t>If true, the test stops running at the first error</a:t>
            </a:r>
          </a:p>
          <a:p>
            <a:pPr lvl="1"/>
            <a:r>
              <a:rPr lang="en-US" dirty="0" smtClean="0"/>
              <a:t>Default value is false</a:t>
            </a:r>
          </a:p>
          <a:p>
            <a:r>
              <a:rPr lang="en-US" dirty="0" smtClean="0"/>
              <a:t>User Name, Password</a:t>
            </a:r>
          </a:p>
          <a:p>
            <a:pPr lvl="1"/>
            <a:r>
              <a:rPr lang="en-US" dirty="0" smtClean="0"/>
              <a:t>Credentials for the request</a:t>
            </a:r>
          </a:p>
          <a:p>
            <a:pPr lvl="1"/>
            <a:r>
              <a:rPr lang="en-US" dirty="0" smtClean="0"/>
              <a:t>Basic auth or Windows Integrated auth</a:t>
            </a:r>
          </a:p>
          <a:p>
            <a:r>
              <a:rPr lang="en-US" dirty="0" smtClean="0"/>
              <a:t>Description</a:t>
            </a:r>
          </a:p>
          <a:p>
            <a:r>
              <a:rPr lang="en-US" dirty="0" smtClean="0"/>
              <a:t>Proxy</a:t>
            </a:r>
          </a:p>
          <a:p>
            <a:pPr lvl="1"/>
            <a:r>
              <a:rPr lang="en-US" dirty="0" smtClean="0"/>
              <a:t>Address of a proxy server for this request</a:t>
            </a:r>
          </a:p>
          <a:p>
            <a:r>
              <a:rPr lang="en-US" dirty="0" err="1" smtClean="0"/>
              <a:t>PreAuthenticate</a:t>
            </a:r>
            <a:endParaRPr lang="en-US" dirty="0" smtClean="0"/>
          </a:p>
          <a:p>
            <a:pPr lvl="1"/>
            <a:r>
              <a:rPr lang="en-US" dirty="0" smtClean="0"/>
              <a:t>Send the authentication in the header</a:t>
            </a:r>
          </a:p>
          <a:p>
            <a:pPr lvl="1"/>
            <a:r>
              <a:rPr lang="en-US" dirty="0" smtClean="0"/>
              <a:t>True, False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Request Properties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Url </a:t>
            </a:r>
          </a:p>
          <a:p>
            <a:pPr lvl="1" eaLnBrk="1" hangingPunct="1"/>
            <a:r>
              <a:rPr lang="en-US" smtClean="0"/>
              <a:t>Url for the request</a:t>
            </a:r>
          </a:p>
          <a:p>
            <a:pPr eaLnBrk="1" hangingPunct="1"/>
            <a:r>
              <a:rPr lang="en-US" smtClean="0"/>
              <a:t>Follow Redirects</a:t>
            </a:r>
          </a:p>
          <a:p>
            <a:pPr eaLnBrk="1" hangingPunct="1"/>
            <a:r>
              <a:rPr lang="en-US" smtClean="0"/>
              <a:t>Method</a:t>
            </a:r>
          </a:p>
          <a:p>
            <a:pPr lvl="1" eaLnBrk="1" hangingPunct="1"/>
            <a:r>
              <a:rPr lang="en-US" smtClean="0"/>
              <a:t>GET or POST</a:t>
            </a:r>
          </a:p>
          <a:p>
            <a:pPr eaLnBrk="1" hangingPunct="1"/>
            <a:r>
              <a:rPr lang="en-US" smtClean="0"/>
              <a:t>Parse Dependent Requests</a:t>
            </a:r>
          </a:p>
          <a:p>
            <a:pPr lvl="1" eaLnBrk="1" hangingPunct="1"/>
            <a:r>
              <a:rPr lang="en-US" smtClean="0"/>
              <a:t>Look for things like &lt;img&gt; tags, style sheets requests, and download them</a:t>
            </a:r>
          </a:p>
          <a:p>
            <a:pPr eaLnBrk="1" hangingPunct="1"/>
            <a:r>
              <a:rPr lang="en-US" smtClean="0"/>
              <a:t>Encoding</a:t>
            </a:r>
          </a:p>
          <a:p>
            <a:pPr lvl="1" eaLnBrk="1" hangingPunct="1"/>
            <a:r>
              <a:rPr lang="en-US" smtClean="0"/>
              <a:t>Character format for the request</a:t>
            </a:r>
          </a:p>
          <a:p>
            <a:pPr lvl="1" eaLnBrk="1" hangingPunct="1"/>
            <a:r>
              <a:rPr lang="en-US" smtClean="0"/>
              <a:t>Default is UTF-8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More Request Properties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Cache Control</a:t>
            </a:r>
          </a:p>
          <a:p>
            <a:pPr lvl="1" eaLnBrk="1" hangingPunct="1"/>
            <a:r>
              <a:rPr lang="en-US" dirty="0" smtClean="0"/>
              <a:t>True = use locally cached version (IE’s “Automatic” setting)</a:t>
            </a:r>
          </a:p>
          <a:p>
            <a:pPr lvl="1" eaLnBrk="1" hangingPunct="1"/>
            <a:r>
              <a:rPr lang="en-US" dirty="0" smtClean="0"/>
              <a:t>False = Always download</a:t>
            </a:r>
          </a:p>
          <a:p>
            <a:pPr eaLnBrk="1" hangingPunct="1"/>
            <a:r>
              <a:rPr lang="en-US" dirty="0" smtClean="0"/>
              <a:t>Think Time (seconds)</a:t>
            </a:r>
          </a:p>
          <a:p>
            <a:pPr lvl="1" eaLnBrk="1" hangingPunct="1"/>
            <a:r>
              <a:rPr lang="en-US" dirty="0" smtClean="0"/>
              <a:t>Emulate a human reading/consuming the web page</a:t>
            </a:r>
          </a:p>
          <a:p>
            <a:pPr eaLnBrk="1" hangingPunct="1"/>
            <a:r>
              <a:rPr lang="en-US" dirty="0" smtClean="0"/>
              <a:t>Timeout (seconds)</a:t>
            </a:r>
          </a:p>
          <a:p>
            <a:pPr lvl="1" eaLnBrk="1" hangingPunct="1"/>
            <a:r>
              <a:rPr lang="en-US" dirty="0" smtClean="0"/>
              <a:t>How long before this request should fail?</a:t>
            </a:r>
          </a:p>
          <a:p>
            <a:pPr eaLnBrk="1" hangingPunct="1"/>
            <a:r>
              <a:rPr lang="en-US" dirty="0" smtClean="0"/>
              <a:t>Record Results</a:t>
            </a:r>
          </a:p>
          <a:p>
            <a:pPr lvl="1" eaLnBrk="1" hangingPunct="1"/>
            <a:r>
              <a:rPr lang="en-US" dirty="0" smtClean="0"/>
              <a:t>Record performance counter data when run from a load test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More Request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Version</a:t>
            </a:r>
          </a:p>
          <a:p>
            <a:pPr lvl="1"/>
            <a:r>
              <a:rPr lang="en-US" dirty="0" smtClean="0"/>
              <a:t>Version of HTTP to send: 1.0 or 1.1</a:t>
            </a:r>
          </a:p>
          <a:p>
            <a:r>
              <a:rPr lang="en-US" dirty="0" smtClean="0"/>
              <a:t>Expected HTTP Status Code</a:t>
            </a:r>
          </a:p>
          <a:p>
            <a:pPr lvl="1"/>
            <a:r>
              <a:rPr lang="en-US" dirty="0" smtClean="0"/>
              <a:t>Default value = 0</a:t>
            </a:r>
          </a:p>
          <a:p>
            <a:pPr lvl="2"/>
            <a:r>
              <a:rPr lang="en-US" dirty="0" smtClean="0"/>
              <a:t>200, 300 = OK</a:t>
            </a:r>
          </a:p>
          <a:p>
            <a:pPr lvl="2"/>
            <a:r>
              <a:rPr lang="en-US" dirty="0" smtClean="0"/>
              <a:t>400, 500 = Error</a:t>
            </a:r>
          </a:p>
          <a:p>
            <a:r>
              <a:rPr lang="en-US" dirty="0" smtClean="0"/>
              <a:t>Expected Response URL</a:t>
            </a:r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&amp; Extraction Rules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772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About the speaker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349500"/>
            <a:ext cx="7369175" cy="3740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Owner, Benjamin Day Consulting, Inc.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Email: </a:t>
            </a:r>
            <a:r>
              <a:rPr lang="en-US" smtClean="0">
                <a:hlinkClick r:id="rId3"/>
              </a:rPr>
              <a:t>benday@benday.com</a:t>
            </a: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Web: </a:t>
            </a:r>
            <a:r>
              <a:rPr lang="en-US" smtClean="0">
                <a:hlinkClick r:id="rId4"/>
              </a:rPr>
              <a:t>http://www.benday.com</a:t>
            </a: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Blog: </a:t>
            </a:r>
            <a:r>
              <a:rPr lang="en-US" smtClean="0">
                <a:hlinkClick r:id="rId5"/>
              </a:rPr>
              <a:t>http://blog.benday.com</a:t>
            </a: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Trainer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Visual Studio Team System, Team Foundation Server</a:t>
            </a:r>
          </a:p>
          <a:p>
            <a:pPr>
              <a:lnSpc>
                <a:spcPct val="90000"/>
              </a:lnSpc>
            </a:pPr>
            <a:r>
              <a:rPr lang="en-US" smtClean="0"/>
              <a:t>Microsoft MVP for C#</a:t>
            </a:r>
          </a:p>
          <a:p>
            <a:pPr>
              <a:lnSpc>
                <a:spcPct val="90000"/>
              </a:lnSpc>
            </a:pPr>
            <a:r>
              <a:rPr lang="en-US" smtClean="0"/>
              <a:t>Microsoft VSTS/TFS Customer Advisory Council</a:t>
            </a:r>
          </a:p>
          <a:p>
            <a:pPr>
              <a:lnSpc>
                <a:spcPct val="90000"/>
              </a:lnSpc>
            </a:pPr>
            <a:r>
              <a:rPr lang="en-US" smtClean="0"/>
              <a:t>Leader of Beantown.NET INETA User Group</a:t>
            </a:r>
          </a:p>
        </p:txBody>
      </p:sp>
      <p:pic>
        <p:nvPicPr>
          <p:cNvPr id="3076" name="Picture 4" descr="benday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1333500"/>
            <a:ext cx="44958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Validation Rules</a:t>
            </a:r>
          </a:p>
          <a:p>
            <a:pPr lvl="1"/>
            <a:r>
              <a:rPr lang="en-US" dirty="0" smtClean="0"/>
              <a:t>Check values in the response</a:t>
            </a:r>
          </a:p>
          <a:p>
            <a:pPr lvl="1"/>
            <a:r>
              <a:rPr lang="en-US" dirty="0" smtClean="0"/>
              <a:t>Can be </a:t>
            </a:r>
          </a:p>
          <a:p>
            <a:pPr lvl="2"/>
            <a:r>
              <a:rPr lang="en-US" dirty="0" smtClean="0"/>
              <a:t>“Global” to the web test</a:t>
            </a:r>
          </a:p>
          <a:p>
            <a:pPr lvl="2"/>
            <a:r>
              <a:rPr lang="en-US" dirty="0" smtClean="0"/>
              <a:t>Per request</a:t>
            </a:r>
          </a:p>
          <a:p>
            <a:r>
              <a:rPr lang="en-US" dirty="0" smtClean="0"/>
              <a:t>Extraction Rules</a:t>
            </a:r>
          </a:p>
          <a:p>
            <a:pPr lvl="1"/>
            <a:r>
              <a:rPr lang="en-US" dirty="0" smtClean="0"/>
              <a:t>Pull values from the response</a:t>
            </a:r>
          </a:p>
          <a:p>
            <a:pPr lvl="1"/>
            <a:r>
              <a:rPr lang="en-US" dirty="0" smtClean="0"/>
              <a:t>Put them into the Test Context for use in other requests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“Out of the box” Validation Rules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228600" y="1485900"/>
            <a:ext cx="9144000" cy="5143500"/>
          </a:xfrm>
        </p:spPr>
        <p:txBody>
          <a:bodyPr/>
          <a:lstStyle/>
          <a:p>
            <a:pPr eaLnBrk="1" hangingPunct="1"/>
            <a:r>
              <a:rPr lang="en-US" dirty="0" smtClean="0"/>
              <a:t>Form Field</a:t>
            </a:r>
          </a:p>
          <a:p>
            <a:pPr lvl="1" eaLnBrk="1" hangingPunct="1"/>
            <a:r>
              <a:rPr lang="en-US" dirty="0" smtClean="0"/>
              <a:t>Validate a &lt;form&gt; field for an expected value</a:t>
            </a:r>
          </a:p>
          <a:p>
            <a:pPr lvl="1" eaLnBrk="1" hangingPunct="1"/>
            <a:r>
              <a:rPr lang="en-US" dirty="0" smtClean="0"/>
              <a:t>Field = &lt;input type=“?” /&gt;</a:t>
            </a:r>
          </a:p>
          <a:p>
            <a:pPr eaLnBrk="1" hangingPunct="1"/>
            <a:r>
              <a:rPr lang="en-US" dirty="0" smtClean="0"/>
              <a:t>Find Text</a:t>
            </a:r>
          </a:p>
          <a:p>
            <a:pPr lvl="1" eaLnBrk="1" hangingPunct="1"/>
            <a:r>
              <a:rPr lang="en-US" dirty="0" smtClean="0"/>
              <a:t>Find a string anywhere in the Response</a:t>
            </a:r>
          </a:p>
          <a:p>
            <a:pPr eaLnBrk="1" hangingPunct="1"/>
            <a:r>
              <a:rPr lang="en-US" dirty="0" smtClean="0"/>
              <a:t>Maximum Request Time</a:t>
            </a:r>
          </a:p>
          <a:p>
            <a:pPr lvl="1" eaLnBrk="1" hangingPunct="1"/>
            <a:r>
              <a:rPr lang="en-US" dirty="0" smtClean="0"/>
              <a:t>Execution time in milliseconds</a:t>
            </a:r>
          </a:p>
          <a:p>
            <a:pPr eaLnBrk="1" hangingPunct="1"/>
            <a:r>
              <a:rPr lang="en-US" dirty="0" smtClean="0"/>
              <a:t>Required Tag</a:t>
            </a:r>
          </a:p>
          <a:p>
            <a:pPr lvl="1" eaLnBrk="1" hangingPunct="1"/>
            <a:r>
              <a:rPr lang="en-US" dirty="0" smtClean="0"/>
              <a:t>Html tag exists </a:t>
            </a:r>
            <a:r>
              <a:rPr lang="en-US" i="1" dirty="0" smtClean="0"/>
              <a:t>n</a:t>
            </a:r>
            <a:r>
              <a:rPr lang="en-US" dirty="0" smtClean="0"/>
              <a:t> times in the response</a:t>
            </a:r>
            <a:endParaRPr lang="en-US" i="1" dirty="0" smtClean="0"/>
          </a:p>
          <a:p>
            <a:pPr eaLnBrk="1" hangingPunct="1"/>
            <a:r>
              <a:rPr lang="en-US" dirty="0" smtClean="0"/>
              <a:t>Required Attribute Value</a:t>
            </a:r>
          </a:p>
          <a:p>
            <a:pPr lvl="1" eaLnBrk="1" hangingPunct="1"/>
            <a:r>
              <a:rPr lang="en-US" dirty="0" smtClean="0"/>
              <a:t>Html tag exists with the expected attributes and values</a:t>
            </a:r>
          </a:p>
          <a:p>
            <a:r>
              <a:rPr lang="en-US" dirty="0" smtClean="0"/>
              <a:t>Response URL</a:t>
            </a:r>
          </a:p>
          <a:p>
            <a:pPr lvl="1"/>
            <a:r>
              <a:rPr lang="en-US" dirty="0" smtClean="0"/>
              <a:t>URL (after redirects) is same as during the recorded test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“Out of the box” Extraction Rules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Pull values from the response </a:t>
            </a:r>
            <a:r>
              <a:rPr lang="en-US" dirty="0" smtClean="0">
                <a:sym typeface="Wingdings" pitchFamily="2" charset="2"/>
              </a:rPr>
              <a:t> Test Context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Extract Attribute Value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Extract Form Field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Extract HTTP Header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Gets the value for an HTTP Header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Extract Regular Expression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Use a </a:t>
            </a:r>
            <a:r>
              <a:rPr lang="en-US" dirty="0" err="1" smtClean="0">
                <a:sym typeface="Wingdings" pitchFamily="2" charset="2"/>
              </a:rPr>
              <a:t>regex</a:t>
            </a:r>
            <a:r>
              <a:rPr lang="en-US" dirty="0" smtClean="0">
                <a:sym typeface="Wingdings" pitchFamily="2" charset="2"/>
              </a:rPr>
              <a:t> to pull a value from the response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Extract Text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Using </a:t>
            </a:r>
            <a:r>
              <a:rPr lang="en-US" dirty="0" err="1" smtClean="0">
                <a:sym typeface="Wingdings" pitchFamily="2" charset="2"/>
              </a:rPr>
              <a:t>StartsWith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en-US" dirty="0" err="1" smtClean="0">
                <a:sym typeface="Wingdings" pitchFamily="2" charset="2"/>
              </a:rPr>
              <a:t>EndsWith</a:t>
            </a:r>
            <a:endParaRPr lang="en-US" dirty="0" smtClean="0">
              <a:sym typeface="Wingdings" pitchFamily="2" charset="2"/>
            </a:endParaRPr>
          </a:p>
          <a:p>
            <a:pPr eaLnBrk="1" hangingPunct="1"/>
            <a:r>
              <a:rPr lang="en-US" dirty="0" smtClean="0">
                <a:sym typeface="Wingdings" pitchFamily="2" charset="2"/>
              </a:rPr>
              <a:t>Extract Hidden Fields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3820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“Out of the box” rules are underwhelming	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Not a bad starting point</a:t>
            </a:r>
          </a:p>
          <a:p>
            <a:pPr eaLnBrk="1" hangingPunct="1"/>
            <a:r>
              <a:rPr lang="en-US" dirty="0" smtClean="0"/>
              <a:t>Missing some functionality</a:t>
            </a:r>
          </a:p>
          <a:p>
            <a:pPr lvl="1"/>
            <a:r>
              <a:rPr lang="en-US" dirty="0" smtClean="0"/>
              <a:t>Example: can’t validate/extract Label values</a:t>
            </a:r>
          </a:p>
          <a:p>
            <a:pPr eaLnBrk="1" hangingPunct="1"/>
            <a:r>
              <a:rPr lang="en-US" dirty="0" smtClean="0"/>
              <a:t>A little confusing</a:t>
            </a:r>
          </a:p>
          <a:p>
            <a:pPr lvl="1"/>
            <a:r>
              <a:rPr lang="en-US" dirty="0" smtClean="0"/>
              <a:t>(…maybe I’m not that smart.)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Good news: you can easily create your own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Html Agility Pack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Free .NET Library to help parse/consume HTML</a:t>
            </a:r>
          </a:p>
          <a:p>
            <a:pPr eaLnBrk="1" hangingPunct="1"/>
            <a:r>
              <a:rPr lang="en-US" dirty="0" smtClean="0">
                <a:hlinkClick r:id="rId2"/>
              </a:rPr>
              <a:t>http://www.codeplex.com/htmlagilitypack</a:t>
            </a:r>
            <a:endParaRPr lang="en-US" dirty="0" smtClean="0"/>
          </a:p>
          <a:p>
            <a:pPr eaLnBrk="1" hangingPunct="1"/>
            <a:r>
              <a:rPr lang="en-US" dirty="0" smtClean="0"/>
              <a:t>Why do you need it?  </a:t>
            </a:r>
          </a:p>
          <a:p>
            <a:pPr lvl="1" eaLnBrk="1" hangingPunct="1"/>
            <a:r>
              <a:rPr lang="en-US" dirty="0" smtClean="0"/>
              <a:t>HTML is hard to parse</a:t>
            </a:r>
          </a:p>
          <a:p>
            <a:pPr lvl="1" eaLnBrk="1" hangingPunct="1"/>
            <a:r>
              <a:rPr lang="en-US" dirty="0" smtClean="0"/>
              <a:t>Usually isn’t valid XML (unclosed tags, case sensitivity problems)</a:t>
            </a:r>
          </a:p>
          <a:p>
            <a:pPr lvl="1" eaLnBrk="1" hangingPunct="1"/>
            <a:r>
              <a:rPr lang="en-US" dirty="0" smtClean="0"/>
              <a:t>Simplifies custom web test rule development</a:t>
            </a:r>
          </a:p>
          <a:p>
            <a:pPr eaLnBrk="1" hangingPunct="1"/>
            <a:r>
              <a:rPr lang="en-US" dirty="0" smtClean="0"/>
              <a:t>Add a reference to HtmlAgilityPack.dll from your custom rule assembly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HtmlAgilityPack</a:t>
            </a:r>
            <a:r>
              <a:rPr lang="en-US" dirty="0" smtClean="0"/>
              <a:t>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HtmlAgilityPack</a:t>
            </a:r>
            <a:r>
              <a:rPr lang="en-US" dirty="0" smtClean="0"/>
              <a:t> namespace</a:t>
            </a:r>
          </a:p>
          <a:p>
            <a:pPr eaLnBrk="1" hangingPunct="1">
              <a:defRPr/>
            </a:pPr>
            <a:r>
              <a:rPr lang="en-US" dirty="0" err="1" smtClean="0"/>
              <a:t>HtmlDocument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Primary point of contact for working with the HTML</a:t>
            </a:r>
          </a:p>
          <a:p>
            <a:pPr lvl="1" eaLnBrk="1" hangingPunct="1">
              <a:defRPr/>
            </a:pPr>
            <a:r>
              <a:rPr lang="en-US" dirty="0" smtClean="0"/>
              <a:t>Load() &amp; </a:t>
            </a:r>
            <a:r>
              <a:rPr lang="en-US" dirty="0" err="1" smtClean="0"/>
              <a:t>LoadHtml</a:t>
            </a:r>
            <a:r>
              <a:rPr lang="en-US" dirty="0" smtClean="0"/>
              <a:t>() methods</a:t>
            </a:r>
          </a:p>
          <a:p>
            <a:pPr lvl="1" eaLnBrk="1" hangingPunct="1">
              <a:defRPr/>
            </a:pPr>
            <a:r>
              <a:rPr lang="en-US" dirty="0" err="1" smtClean="0"/>
              <a:t>GetElementById</a:t>
            </a:r>
            <a:r>
              <a:rPr lang="en-US" dirty="0" smtClean="0"/>
              <a:t>()</a:t>
            </a:r>
          </a:p>
          <a:p>
            <a:pPr lvl="2" eaLnBrk="1" hangingPunct="1">
              <a:defRPr/>
            </a:pPr>
            <a:r>
              <a:rPr lang="en-US" dirty="0" smtClean="0"/>
              <a:t>Fetches an </a:t>
            </a:r>
            <a:r>
              <a:rPr lang="en-US" dirty="0" err="1" smtClean="0"/>
              <a:t>HtmlNode</a:t>
            </a:r>
            <a:r>
              <a:rPr lang="en-US" dirty="0" smtClean="0"/>
              <a:t> (aka. html tag) by its “id” attribute value</a:t>
            </a:r>
          </a:p>
          <a:p>
            <a:pPr eaLnBrk="1" hangingPunct="1">
              <a:defRPr/>
            </a:pPr>
            <a:r>
              <a:rPr lang="en-US" dirty="0" err="1" smtClean="0"/>
              <a:t>HtmlNode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An element (aka. html tag) in the html</a:t>
            </a:r>
          </a:p>
          <a:p>
            <a:pPr lvl="1" eaLnBrk="1" hangingPunct="1">
              <a:defRPr/>
            </a:pPr>
            <a:r>
              <a:rPr lang="en-US" dirty="0" err="1" smtClean="0">
                <a:ea typeface="+mn-ea"/>
                <a:cs typeface="+mn-cs"/>
              </a:rPr>
              <a:t>InnerText</a:t>
            </a:r>
            <a:r>
              <a:rPr lang="en-US" dirty="0" smtClean="0">
                <a:ea typeface="+mn-ea"/>
                <a:cs typeface="+mn-cs"/>
              </a:rPr>
              <a:t> property</a:t>
            </a:r>
          </a:p>
          <a:p>
            <a:pPr lvl="2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Retrieve the contents of the tag with any xml markup stripped out</a:t>
            </a:r>
          </a:p>
          <a:p>
            <a:pPr lvl="1" eaLnBrk="1" hangingPunct="1">
              <a:defRPr/>
            </a:pPr>
            <a:r>
              <a:rPr lang="en-US" dirty="0" err="1" smtClean="0">
                <a:ea typeface="+mn-ea"/>
                <a:cs typeface="+mn-cs"/>
              </a:rPr>
              <a:t>InnerHtml</a:t>
            </a:r>
            <a:r>
              <a:rPr lang="en-US" dirty="0" smtClean="0">
                <a:ea typeface="+mn-ea"/>
                <a:cs typeface="+mn-cs"/>
              </a:rPr>
              <a:t> property</a:t>
            </a:r>
          </a:p>
          <a:p>
            <a:pPr lvl="2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Retrieve the raw XML/HTML contents of the tag</a:t>
            </a: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Creating New Web Test Validation Rule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Must be in a different DLL than the </a:t>
            </a:r>
            <a:r>
              <a:rPr lang="en-US" dirty="0" err="1" smtClean="0"/>
              <a:t>WebTests</a:t>
            </a:r>
            <a:endParaRPr lang="en-US" dirty="0" smtClean="0"/>
          </a:p>
          <a:p>
            <a:pPr eaLnBrk="1" hangingPunct="1"/>
            <a:r>
              <a:rPr lang="en-US" sz="2400" dirty="0" err="1" smtClean="0"/>
              <a:t>Microsoft.VisualStudio.QualityTools.WebTestFramework.dll</a:t>
            </a:r>
            <a:endParaRPr lang="en-US" dirty="0" smtClean="0"/>
          </a:p>
          <a:p>
            <a:pPr lvl="1"/>
            <a:r>
              <a:rPr lang="en-US" sz="2000" dirty="0" smtClean="0"/>
              <a:t>C:\Program Files\Microsoft Visual Studio 9.0\</a:t>
            </a:r>
            <a:br>
              <a:rPr lang="en-US" sz="2000" dirty="0" smtClean="0"/>
            </a:br>
            <a:r>
              <a:rPr lang="en-US" sz="2000" dirty="0" smtClean="0"/>
              <a:t>Common7\IDE\</a:t>
            </a:r>
            <a:r>
              <a:rPr lang="en-US" sz="2000" dirty="0" err="1" smtClean="0"/>
              <a:t>PublicAssemblies</a:t>
            </a:r>
            <a:r>
              <a:rPr lang="en-US" sz="2000" dirty="0" smtClean="0"/>
              <a:t>\</a:t>
            </a:r>
          </a:p>
          <a:p>
            <a:r>
              <a:rPr lang="en-US" dirty="0" smtClean="0"/>
              <a:t>Extend from </a:t>
            </a:r>
            <a:r>
              <a:rPr lang="en-US" dirty="0" err="1" smtClean="0"/>
              <a:t>ValidationRule</a:t>
            </a:r>
            <a:endParaRPr lang="en-US" dirty="0" smtClean="0"/>
          </a:p>
          <a:p>
            <a:pPr eaLnBrk="1" hangingPunct="1"/>
            <a:r>
              <a:rPr lang="en-US" dirty="0" smtClean="0"/>
              <a:t>Implement</a:t>
            </a:r>
          </a:p>
          <a:p>
            <a:pPr lvl="1" eaLnBrk="1" hangingPunct="1"/>
            <a:r>
              <a:rPr lang="en-US" dirty="0" smtClean="0"/>
              <a:t>VS2005: </a:t>
            </a:r>
            <a:r>
              <a:rPr lang="en-US" dirty="0" err="1" smtClean="0"/>
              <a:t>RuleName</a:t>
            </a:r>
            <a:r>
              <a:rPr lang="en-US" dirty="0" smtClean="0"/>
              <a:t>, </a:t>
            </a:r>
            <a:r>
              <a:rPr lang="en-US" dirty="0" err="1" smtClean="0"/>
              <a:t>RuleDescription</a:t>
            </a:r>
            <a:r>
              <a:rPr lang="en-US" dirty="0" smtClean="0"/>
              <a:t> Properties</a:t>
            </a:r>
          </a:p>
          <a:p>
            <a:pPr lvl="2"/>
            <a:r>
              <a:rPr lang="en-US" dirty="0" smtClean="0"/>
              <a:t>[Obsolete]’d in VS2008</a:t>
            </a:r>
          </a:p>
          <a:p>
            <a:pPr lvl="1"/>
            <a:r>
              <a:rPr lang="en-US" dirty="0" smtClean="0"/>
              <a:t>VS2008: </a:t>
            </a:r>
          </a:p>
          <a:p>
            <a:pPr lvl="2"/>
            <a:r>
              <a:rPr lang="en-US" dirty="0" err="1" smtClean="0"/>
              <a:t>System.ComponentModel</a:t>
            </a:r>
            <a:endParaRPr lang="en-US" dirty="0" smtClean="0"/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DisplayName</a:t>
            </a:r>
            <a:r>
              <a:rPr lang="en-US" dirty="0" smtClean="0"/>
              <a:t>(“name”)], [Description(“</a:t>
            </a:r>
            <a:r>
              <a:rPr lang="en-US" dirty="0" err="1" smtClean="0"/>
              <a:t>desc</a:t>
            </a:r>
            <a:r>
              <a:rPr lang="en-US" dirty="0" smtClean="0"/>
              <a:t>”)]</a:t>
            </a:r>
          </a:p>
          <a:p>
            <a:pPr lvl="1" eaLnBrk="1" hangingPunct="1"/>
            <a:r>
              <a:rPr lang="en-US" dirty="0" smtClean="0"/>
              <a:t>Method: Validate()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Custom Rules: </a:t>
            </a:r>
            <a:r>
              <a:rPr lang="en-US" dirty="0" err="1" smtClean="0"/>
              <a:t>ValidationEventArgs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Passed via the Validate() method</a:t>
            </a:r>
          </a:p>
          <a:p>
            <a:pPr eaLnBrk="1" hangingPunct="1">
              <a:defRPr/>
            </a:pPr>
            <a:r>
              <a:rPr lang="en-US" dirty="0" smtClean="0"/>
              <a:t>Provides access to </a:t>
            </a:r>
          </a:p>
          <a:p>
            <a:pPr lvl="1" eaLnBrk="1" hangingPunct="1">
              <a:defRPr/>
            </a:pPr>
            <a:r>
              <a:rPr lang="en-US" dirty="0" err="1" smtClean="0">
                <a:ea typeface="+mn-ea"/>
                <a:cs typeface="+mn-cs"/>
              </a:rPr>
              <a:t>WebTestRequest</a:t>
            </a:r>
            <a:endParaRPr lang="en-US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dirty="0" err="1" smtClean="0">
                <a:ea typeface="+mn-ea"/>
                <a:cs typeface="+mn-cs"/>
              </a:rPr>
              <a:t>WebTestResponse</a:t>
            </a:r>
            <a:endParaRPr lang="en-US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dirty="0" err="1" smtClean="0">
                <a:ea typeface="+mn-ea"/>
                <a:cs typeface="+mn-cs"/>
              </a:rPr>
              <a:t>WebTest</a:t>
            </a:r>
            <a:endParaRPr lang="en-US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dirty="0" smtClean="0"/>
              <a:t>Set the error message via Message property</a:t>
            </a:r>
          </a:p>
          <a:p>
            <a:pPr eaLnBrk="1" hangingPunct="1">
              <a:defRPr/>
            </a:pPr>
            <a:r>
              <a:rPr lang="en-US" dirty="0" smtClean="0"/>
              <a:t>Set pass/fail via </a:t>
            </a:r>
            <a:r>
              <a:rPr lang="en-US" dirty="0" err="1" smtClean="0"/>
              <a:t>IsValid</a:t>
            </a:r>
            <a:r>
              <a:rPr lang="en-US" dirty="0" smtClean="0"/>
              <a:t> property</a:t>
            </a:r>
          </a:p>
          <a:p>
            <a:pPr eaLnBrk="1" hangingPunct="1">
              <a:defRPr/>
            </a:pPr>
            <a:r>
              <a:rPr lang="en-US" dirty="0" err="1" smtClean="0"/>
              <a:t>ValidationLevel</a:t>
            </a:r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Ajax support</a:t>
            </a:r>
          </a:p>
          <a:p>
            <a:r>
              <a:rPr lang="en-US" dirty="0" smtClean="0"/>
              <a:t>Create a validation rule to validate an ASP.NET Label</a:t>
            </a:r>
          </a:p>
          <a:p>
            <a:r>
              <a:rPr lang="en-US" dirty="0" smtClean="0"/>
              <a:t>Create a validation rule to validate a ASP.NET </a:t>
            </a:r>
            <a:r>
              <a:rPr lang="en-US" dirty="0" err="1" smtClean="0"/>
              <a:t>GridView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Creating New Web Test Extraction Rule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Must be in a different DLL than the </a:t>
            </a:r>
            <a:r>
              <a:rPr lang="en-US" dirty="0" err="1" smtClean="0"/>
              <a:t>WebTests</a:t>
            </a:r>
            <a:endParaRPr lang="en-US" dirty="0" smtClean="0"/>
          </a:p>
          <a:p>
            <a:r>
              <a:rPr lang="en-US" dirty="0" err="1" smtClean="0"/>
              <a:t>Microsoft.VisualStudio.QualityTools.WebTestFramework.dll</a:t>
            </a:r>
            <a:endParaRPr lang="en-US" dirty="0" smtClean="0"/>
          </a:p>
          <a:p>
            <a:pPr lvl="1"/>
            <a:r>
              <a:rPr lang="en-US" sz="2000" dirty="0" smtClean="0"/>
              <a:t>C:\Program Files\Microsoft Visual Studio 9.0\</a:t>
            </a:r>
            <a:br>
              <a:rPr lang="en-US" sz="2000" dirty="0" smtClean="0"/>
            </a:br>
            <a:r>
              <a:rPr lang="en-US" sz="2000" dirty="0" smtClean="0"/>
              <a:t>Common7\IDE\</a:t>
            </a:r>
            <a:r>
              <a:rPr lang="en-US" sz="2000" dirty="0" err="1" smtClean="0"/>
              <a:t>PublicAssemblies</a:t>
            </a:r>
            <a:r>
              <a:rPr lang="en-US" sz="2000" dirty="0" smtClean="0"/>
              <a:t>\</a:t>
            </a:r>
          </a:p>
          <a:p>
            <a:pPr eaLnBrk="1" hangingPunct="1"/>
            <a:r>
              <a:rPr lang="en-US" dirty="0" smtClean="0"/>
              <a:t>Extend from </a:t>
            </a:r>
            <a:r>
              <a:rPr lang="en-US" dirty="0" err="1" smtClean="0"/>
              <a:t>ExtractionRule</a:t>
            </a:r>
            <a:endParaRPr lang="en-US" dirty="0" smtClean="0"/>
          </a:p>
          <a:p>
            <a:pPr lvl="1" eaLnBrk="1" hangingPunct="1"/>
            <a:r>
              <a:rPr lang="en-US" dirty="0" smtClean="0"/>
              <a:t>Abstract class</a:t>
            </a:r>
          </a:p>
          <a:p>
            <a:r>
              <a:rPr lang="en-US" dirty="0" smtClean="0"/>
              <a:t>Implement</a:t>
            </a:r>
          </a:p>
          <a:p>
            <a:pPr lvl="1"/>
            <a:r>
              <a:rPr lang="en-US" dirty="0" smtClean="0"/>
              <a:t>VS2005: </a:t>
            </a:r>
            <a:r>
              <a:rPr lang="en-US" dirty="0" err="1" smtClean="0"/>
              <a:t>RuleName</a:t>
            </a:r>
            <a:r>
              <a:rPr lang="en-US" dirty="0" smtClean="0"/>
              <a:t>, </a:t>
            </a:r>
            <a:r>
              <a:rPr lang="en-US" dirty="0" err="1" smtClean="0"/>
              <a:t>RuleDescription</a:t>
            </a:r>
            <a:r>
              <a:rPr lang="en-US" dirty="0" smtClean="0"/>
              <a:t> Properties</a:t>
            </a:r>
          </a:p>
          <a:p>
            <a:pPr lvl="2"/>
            <a:r>
              <a:rPr lang="en-US" dirty="0" smtClean="0"/>
              <a:t>[Obsolete]’d in VS2008</a:t>
            </a:r>
          </a:p>
          <a:p>
            <a:pPr lvl="1"/>
            <a:r>
              <a:rPr lang="en-US" dirty="0" smtClean="0"/>
              <a:t>VS2008: </a:t>
            </a:r>
          </a:p>
          <a:p>
            <a:pPr lvl="2"/>
            <a:r>
              <a:rPr lang="en-US" dirty="0" err="1" smtClean="0"/>
              <a:t>System.ComponentModel</a:t>
            </a:r>
            <a:endParaRPr lang="en-US" dirty="0" smtClean="0"/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DisplayName</a:t>
            </a:r>
            <a:r>
              <a:rPr lang="en-US" dirty="0" smtClean="0"/>
              <a:t>(“name”)], [Description(“</a:t>
            </a:r>
            <a:r>
              <a:rPr lang="en-US" dirty="0" err="1" smtClean="0"/>
              <a:t>desc</a:t>
            </a:r>
            <a:r>
              <a:rPr lang="en-US" dirty="0" smtClean="0"/>
              <a:t>”)]</a:t>
            </a:r>
          </a:p>
          <a:p>
            <a:pPr lvl="1"/>
            <a:r>
              <a:rPr lang="en-US" dirty="0" smtClean="0"/>
              <a:t>Method: Extract()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Custom Rules: </a:t>
            </a:r>
            <a:r>
              <a:rPr lang="en-US" dirty="0" err="1" smtClean="0"/>
              <a:t>ExtractionEventArgs</a:t>
            </a:r>
            <a:endParaRPr lang="en-US" dirty="0" smtClean="0"/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Passed via the Extract() method</a:t>
            </a:r>
          </a:p>
          <a:p>
            <a:pPr eaLnBrk="1" hangingPunct="1"/>
            <a:r>
              <a:rPr lang="en-US" smtClean="0"/>
              <a:t>Provides access to </a:t>
            </a:r>
          </a:p>
          <a:p>
            <a:pPr lvl="1" eaLnBrk="1" hangingPunct="1"/>
            <a:r>
              <a:rPr lang="en-US" smtClean="0"/>
              <a:t>WebTestRequest</a:t>
            </a:r>
          </a:p>
          <a:p>
            <a:pPr lvl="1" eaLnBrk="1" hangingPunct="1"/>
            <a:r>
              <a:rPr lang="en-US" smtClean="0"/>
              <a:t>WebTestResponse</a:t>
            </a:r>
          </a:p>
          <a:p>
            <a:pPr lvl="1" eaLnBrk="1" hangingPunct="1"/>
            <a:r>
              <a:rPr lang="en-US" smtClean="0"/>
              <a:t>WebTest</a:t>
            </a:r>
          </a:p>
          <a:p>
            <a:pPr eaLnBrk="1" hangingPunct="1"/>
            <a:r>
              <a:rPr lang="en-US" smtClean="0"/>
              <a:t>Success property (bool)</a:t>
            </a:r>
          </a:p>
          <a:p>
            <a:pPr eaLnBrk="1" hangingPunct="1"/>
            <a:r>
              <a:rPr lang="en-US" smtClean="0"/>
              <a:t>Extract value(s) get set into the WebTestContext object via WebTest.Context.Add(string, string) method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 extraction rule to get an ASP.NET Label’s value</a:t>
            </a:r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WebTest</a:t>
            </a:r>
            <a:r>
              <a:rPr lang="en-US" dirty="0" smtClean="0"/>
              <a:t> Hassles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 source management</a:t>
            </a:r>
          </a:p>
          <a:p>
            <a:pPr eaLnBrk="1" hangingPunct="1"/>
            <a:r>
              <a:rPr lang="en-US" dirty="0" smtClean="0"/>
              <a:t>VS2005 version doesn’t </a:t>
            </a:r>
            <a:r>
              <a:rPr lang="en-US" dirty="0" smtClean="0"/>
              <a:t>do </a:t>
            </a:r>
            <a:r>
              <a:rPr lang="en-US" dirty="0" smtClean="0"/>
              <a:t>AJAX</a:t>
            </a:r>
          </a:p>
          <a:p>
            <a:pPr lvl="1"/>
            <a:r>
              <a:rPr lang="en-US" dirty="0" smtClean="0"/>
              <a:t>VS2008 does AJAX</a:t>
            </a:r>
          </a:p>
          <a:p>
            <a:r>
              <a:rPr lang="en-US" dirty="0" smtClean="0"/>
              <a:t>Doesn’t run JavaScript</a:t>
            </a:r>
          </a:p>
          <a:p>
            <a:pPr eaLnBrk="1" hangingPunct="1"/>
            <a:r>
              <a:rPr lang="en-US" dirty="0" smtClean="0"/>
              <a:t>Difficult to use “Cassini”</a:t>
            </a:r>
          </a:p>
          <a:p>
            <a:pPr lvl="1"/>
            <a:r>
              <a:rPr lang="en-US" dirty="0" smtClean="0"/>
              <a:t>Cassini = ASP.NET Development Web Server in Visual Studio</a:t>
            </a:r>
          </a:p>
          <a:p>
            <a:pPr lvl="1" eaLnBrk="1" hangingPunct="1"/>
            <a:r>
              <a:rPr lang="en-US" dirty="0" smtClean="0"/>
              <a:t>Difficult to get the disk path to your web app </a:t>
            </a:r>
            <a:r>
              <a:rPr lang="en-US" dirty="0" smtClean="0">
                <a:sym typeface="Wingdings" pitchFamily="2" charset="2"/>
              </a:rPr>
              <a:t> difficult to start Cassini</a:t>
            </a:r>
            <a:endParaRPr lang="en-US" dirty="0" smtClean="0"/>
          </a:p>
          <a:p>
            <a:pPr lvl="1" eaLnBrk="1" hangingPunct="1"/>
            <a:r>
              <a:rPr lang="en-US" dirty="0" smtClean="0"/>
              <a:t>Best practice: use IIS</a:t>
            </a:r>
          </a:p>
          <a:p>
            <a:pPr eaLnBrk="1" hangingPunct="1"/>
            <a:r>
              <a:rPr lang="en-US" dirty="0" err="1" smtClean="0"/>
              <a:t>App.config</a:t>
            </a:r>
            <a:r>
              <a:rPr lang="en-US" dirty="0" smtClean="0"/>
              <a:t> does not get loaded for non-coded web tests</a:t>
            </a:r>
          </a:p>
          <a:p>
            <a:pPr lvl="1"/>
            <a:r>
              <a:rPr lang="en-US" b="1" i="1" u="sng" dirty="0" smtClean="0"/>
              <a:t>OUCH</a:t>
            </a:r>
            <a:r>
              <a:rPr lang="en-US" b="1" i="1" u="sng" dirty="0" smtClean="0"/>
              <a:t>!</a:t>
            </a:r>
          </a:p>
          <a:p>
            <a:r>
              <a:rPr lang="en-US" dirty="0" smtClean="0"/>
              <a:t>Large-scale html layout changes break tests</a:t>
            </a:r>
            <a:endParaRPr lang="en-US" dirty="0" smtClean="0"/>
          </a:p>
          <a:p>
            <a:pPr lvl="2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PLUGINS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Web Test </a:t>
            </a:r>
            <a:r>
              <a:rPr lang="en-US" dirty="0" err="1" smtClean="0"/>
              <a:t>Plugins</a:t>
            </a:r>
            <a:endParaRPr lang="en-US" dirty="0" smtClean="0"/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Allow you to hook into the Pre- and Post- web test execution events</a:t>
            </a:r>
          </a:p>
          <a:p>
            <a:pPr lvl="1" eaLnBrk="1" hangingPunct="1"/>
            <a:r>
              <a:rPr lang="en-US" dirty="0" smtClean="0"/>
              <a:t>Similar to [</a:t>
            </a:r>
            <a:r>
              <a:rPr lang="en-US" dirty="0" err="1" smtClean="0"/>
              <a:t>ClassInitialize</a:t>
            </a:r>
            <a:r>
              <a:rPr lang="en-US" dirty="0" smtClean="0"/>
              <a:t>] &amp; [</a:t>
            </a:r>
            <a:r>
              <a:rPr lang="en-US" dirty="0" err="1" smtClean="0"/>
              <a:t>ClassCleanup</a:t>
            </a:r>
            <a:r>
              <a:rPr lang="en-US" dirty="0" smtClean="0"/>
              <a:t>]</a:t>
            </a:r>
          </a:p>
          <a:p>
            <a:pPr eaLnBrk="1" hangingPunct="1"/>
            <a:r>
              <a:rPr lang="en-US" dirty="0" smtClean="0"/>
              <a:t>Extend from </a:t>
            </a:r>
            <a:r>
              <a:rPr lang="en-US" dirty="0" err="1" smtClean="0"/>
              <a:t>WebTestPlugin</a:t>
            </a:r>
            <a:r>
              <a:rPr lang="en-US" dirty="0" smtClean="0"/>
              <a:t> class in </a:t>
            </a:r>
            <a:r>
              <a:rPr lang="en-US" dirty="0" err="1" smtClean="0"/>
              <a:t>Microsoft.VisualStudio.TestTools.WebTesting</a:t>
            </a:r>
            <a:r>
              <a:rPr lang="en-US" dirty="0" smtClean="0"/>
              <a:t> namespace of </a:t>
            </a:r>
            <a:r>
              <a:rPr lang="en-US" sz="2400" dirty="0" err="1" smtClean="0"/>
              <a:t>Microsoft.VisualStudio.QualityTools.WebTestFramework.dll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Override </a:t>
            </a:r>
            <a:r>
              <a:rPr lang="en-US" sz="2400" dirty="0" err="1" smtClean="0"/>
              <a:t>PreWebTest</a:t>
            </a:r>
            <a:r>
              <a:rPr lang="en-US" sz="2400" dirty="0" smtClean="0"/>
              <a:t>() or </a:t>
            </a:r>
            <a:r>
              <a:rPr lang="en-US" sz="2400" dirty="0" err="1" smtClean="0"/>
              <a:t>PostWebTest</a:t>
            </a:r>
            <a:r>
              <a:rPr lang="en-US" sz="2400" dirty="0" smtClean="0"/>
              <a:t>()</a:t>
            </a:r>
          </a:p>
          <a:p>
            <a:r>
              <a:rPr lang="en-US" dirty="0" smtClean="0"/>
              <a:t>Class </a:t>
            </a:r>
            <a:r>
              <a:rPr lang="en-US" i="1" dirty="0" smtClean="0"/>
              <a:t>cannot </a:t>
            </a:r>
            <a:r>
              <a:rPr lang="en-US" dirty="0" smtClean="0"/>
              <a:t>be in the same project as the web test</a:t>
            </a:r>
          </a:p>
          <a:p>
            <a:pPr eaLnBrk="1" hangingPunct="1"/>
            <a:r>
              <a:rPr lang="en-US" sz="2400" dirty="0" smtClean="0"/>
              <a:t>Downside: Can’t access </a:t>
            </a:r>
            <a:r>
              <a:rPr lang="en-US" sz="2400" dirty="0" err="1" smtClean="0"/>
              <a:t>app.config</a:t>
            </a:r>
            <a:r>
              <a:rPr lang="en-US" sz="2400" dirty="0" smtClean="0"/>
              <a:t> values in the normal way</a:t>
            </a:r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Web Test Request </a:t>
            </a:r>
            <a:r>
              <a:rPr lang="en-US" dirty="0" err="1" smtClean="0"/>
              <a:t>Plugin</a:t>
            </a:r>
            <a:endParaRPr lang="en-US" dirty="0" smtClean="0"/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 class (cannot be in the same project as the web test)</a:t>
            </a:r>
          </a:p>
          <a:p>
            <a:pPr eaLnBrk="1" hangingPunct="1"/>
            <a:r>
              <a:rPr lang="en-US" smtClean="0"/>
              <a:t>Allow you to hook into the Pre- and Post- execution events</a:t>
            </a:r>
          </a:p>
          <a:p>
            <a:pPr lvl="1" eaLnBrk="1" hangingPunct="1"/>
            <a:r>
              <a:rPr lang="en-US" smtClean="0"/>
              <a:t>Similar to [TestInitialize] &amp; [TestCleanup]</a:t>
            </a:r>
          </a:p>
          <a:p>
            <a:pPr eaLnBrk="1" hangingPunct="1"/>
            <a:r>
              <a:rPr lang="en-US" smtClean="0"/>
              <a:t>Extend from WebTestRequestPlugin class in Microsoft.VisualStudio.TestTools.WebTesting namespace of </a:t>
            </a:r>
            <a:r>
              <a:rPr lang="en-US" sz="2400" smtClean="0"/>
              <a:t>Microsoft.VisualStudio.QualityTools.WebTestFramework.dll</a:t>
            </a:r>
          </a:p>
          <a:p>
            <a:pPr eaLnBrk="1" hangingPunct="1"/>
            <a:r>
              <a:rPr lang="en-US" sz="2400" smtClean="0"/>
              <a:t>Override PreRequest() and PostRequest()</a:t>
            </a:r>
          </a:p>
          <a:p>
            <a:pPr eaLnBrk="1" hangingPunct="1"/>
            <a:r>
              <a:rPr lang="en-US" sz="2400" smtClean="0"/>
              <a:t>Downside: Can’t access app.config values in the normal way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Workaround for the </a:t>
            </a:r>
            <a:r>
              <a:rPr lang="en-US" dirty="0" err="1" smtClean="0"/>
              <a:t>app.config</a:t>
            </a:r>
            <a:r>
              <a:rPr lang="en-US" dirty="0" smtClean="0"/>
              <a:t> problem, Part 1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Load the app.config file ourselves and parse it</a:t>
            </a:r>
            <a:endParaRPr lang="en-US" sz="2000" smtClean="0">
              <a:hlinkClick r:id="rId2"/>
            </a:endParaRPr>
          </a:p>
          <a:p>
            <a:pPr eaLnBrk="1" hangingPunct="1"/>
            <a:r>
              <a:rPr lang="en-US" sz="2000" smtClean="0">
                <a:hlinkClick r:id="rId2"/>
              </a:rPr>
              <a:t>http://forums.microsoft.com/MSDN/ShowPost.aspx?PostID=122048</a:t>
            </a: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protected string GetConfigSetting(string key)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	try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    ExeConfigurationFileMap configFileMap = </a:t>
            </a:r>
            <a:br>
              <a:rPr lang="en-US" sz="1600" b="1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	new ExeConfigurationFileMap();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    Assembly assembly = Assembly.GetExecutingAssembly();</a:t>
            </a:r>
          </a:p>
          <a:p>
            <a:pPr eaLnBrk="1" hangingPunct="1">
              <a:buFont typeface="Wingdings" pitchFamily="2" charset="2"/>
              <a:buNone/>
            </a:pPr>
            <a:endParaRPr lang="en-US" sz="1600" b="1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    string configFileName = new FileInfo(assembly.Location</a:t>
            </a:r>
            <a:br>
              <a:rPr lang="en-US" sz="1600" b="1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	).Name.Replace(".dll", "") + ".config";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    configFileMap.ExeConfigFilename = configFileName;</a:t>
            </a:r>
          </a:p>
          <a:p>
            <a:pPr eaLnBrk="1" hangingPunct="1"/>
            <a:r>
              <a:rPr lang="en-US" smtClean="0"/>
              <a:t>…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Workaround for the </a:t>
            </a:r>
            <a:r>
              <a:rPr lang="en-US" dirty="0" err="1" smtClean="0"/>
              <a:t>app.config</a:t>
            </a:r>
            <a:r>
              <a:rPr lang="en-US" dirty="0" smtClean="0"/>
              <a:t> problem, Part 2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...</a:t>
            </a:r>
            <a:br>
              <a:rPr lang="en-US" sz="1600" b="1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Configuration configObj = 	ConfigurationManager.OpenMappedExeConfiguration(</a:t>
            </a:r>
            <a:br>
              <a:rPr lang="en-US" sz="1600" b="1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	configFileMap, ConfigurationUserLevel.None);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  string val = configObj.ConnectionStrings.ConnectionStrings[</a:t>
            </a:r>
            <a:br>
              <a:rPr lang="en-US" sz="1600" b="1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	"conn_string_name"].ConnectionString;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    return val;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Load Testing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Create a load test by choosing existing unit tests</a:t>
            </a:r>
          </a:p>
          <a:p>
            <a:pPr lvl="1" eaLnBrk="1" hangingPunct="1"/>
            <a:r>
              <a:rPr lang="en-US" dirty="0" smtClean="0"/>
              <a:t>Unit Tests</a:t>
            </a:r>
          </a:p>
          <a:p>
            <a:pPr lvl="1" eaLnBrk="1" hangingPunct="1"/>
            <a:r>
              <a:rPr lang="en-US" dirty="0" smtClean="0"/>
              <a:t>Web Tests</a:t>
            </a:r>
          </a:p>
          <a:p>
            <a:pPr eaLnBrk="1" hangingPunct="1"/>
            <a:r>
              <a:rPr lang="en-US" dirty="0" smtClean="0"/>
              <a:t>Stress tests the application by running the load test using simulated users</a:t>
            </a:r>
          </a:p>
          <a:p>
            <a:pPr eaLnBrk="1" hangingPunct="1"/>
            <a:r>
              <a:rPr lang="en-US" dirty="0" smtClean="0"/>
              <a:t>Visual Studio Test Load Agent</a:t>
            </a:r>
          </a:p>
          <a:p>
            <a:pPr lvl="1" eaLnBrk="1" hangingPunct="1"/>
            <a:r>
              <a:rPr lang="en-US" dirty="0" smtClean="0"/>
              <a:t>Allows you to enlist other computers in the load test</a:t>
            </a:r>
          </a:p>
          <a:p>
            <a:pPr lvl="1" eaLnBrk="1" hangingPunct="1"/>
            <a:r>
              <a:rPr lang="en-US" dirty="0" smtClean="0"/>
              <a:t>Approximately 1000 simulated users per </a:t>
            </a:r>
            <a:r>
              <a:rPr lang="en-US" dirty="0" smtClean="0"/>
              <a:t>processor</a:t>
            </a:r>
          </a:p>
          <a:p>
            <a:pPr lvl="2"/>
            <a:r>
              <a:rPr lang="en-US" dirty="0" smtClean="0"/>
              <a:t>(Disclaimer: actual results may vary)</a:t>
            </a:r>
            <a:endParaRPr lang="en-US" dirty="0" smtClean="0"/>
          </a:p>
          <a:p>
            <a:pPr lvl="1" eaLnBrk="1" hangingPunct="1"/>
            <a:r>
              <a:rPr lang="en-US" dirty="0" smtClean="0"/>
              <a:t>CDW.com Price on 5/3/2008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$4842.85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Tests &amp; Team Build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Automatically deploy your web app to IIS from </a:t>
            </a:r>
            <a:r>
              <a:rPr lang="en-US" dirty="0" err="1" smtClean="0"/>
              <a:t>MSBuild</a:t>
            </a:r>
            <a:endParaRPr lang="en-US" dirty="0" smtClean="0"/>
          </a:p>
          <a:p>
            <a:r>
              <a:rPr lang="en-US" dirty="0" smtClean="0"/>
              <a:t>Adjust references to custom </a:t>
            </a:r>
            <a:r>
              <a:rPr lang="en-US" dirty="0" err="1" smtClean="0"/>
              <a:t>plugins</a:t>
            </a:r>
            <a:r>
              <a:rPr lang="en-US" dirty="0" smtClean="0"/>
              <a:t>, rules from </a:t>
            </a:r>
            <a:r>
              <a:rPr lang="en-US" dirty="0" err="1" smtClean="0"/>
              <a:t>MSBuild</a:t>
            </a:r>
            <a:endParaRPr lang="en-US" dirty="0" smtClean="0"/>
          </a:p>
          <a:p>
            <a:r>
              <a:rPr lang="en-US" dirty="0" smtClean="0"/>
              <a:t>Run the Web Tests without a Test List (.</a:t>
            </a:r>
            <a:r>
              <a:rPr lang="en-US" dirty="0" err="1" smtClean="0"/>
              <a:t>vsmdi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Deploy test data for data </a:t>
            </a:r>
            <a:r>
              <a:rPr lang="en-US" dirty="0" smtClean="0"/>
              <a:t>sources</a:t>
            </a:r>
          </a:p>
          <a:p>
            <a:endParaRPr lang="en-US" dirty="0" smtClean="0"/>
          </a:p>
          <a:p>
            <a:r>
              <a:rPr lang="en-US" dirty="0" smtClean="0"/>
              <a:t>Bug in Team Build 2008</a:t>
            </a:r>
          </a:p>
          <a:p>
            <a:pPr lvl="1"/>
            <a:r>
              <a:rPr lang="en-US" dirty="0" smtClean="0"/>
              <a:t>Can’t run web tests or load tests from team build</a:t>
            </a:r>
          </a:p>
          <a:p>
            <a:pPr lvl="1"/>
            <a:r>
              <a:rPr lang="en-US" dirty="0" smtClean="0"/>
              <a:t>This will </a:t>
            </a:r>
            <a:r>
              <a:rPr lang="en-US" smtClean="0"/>
              <a:t>be resolved in VS2008 SP1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is a Web Test?	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016500"/>
          </a:xfrm>
        </p:spPr>
        <p:txBody>
          <a:bodyPr/>
          <a:lstStyle/>
          <a:p>
            <a:pPr eaLnBrk="1" hangingPunct="1"/>
            <a:r>
              <a:rPr lang="en-US" dirty="0" smtClean="0"/>
              <a:t>Unit test for exercising and validating an ASP.NET application</a:t>
            </a:r>
          </a:p>
          <a:p>
            <a:pPr eaLnBrk="1" hangingPunct="1"/>
            <a:r>
              <a:rPr lang="en-US" dirty="0" smtClean="0"/>
              <a:t>Collection of web requests</a:t>
            </a:r>
          </a:p>
          <a:p>
            <a:pPr eaLnBrk="1" hangingPunct="1"/>
            <a:r>
              <a:rPr lang="en-US" dirty="0" smtClean="0"/>
              <a:t>Typically represents a scenario through the web app</a:t>
            </a:r>
          </a:p>
          <a:p>
            <a:pPr lvl="1" eaLnBrk="1" hangingPunct="1"/>
            <a:r>
              <a:rPr lang="en-US" dirty="0" smtClean="0"/>
              <a:t>Probably not a great candidate for Test-First Development</a:t>
            </a:r>
          </a:p>
          <a:p>
            <a:pPr eaLnBrk="1" hangingPunct="1"/>
            <a:r>
              <a:rPr lang="en-US" dirty="0" smtClean="0"/>
              <a:t>Validation Rules to check the returned web page</a:t>
            </a:r>
          </a:p>
          <a:p>
            <a:pPr eaLnBrk="1" hangingPunct="1"/>
            <a:r>
              <a:rPr lang="en-US" dirty="0" smtClean="0"/>
              <a:t>Extraction Rules extract values from a returned page for use in other parts of the test</a:t>
            </a:r>
          </a:p>
          <a:p>
            <a:pPr eaLnBrk="1" hangingPunct="1"/>
            <a:r>
              <a:rPr lang="en-US" dirty="0" smtClean="0"/>
              <a:t>Recorded or coded</a:t>
            </a:r>
          </a:p>
          <a:p>
            <a:pPr eaLnBrk="1" hangingPunct="1"/>
            <a:r>
              <a:rPr lang="en-US" dirty="0" smtClean="0"/>
              <a:t>Can be data-driven</a:t>
            </a:r>
          </a:p>
          <a:p>
            <a:pPr eaLnBrk="1" hangingPunct="1"/>
            <a:r>
              <a:rPr lang="en-US" dirty="0" smtClean="0"/>
              <a:t>Building block for Load Tests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Refresher: Structure of your Team Build</a:t>
            </a:r>
            <a:endParaRPr lang="en-US" dirty="0"/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>
          <a:xfrm>
            <a:off x="176213" y="1436688"/>
            <a:ext cx="7369175" cy="5345112"/>
          </a:xfrm>
        </p:spPr>
        <p:txBody>
          <a:bodyPr/>
          <a:lstStyle/>
          <a:p>
            <a:r>
              <a:rPr lang="en-US" dirty="0" smtClean="0"/>
              <a:t>Team Build directory</a:t>
            </a:r>
          </a:p>
          <a:p>
            <a:pPr lvl="1"/>
            <a:r>
              <a:rPr lang="en-US" dirty="0" smtClean="0"/>
              <a:t>Off of root of your source tree</a:t>
            </a:r>
          </a:p>
          <a:p>
            <a:r>
              <a:rPr lang="en-US" dirty="0" err="1" smtClean="0"/>
              <a:t>TFSBuild.proj</a:t>
            </a:r>
            <a:endParaRPr lang="en-US" dirty="0" smtClean="0"/>
          </a:p>
          <a:p>
            <a:pPr lvl="1"/>
            <a:r>
              <a:rPr lang="en-US" dirty="0" smtClean="0"/>
              <a:t>The build script (</a:t>
            </a:r>
            <a:r>
              <a:rPr lang="en-US" dirty="0" err="1" smtClean="0"/>
              <a:t>MSBuild</a:t>
            </a:r>
            <a:r>
              <a:rPr lang="en-US" dirty="0" smtClean="0"/>
              <a:t>)</a:t>
            </a:r>
          </a:p>
          <a:p>
            <a:r>
              <a:rPr lang="en-US" dirty="0" smtClean="0"/>
              <a:t>TFSBuild.rsp</a:t>
            </a:r>
          </a:p>
          <a:p>
            <a:pPr lvl="1"/>
            <a:r>
              <a:rPr lang="en-US" dirty="0" smtClean="0"/>
              <a:t>“Command line” arguments fed to the team build</a:t>
            </a:r>
          </a:p>
          <a:p>
            <a:pPr lvl="1"/>
            <a:r>
              <a:rPr lang="en-US" dirty="0" smtClean="0"/>
              <a:t>Example: /</a:t>
            </a:r>
            <a:r>
              <a:rPr lang="en-US" dirty="0" err="1" smtClean="0"/>
              <a:t>verbosity:diag</a:t>
            </a:r>
            <a:endParaRPr lang="en-US" dirty="0" smtClean="0"/>
          </a:p>
          <a:p>
            <a:r>
              <a:rPr lang="en-US" dirty="0" smtClean="0"/>
              <a:t>WorkspaceMapping.xml</a:t>
            </a:r>
          </a:p>
          <a:p>
            <a:pPr lvl="1"/>
            <a:r>
              <a:rPr lang="en-US" dirty="0" smtClean="0"/>
              <a:t>Used by “</a:t>
            </a:r>
            <a:r>
              <a:rPr lang="en-US" dirty="0" err="1" smtClean="0"/>
              <a:t>InitializeWorkspace</a:t>
            </a:r>
            <a:r>
              <a:rPr lang="en-US" dirty="0" smtClean="0"/>
              <a:t>” to set up source control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Build: Default Targets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419600"/>
          </a:xfrm>
        </p:spPr>
        <p:txBody>
          <a:bodyPr/>
          <a:lstStyle/>
          <a:p>
            <a:pPr eaLnBrk="1" fontAlgn="auto" hangingPunct="1"/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BeforeEndToEndIteration</a:t>
            </a:r>
            <a:r>
              <a:rPr lang="en-US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AfterEndToEndIteration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eaLnBrk="1" fontAlgn="auto" hangingPunct="1"/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BuildNumberOverrideTarget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eaLnBrk="1" fontAlgn="t" hangingPunct="1"/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BeforeClean</a:t>
            </a:r>
            <a:r>
              <a:rPr lang="en-US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AfterClean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eaLnBrk="1" fontAlgn="t" hangingPunct="1"/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BeforeGet</a:t>
            </a:r>
            <a:r>
              <a:rPr lang="en-US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AfterGet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eaLnBrk="1" fontAlgn="t" hangingPunct="1"/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BeforeLabel</a:t>
            </a:r>
            <a:r>
              <a:rPr lang="en-US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AfterLabel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eaLnBrk="1" fontAlgn="t" hangingPunct="1"/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BeforeCompile</a:t>
            </a:r>
            <a:r>
              <a:rPr lang="en-US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AfterCompile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eaLnBrk="1" fontAlgn="t" hangingPunct="1"/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BeforeTest</a:t>
            </a:r>
            <a:r>
              <a:rPr lang="en-US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AfterTest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eaLnBrk="1" fontAlgn="t" hangingPunct="1"/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BeforeDropBuild</a:t>
            </a:r>
            <a:r>
              <a:rPr lang="en-US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AfterDropBuild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lvl="1" eaLnBrk="1" fontAlgn="t" hangingPunct="1"/>
            <a:r>
              <a:rPr lang="en-US" dirty="0" smtClean="0">
                <a:ea typeface="+mn-ea"/>
                <a:cs typeface="+mn-cs"/>
              </a:rPr>
              <a:t>Before/after the outputs are copied to the drop directory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eaLnBrk="1" fontAlgn="t" hangingPunct="1"/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BeforeOnBuildBreak</a:t>
            </a:r>
            <a:r>
              <a:rPr lang="en-US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US" dirty="0" err="1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AfterOnBuildBreak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pPr lvl="1" eaLnBrk="1" fontAlgn="t" hangingPunct="1"/>
            <a:r>
              <a:rPr lang="en-US" dirty="0" smtClean="0">
                <a:ea typeface="+mn-ea"/>
                <a:cs typeface="+mn-cs"/>
              </a:rPr>
              <a:t>Before/after the work item is created</a:t>
            </a:r>
            <a:endParaRPr lang="en-US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it work in Team Build</a:t>
            </a:r>
            <a:endParaRPr lang="en-US"/>
          </a:p>
        </p:txBody>
      </p:sp>
    </p:spTree>
  </p:cSld>
  <p:clrMapOvr>
    <a:masterClrMapping/>
  </p:clrMapOvr>
  <p:transition>
    <p:wip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web tests</a:t>
            </a:r>
          </a:p>
          <a:p>
            <a:r>
              <a:rPr lang="en-US" dirty="0" smtClean="0"/>
              <a:t>Data-driven web tests</a:t>
            </a:r>
          </a:p>
          <a:p>
            <a:r>
              <a:rPr lang="en-US" dirty="0" smtClean="0"/>
              <a:t>Web test </a:t>
            </a:r>
            <a:r>
              <a:rPr lang="en-US" dirty="0" err="1" smtClean="0"/>
              <a:t>plugins</a:t>
            </a:r>
            <a:endParaRPr lang="en-US" dirty="0" smtClean="0"/>
          </a:p>
          <a:p>
            <a:r>
              <a:rPr lang="en-US" dirty="0" smtClean="0"/>
              <a:t>Validation Rules, Extraction Rules with </a:t>
            </a:r>
            <a:r>
              <a:rPr lang="en-US" dirty="0" err="1" smtClean="0"/>
              <a:t>HtmlAgilityPack</a:t>
            </a:r>
            <a:endParaRPr lang="en-US" dirty="0" smtClean="0"/>
          </a:p>
          <a:p>
            <a:r>
              <a:rPr lang="en-US" dirty="0" smtClean="0"/>
              <a:t>Team Build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772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About the speaker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349500"/>
            <a:ext cx="7369175" cy="3740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Owner, Benjamin Day Consulting, Inc.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Email: </a:t>
            </a:r>
            <a:r>
              <a:rPr lang="en-US" smtClean="0">
                <a:hlinkClick r:id="rId3"/>
              </a:rPr>
              <a:t>benday@benday.com</a:t>
            </a: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Web: </a:t>
            </a:r>
            <a:r>
              <a:rPr lang="en-US" smtClean="0">
                <a:hlinkClick r:id="rId4"/>
              </a:rPr>
              <a:t>http://www.benday.com</a:t>
            </a: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Blog: </a:t>
            </a:r>
            <a:r>
              <a:rPr lang="en-US" smtClean="0">
                <a:hlinkClick r:id="rId5"/>
              </a:rPr>
              <a:t>http://blog.benday.com</a:t>
            </a: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Trainer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Visual Studio Team System, Team Foundation Server</a:t>
            </a:r>
          </a:p>
          <a:p>
            <a:pPr>
              <a:lnSpc>
                <a:spcPct val="90000"/>
              </a:lnSpc>
            </a:pPr>
            <a:r>
              <a:rPr lang="en-US" smtClean="0"/>
              <a:t>Microsoft MVP for C#</a:t>
            </a:r>
          </a:p>
          <a:p>
            <a:pPr>
              <a:lnSpc>
                <a:spcPct val="90000"/>
              </a:lnSpc>
            </a:pPr>
            <a:r>
              <a:rPr lang="en-US" smtClean="0"/>
              <a:t>Microsoft VSTS/TFS Customer Advisory Council</a:t>
            </a:r>
          </a:p>
          <a:p>
            <a:pPr>
              <a:lnSpc>
                <a:spcPct val="90000"/>
              </a:lnSpc>
            </a:pPr>
            <a:r>
              <a:rPr lang="en-US" smtClean="0"/>
              <a:t>Leader of Beantown.NET INETA User Group</a:t>
            </a:r>
          </a:p>
        </p:txBody>
      </p:sp>
      <p:pic>
        <p:nvPicPr>
          <p:cNvPr id="3076" name="Picture 4" descr="benday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1333500"/>
            <a:ext cx="44958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Demo: Create a basic </a:t>
            </a:r>
            <a:r>
              <a:rPr lang="en-US" dirty="0" err="1" smtClean="0"/>
              <a:t>WebTest</a:t>
            </a:r>
            <a:endParaRPr lang="en-US" dirty="0" smtClean="0"/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can you add to a web test?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ASP.NET UI Requests</a:t>
            </a:r>
          </a:p>
          <a:p>
            <a:pPr lvl="1" eaLnBrk="1" hangingPunct="1"/>
            <a:r>
              <a:rPr lang="en-US" dirty="0" smtClean="0"/>
              <a:t>Requests to a web page</a:t>
            </a:r>
          </a:p>
          <a:p>
            <a:pPr eaLnBrk="1" hangingPunct="1"/>
            <a:r>
              <a:rPr lang="en-US" dirty="0" err="1" smtClean="0"/>
              <a:t>WebService</a:t>
            </a:r>
            <a:r>
              <a:rPr lang="en-US" dirty="0" smtClean="0"/>
              <a:t> Requests</a:t>
            </a:r>
          </a:p>
          <a:p>
            <a:pPr lvl="1" eaLnBrk="1" hangingPunct="1"/>
            <a:r>
              <a:rPr lang="en-US" dirty="0" smtClean="0"/>
              <a:t>Microsoft says “Request to a web service”</a:t>
            </a:r>
          </a:p>
          <a:p>
            <a:pPr lvl="1" eaLnBrk="1" hangingPunct="1"/>
            <a:r>
              <a:rPr lang="en-US" dirty="0" smtClean="0"/>
              <a:t>In reality, more like a chunk of text passed to an HTTP address</a:t>
            </a:r>
          </a:p>
          <a:p>
            <a:pPr eaLnBrk="1" hangingPunct="1"/>
            <a:r>
              <a:rPr lang="en-US" dirty="0" smtClean="0"/>
              <a:t>Comments</a:t>
            </a:r>
          </a:p>
          <a:p>
            <a:pPr eaLnBrk="1" hangingPunct="1"/>
            <a:r>
              <a:rPr lang="en-US" dirty="0" smtClean="0"/>
              <a:t>Transactions</a:t>
            </a:r>
          </a:p>
          <a:p>
            <a:pPr lvl="1" eaLnBrk="1" hangingPunct="1"/>
            <a:r>
              <a:rPr lang="en-US" dirty="0" smtClean="0"/>
              <a:t>A subset of the web test’s requests grouped together by name</a:t>
            </a:r>
          </a:p>
          <a:p>
            <a:pPr lvl="1" eaLnBrk="1" hangingPunct="1"/>
            <a:r>
              <a:rPr lang="en-US" dirty="0" smtClean="0"/>
              <a:t>Used to get timing information portions of the test</a:t>
            </a:r>
          </a:p>
          <a:p>
            <a:r>
              <a:rPr lang="en-US" dirty="0" smtClean="0"/>
              <a:t>Calls to other web tests</a:t>
            </a:r>
          </a:p>
          <a:p>
            <a:pPr lvl="1"/>
            <a:r>
              <a:rPr lang="en-US" dirty="0" smtClean="0"/>
              <a:t>New for VS2008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can you add to a request?		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0" y="1384300"/>
            <a:ext cx="9144000" cy="5016500"/>
          </a:xfrm>
        </p:spPr>
        <p:txBody>
          <a:bodyPr/>
          <a:lstStyle/>
          <a:p>
            <a:pPr eaLnBrk="1" hangingPunct="1"/>
            <a:r>
              <a:rPr lang="en-US" dirty="0" smtClean="0"/>
              <a:t>HTTP Header</a:t>
            </a:r>
          </a:p>
          <a:p>
            <a:pPr lvl="1" eaLnBrk="1" hangingPunct="1"/>
            <a:r>
              <a:rPr lang="en-US" dirty="0" smtClean="0"/>
              <a:t>Add a header and a value</a:t>
            </a:r>
          </a:p>
          <a:p>
            <a:pPr eaLnBrk="1" hangingPunct="1"/>
            <a:r>
              <a:rPr lang="en-US" dirty="0" smtClean="0"/>
              <a:t>URL Query String Parameter</a:t>
            </a:r>
          </a:p>
          <a:p>
            <a:pPr eaLnBrk="1" hangingPunct="1"/>
            <a:r>
              <a:rPr lang="en-US" dirty="0" smtClean="0"/>
              <a:t>POST Parameter</a:t>
            </a:r>
          </a:p>
          <a:p>
            <a:pPr eaLnBrk="1" hangingPunct="1"/>
            <a:r>
              <a:rPr lang="en-US" dirty="0" smtClean="0"/>
              <a:t>File Upload Parameter</a:t>
            </a:r>
          </a:p>
          <a:p>
            <a:pPr eaLnBrk="1" hangingPunct="1"/>
            <a:r>
              <a:rPr lang="en-US" dirty="0" smtClean="0"/>
              <a:t>Dependent Request(s)</a:t>
            </a:r>
          </a:p>
          <a:p>
            <a:pPr lvl="1" eaLnBrk="1" hangingPunct="1"/>
            <a:r>
              <a:rPr lang="en-US" dirty="0" smtClean="0"/>
              <a:t>Request embedded into the page like an image (&lt;</a:t>
            </a:r>
            <a:r>
              <a:rPr lang="en-US" dirty="0" err="1" smtClean="0"/>
              <a:t>img</a:t>
            </a:r>
            <a:r>
              <a:rPr lang="en-US" dirty="0" smtClean="0"/>
              <a:t>&gt;) request</a:t>
            </a:r>
          </a:p>
          <a:p>
            <a:pPr lvl="1" eaLnBrk="1" hangingPunct="1"/>
            <a:r>
              <a:rPr lang="en-US" dirty="0" smtClean="0"/>
              <a:t>By default, dependent requests are parsed and issued at runtime according to the Response</a:t>
            </a:r>
          </a:p>
          <a:p>
            <a:pPr lvl="1" eaLnBrk="1" hangingPunct="1"/>
            <a:r>
              <a:rPr lang="en-US" dirty="0" smtClean="0"/>
              <a:t>Adding a dependent request forces a certain request to be made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Parameterization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context values to drive your requests and validations </a:t>
            </a:r>
            <a:r>
              <a:rPr lang="en-US" dirty="0" smtClean="0">
                <a:sym typeface="Wingdings" pitchFamily="2" charset="2"/>
              </a:rPr>
              <a:t> Minimizes hard coding</a:t>
            </a:r>
          </a:p>
          <a:p>
            <a:pPr eaLnBrk="1" hangingPunct="1"/>
            <a:r>
              <a:rPr lang="en-US" dirty="0" smtClean="0"/>
              <a:t>Web server addresses for requests can be parameterized</a:t>
            </a:r>
          </a:p>
          <a:p>
            <a:pPr eaLnBrk="1" hangingPunct="1"/>
            <a:r>
              <a:rPr lang="en-US" dirty="0" smtClean="0"/>
              <a:t>Parameterized values are stored in the test context</a:t>
            </a:r>
          </a:p>
          <a:p>
            <a:pPr eaLnBrk="1" hangingPunct="1"/>
            <a:r>
              <a:rPr lang="en-US" dirty="0" smtClean="0"/>
              <a:t>Reference the values using double “squiggle bracket” syntax</a:t>
            </a:r>
          </a:p>
          <a:p>
            <a:pPr lvl="1" eaLnBrk="1" hangingPunct="1"/>
            <a:r>
              <a:rPr lang="en-US" dirty="0" smtClean="0"/>
              <a:t>{{</a:t>
            </a:r>
            <a:r>
              <a:rPr lang="en-US" i="1" dirty="0" err="1" smtClean="0"/>
              <a:t>variable_name</a:t>
            </a:r>
            <a:r>
              <a:rPr lang="en-US" dirty="0" smtClean="0"/>
              <a:t>}}</a:t>
            </a:r>
          </a:p>
          <a:p>
            <a:pPr eaLnBrk="1" hangingPunct="1"/>
            <a:r>
              <a:rPr lang="en-US" dirty="0" smtClean="0"/>
              <a:t>Allows you to pass in values from load tests</a:t>
            </a:r>
          </a:p>
          <a:p>
            <a:r>
              <a:rPr lang="en-US" dirty="0" smtClean="0"/>
              <a:t>Essential for data-driven web tests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Data-Driven Web Tests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304800" y="1460500"/>
            <a:ext cx="8458200" cy="5016500"/>
          </a:xfrm>
        </p:spPr>
        <p:txBody>
          <a:bodyPr/>
          <a:lstStyle/>
          <a:p>
            <a:pPr eaLnBrk="1" hangingPunct="1"/>
            <a:r>
              <a:rPr lang="en-US" dirty="0" smtClean="0"/>
              <a:t>Use an external data source to run your web test</a:t>
            </a:r>
          </a:p>
          <a:p>
            <a:pPr lvl="1" eaLnBrk="1" hangingPunct="1"/>
            <a:r>
              <a:rPr lang="en-US" dirty="0" smtClean="0"/>
              <a:t>OLE DB source</a:t>
            </a:r>
          </a:p>
          <a:p>
            <a:pPr lvl="1" eaLnBrk="1" hangingPunct="1"/>
            <a:r>
              <a:rPr lang="en-US" dirty="0" smtClean="0"/>
              <a:t>CSV</a:t>
            </a:r>
          </a:p>
          <a:p>
            <a:pPr lvl="1" eaLnBrk="1" hangingPunct="1"/>
            <a:r>
              <a:rPr lang="en-US" dirty="0" smtClean="0"/>
              <a:t>XML</a:t>
            </a:r>
          </a:p>
          <a:p>
            <a:pPr eaLnBrk="1" hangingPunct="1"/>
            <a:r>
              <a:rPr lang="en-US" dirty="0" smtClean="0"/>
              <a:t>Helps simulate multiple users</a:t>
            </a:r>
          </a:p>
          <a:p>
            <a:r>
              <a:rPr lang="en-US" dirty="0" smtClean="0"/>
              <a:t>Enables much more thorough tests </a:t>
            </a:r>
          </a:p>
          <a:p>
            <a:r>
              <a:rPr lang="en-US" dirty="0" smtClean="0"/>
              <a:t>Easy to do more complex tests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vteach-templat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00CC99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devteach-template</Template>
  <TotalTime>1470</TotalTime>
  <Words>1920</Words>
  <Application>Microsoft PowerPoint</Application>
  <PresentationFormat>On-screen Show (4:3)</PresentationFormat>
  <Paragraphs>364</Paragraphs>
  <Slides>44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devteach-template</vt:lpstr>
      <vt:lpstr>Customizing the Team System Web Test Framework</vt:lpstr>
      <vt:lpstr>About the speaker</vt:lpstr>
      <vt:lpstr>Agenda</vt:lpstr>
      <vt:lpstr>What is a Web Test? </vt:lpstr>
      <vt:lpstr>Demo: Create a basic WebTest</vt:lpstr>
      <vt:lpstr>What can you add to a web test?</vt:lpstr>
      <vt:lpstr>What can you add to a request?  </vt:lpstr>
      <vt:lpstr>Parameterization</vt:lpstr>
      <vt:lpstr>Data-Driven Web Tests</vt:lpstr>
      <vt:lpstr>Code Demo</vt:lpstr>
      <vt:lpstr>Data-Driven Web Test Gotchas / Fixes</vt:lpstr>
      <vt:lpstr>Data-Driven Web Test Best Practices</vt:lpstr>
      <vt:lpstr>How to get test data without much effort</vt:lpstr>
      <vt:lpstr>Code Demo</vt:lpstr>
      <vt:lpstr>Web Test Properties</vt:lpstr>
      <vt:lpstr>Request Properties</vt:lpstr>
      <vt:lpstr>More Request Properties</vt:lpstr>
      <vt:lpstr>Still More Request Properties</vt:lpstr>
      <vt:lpstr>Validation &amp; Extraction Rules</vt:lpstr>
      <vt:lpstr>Rules</vt:lpstr>
      <vt:lpstr>“Out of the box” Validation Rules</vt:lpstr>
      <vt:lpstr>“Out of the box” Extraction Rules</vt:lpstr>
      <vt:lpstr>“Out of the box” rules are underwhelming </vt:lpstr>
      <vt:lpstr>The Html Agility Pack</vt:lpstr>
      <vt:lpstr>HtmlAgilityPack Basics</vt:lpstr>
      <vt:lpstr>Creating New Web Test Validation Rule</vt:lpstr>
      <vt:lpstr>Custom Rules: ValidationEventArgs</vt:lpstr>
      <vt:lpstr>Code Demo</vt:lpstr>
      <vt:lpstr>Creating New Web Test Extraction Rule</vt:lpstr>
      <vt:lpstr>Custom Rules: ExtractionEventArgs</vt:lpstr>
      <vt:lpstr>Code Demo</vt:lpstr>
      <vt:lpstr>WebTest Hassles</vt:lpstr>
      <vt:lpstr>PLUGINS</vt:lpstr>
      <vt:lpstr>Web Test Plugins</vt:lpstr>
      <vt:lpstr>Web Test Request Plugin</vt:lpstr>
      <vt:lpstr>Workaround for the app.config problem, Part 1</vt:lpstr>
      <vt:lpstr>Workaround for the app.config problem, Part 2</vt:lpstr>
      <vt:lpstr>Load Testing</vt:lpstr>
      <vt:lpstr>Web Tests &amp; Team Build</vt:lpstr>
      <vt:lpstr>Refresher: Structure of your Team Build</vt:lpstr>
      <vt:lpstr>Team Build: Default Targets </vt:lpstr>
      <vt:lpstr>Code Demo</vt:lpstr>
      <vt:lpstr>Summary</vt:lpstr>
      <vt:lpstr>About the speaker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Customizing the Team System Web Test Framework</dc:title>
  <dc:creator>Benjamin Day</dc:creator>
  <cp:lastModifiedBy>benday</cp:lastModifiedBy>
  <cp:revision>82</cp:revision>
  <dcterms:created xsi:type="dcterms:W3CDTF">2007-11-11T19:43:37Z</dcterms:created>
  <dcterms:modified xsi:type="dcterms:W3CDTF">2008-05-12T21:16:00Z</dcterms:modified>
</cp:coreProperties>
</file>